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7" r:id="rId2"/>
    <p:sldId id="257" r:id="rId3"/>
    <p:sldId id="290" r:id="rId4"/>
    <p:sldId id="281" r:id="rId5"/>
    <p:sldId id="277" r:id="rId6"/>
    <p:sldId id="291" r:id="rId7"/>
    <p:sldId id="280" r:id="rId8"/>
    <p:sldId id="285" r:id="rId9"/>
    <p:sldId id="292" r:id="rId10"/>
    <p:sldId id="286" r:id="rId11"/>
    <p:sldId id="28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020" autoAdjust="0"/>
    <p:restoredTop sz="94660"/>
  </p:normalViewPr>
  <p:slideViewPr>
    <p:cSldViewPr>
      <p:cViewPr varScale="1">
        <p:scale>
          <a:sx n="84" d="100"/>
          <a:sy n="84" d="100"/>
        </p:scale>
        <p:origin x="96" y="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851DB-3926-47A2-85AF-44ABFAFB6E3B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6F72C-FEB6-43E1-BCEE-B3C2A3A418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2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6F72C-FEB6-43E1-BCEE-B3C2A3A4185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4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https://www.tutor2u.net/business/reference/market-research-for-a-new-business-revision-presentation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16F72C-FEB6-43E1-BCEE-B3C2A3A4185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94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trepreneurshipinabox.com/1187/6-market-research-methods/" TargetMode="External"/><Relationship Id="rId2" Type="http://schemas.openxmlformats.org/officeDocument/2006/relationships/hyperlink" Target="https://www.mymarketresearchmethods.com/an-overview-of-market-research-method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usiness.gov.au/marketing/marketing-research" TargetMode="External"/><Relationship Id="rId4" Type="http://schemas.openxmlformats.org/officeDocument/2006/relationships/hyperlink" Target="https://www.cleverism.com/market-research-techniques-primary-seconda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16024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00B050"/>
                </a:solidFill>
              </a:rPr>
              <a:t>UNIT 1Introduction to Business</a:t>
            </a:r>
            <a:br>
              <a:rPr lang="en-GB" dirty="0">
                <a:solidFill>
                  <a:srgbClr val="00B050"/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68962"/>
            <a:ext cx="7772400" cy="1742350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Learning Aim B Consider How Market Research Helps a Business to Understand the Market</a:t>
            </a:r>
          </a:p>
          <a:p>
            <a:pPr algn="l"/>
            <a:r>
              <a:rPr lang="en-GB" sz="2800" b="1" dirty="0">
                <a:solidFill>
                  <a:schemeClr val="accent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Primary Market Research P3</a:t>
            </a:r>
          </a:p>
          <a:p>
            <a:pPr algn="l"/>
            <a:endParaRPr lang="en-GB" sz="2800" b="1" dirty="0"/>
          </a:p>
        </p:txBody>
      </p:sp>
      <p:pic>
        <p:nvPicPr>
          <p:cNvPr id="1026" name="Picture 2" descr="C:\Users\Marion\AppData\Local\Microsoft\Windows\Temporary Internet Files\Content.IE5\M37FW2EL\MC9003113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1914525"/>
            <a:ext cx="1822450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63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392BE1-F763-496B-A0E2-31BF8496E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endParaRPr lang="en-GB" altLang="en-US" sz="2800" dirty="0"/>
          </a:p>
          <a:p>
            <a:r>
              <a:rPr lang="en-GB" altLang="en-US" sz="2800" dirty="0"/>
              <a:t>What is market research?</a:t>
            </a:r>
          </a:p>
          <a:p>
            <a:r>
              <a:rPr lang="en-GB" altLang="en-US" sz="2800" dirty="0"/>
              <a:t>What is quantitative research?</a:t>
            </a:r>
          </a:p>
          <a:p>
            <a:r>
              <a:rPr lang="en-GB" altLang="en-US" sz="2800" dirty="0"/>
              <a:t>What is qualitative research?</a:t>
            </a:r>
          </a:p>
          <a:p>
            <a:r>
              <a:rPr lang="en-GB" altLang="en-US" sz="2800" dirty="0"/>
              <a:t>What is difference between primary &amp; secondary research?</a:t>
            </a:r>
          </a:p>
          <a:p>
            <a:r>
              <a:rPr lang="en-GB" altLang="en-US" sz="2800" dirty="0"/>
              <a:t>Name some types of primary research</a:t>
            </a:r>
          </a:p>
          <a:p>
            <a:endParaRPr lang="en-GB" altLang="en-US" sz="2800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6D838B-DA24-4A0E-B709-2DE9A3777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3920323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283FB-AA6F-4AC9-9EFD-A93F3CB5E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3200" dirty="0"/>
              <a:t>2B.P3: Explain, using examples, how a selected business uses primary market research to gather information on </a:t>
            </a:r>
            <a:r>
              <a:rPr lang="en-GB" sz="3200"/>
              <a:t>its market.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D59AAB-330D-4786-8D38-4B7AC411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                 2AB.P3</a:t>
            </a:r>
          </a:p>
        </p:txBody>
      </p:sp>
    </p:spTree>
    <p:extLst>
      <p:ext uri="{BB962C8B-B14F-4D97-AF65-F5344CB8AC3E}">
        <p14:creationId xmlns:p14="http://schemas.microsoft.com/office/powerpoint/2010/main" val="236686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endParaRPr lang="en-GB" altLang="en-US" sz="3200" dirty="0"/>
          </a:p>
          <a:p>
            <a:pPr marL="0" indent="0">
              <a:buNone/>
            </a:pPr>
            <a:r>
              <a:rPr lang="en-GB" sz="3200" b="1" dirty="0"/>
              <a:t>Market research </a:t>
            </a:r>
            <a:r>
              <a:rPr lang="en-GB" sz="3200" dirty="0"/>
              <a:t>– process of gathering, analysing &amp; processing data relevant to marketing decisions</a:t>
            </a:r>
          </a:p>
          <a:p>
            <a:pPr marL="0" indent="0">
              <a:buNone/>
            </a:pPr>
            <a:endParaRPr lang="en-GB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GB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GB" altLang="en-US" sz="4400" dirty="0"/>
              <a:t/>
            </a:r>
            <a:br>
              <a:rPr lang="en-GB" altLang="en-US" sz="4400" dirty="0"/>
            </a:br>
            <a:r>
              <a:rPr lang="en-GB" sz="4400" dirty="0">
                <a:solidFill>
                  <a:schemeClr val="accent4"/>
                </a:solidFill>
              </a:rPr>
              <a:t>Market Research</a:t>
            </a:r>
            <a:r>
              <a:rPr lang="en-GB" sz="4400" dirty="0"/>
              <a:t/>
            </a:r>
            <a:br>
              <a:rPr lang="en-GB" sz="4400" dirty="0"/>
            </a:b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0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F7D1C0-3BE7-454A-97D0-25E317CC9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Qualitative Research – </a:t>
            </a:r>
            <a:r>
              <a:rPr lang="en-GB" dirty="0"/>
              <a:t>used to gather opinions, views and attitudes</a:t>
            </a:r>
          </a:p>
          <a:p>
            <a:r>
              <a:rPr lang="en-GB" b="1" dirty="0"/>
              <a:t>Quantitative Research – </a:t>
            </a:r>
            <a:r>
              <a:rPr lang="en-GB" dirty="0"/>
              <a:t>used to gather numerical and statistical data</a:t>
            </a:r>
          </a:p>
          <a:p>
            <a:r>
              <a:rPr lang="en-GB" b="1" dirty="0"/>
              <a:t>Primary Research – </a:t>
            </a:r>
            <a:r>
              <a:rPr lang="en-GB" dirty="0"/>
              <a:t>new research gathered first hand</a:t>
            </a:r>
          </a:p>
          <a:p>
            <a:r>
              <a:rPr lang="en-GB" b="1" dirty="0"/>
              <a:t>Secondary Research –</a:t>
            </a:r>
            <a:r>
              <a:rPr lang="en-GB" dirty="0"/>
              <a:t> using existing research from third parties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DC500B-D6C0-41FB-994D-4BA4025DC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Methods of Gathering Market Research Data</a:t>
            </a:r>
          </a:p>
        </p:txBody>
      </p:sp>
    </p:spTree>
    <p:extLst>
      <p:ext uri="{BB962C8B-B14F-4D97-AF65-F5344CB8AC3E}">
        <p14:creationId xmlns:p14="http://schemas.microsoft.com/office/powerpoint/2010/main" val="189831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To reduce risk through understanding the market:</a:t>
            </a:r>
          </a:p>
          <a:p>
            <a:r>
              <a:rPr lang="en-GB" dirty="0"/>
              <a:t>Market opportunities</a:t>
            </a:r>
          </a:p>
          <a:p>
            <a:r>
              <a:rPr lang="en-GB" dirty="0"/>
              <a:t>Market size, structure</a:t>
            </a:r>
          </a:p>
          <a:p>
            <a:r>
              <a:rPr lang="en-GB" dirty="0"/>
              <a:t>Market growth &amp; trends</a:t>
            </a:r>
          </a:p>
          <a:p>
            <a:r>
              <a:rPr lang="en-GB" dirty="0"/>
              <a:t>Market share</a:t>
            </a:r>
          </a:p>
          <a:p>
            <a:r>
              <a:rPr lang="en-GB" dirty="0"/>
              <a:t>Target market– current &amp; potential customers</a:t>
            </a:r>
          </a:p>
          <a:p>
            <a:r>
              <a:rPr lang="en-GB" dirty="0"/>
              <a:t>Customers needs &amp; wants </a:t>
            </a:r>
          </a:p>
          <a:p>
            <a:r>
              <a:rPr lang="en-GB" dirty="0"/>
              <a:t>Target market buying behaviour</a:t>
            </a:r>
          </a:p>
          <a:p>
            <a:r>
              <a:rPr lang="en-GB" dirty="0"/>
              <a:t>Learn about competitors &amp; their activities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accent4"/>
                </a:solidFill>
              </a:rPr>
              <a:t>Purpose of Market Research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3369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Primary</a:t>
            </a:r>
            <a:r>
              <a:rPr lang="en-GB" dirty="0"/>
              <a:t> – also called “field research” – gathering information for first time e.g. using questionnaires to survey potential customers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b="1" dirty="0">
                <a:solidFill>
                  <a:schemeClr val="accent1"/>
                </a:solidFill>
              </a:rPr>
              <a:t>Secondary </a:t>
            </a:r>
            <a:r>
              <a:rPr lang="en-GB" dirty="0"/>
              <a:t>– also called “desk research” involves using data that already exists e.g. from newspapers or websites.</a:t>
            </a:r>
          </a:p>
          <a:p>
            <a:pPr marL="109728" indent="0">
              <a:buNone/>
            </a:pP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/>
                </a:solidFill>
              </a:rPr>
              <a:t>Market Research Methods</a:t>
            </a:r>
            <a:endParaRPr lang="en-GB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5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4D4201-8154-4EFA-93A0-6FC4D0EC3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/>
          <a:lstStyle/>
          <a:p>
            <a:r>
              <a:rPr lang="en-GB" sz="2800" b="1" dirty="0">
                <a:solidFill>
                  <a:schemeClr val="accent4"/>
                </a:solidFill>
              </a:rPr>
              <a:t>Questionnaires</a:t>
            </a:r>
            <a:r>
              <a:rPr lang="en-GB" sz="2800" dirty="0"/>
              <a:t>  - using mixture of quantitative &amp; qualitative by face to face, telephone, by post or on website/social media site.</a:t>
            </a:r>
          </a:p>
          <a:p>
            <a:endParaRPr lang="en-GB" sz="2800" dirty="0"/>
          </a:p>
          <a:p>
            <a:r>
              <a:rPr lang="en-GB" sz="2800" b="1" dirty="0">
                <a:solidFill>
                  <a:schemeClr val="accent4"/>
                </a:solidFill>
              </a:rPr>
              <a:t>Visits or observation </a:t>
            </a:r>
            <a:r>
              <a:rPr lang="en-GB" sz="2800" b="1" dirty="0"/>
              <a:t>– </a:t>
            </a:r>
            <a:r>
              <a:rPr lang="en-GB" sz="2800" dirty="0"/>
              <a:t>looking at &amp; recording in a structured way how people behave in certain situations</a:t>
            </a:r>
          </a:p>
          <a:p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9C95A1-4DD6-41CB-88FC-51FA231E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/>
                </a:solidFill>
              </a:rPr>
              <a:t>Primary Research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82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endParaRPr lang="en-GB" b="1" dirty="0">
              <a:solidFill>
                <a:schemeClr val="accent4"/>
              </a:solidFill>
            </a:endParaRPr>
          </a:p>
          <a:p>
            <a:r>
              <a:rPr lang="en-GB" sz="2800" b="1" dirty="0">
                <a:solidFill>
                  <a:schemeClr val="accent4"/>
                </a:solidFill>
              </a:rPr>
              <a:t>Interviews or focus groups </a:t>
            </a:r>
            <a:r>
              <a:rPr lang="en-GB" sz="2800" dirty="0"/>
              <a:t>–  talking to a small groups of people selected to give their views &amp; experiences on a particular issue.</a:t>
            </a:r>
            <a:endParaRPr lang="en-GB" b="1" dirty="0">
              <a:solidFill>
                <a:schemeClr val="accent4"/>
              </a:solidFill>
            </a:endParaRPr>
          </a:p>
          <a:p>
            <a:pPr marL="109728" indent="0">
              <a:buNone/>
            </a:pPr>
            <a:endParaRPr lang="en-GB" b="1" dirty="0">
              <a:solidFill>
                <a:schemeClr val="accent4"/>
              </a:solidFill>
            </a:endParaRPr>
          </a:p>
          <a:p>
            <a:r>
              <a:rPr lang="en-GB" b="1" dirty="0">
                <a:solidFill>
                  <a:schemeClr val="accent4"/>
                </a:solidFill>
              </a:rPr>
              <a:t>Surveys or polls </a:t>
            </a:r>
            <a:r>
              <a:rPr lang="en-GB" dirty="0"/>
              <a:t>– a quantitative method that involves asking people to complete questionnaires.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778098"/>
          </a:xfrm>
        </p:spPr>
        <p:txBody>
          <a:bodyPr>
            <a:normAutofit fontScale="90000"/>
          </a:bodyPr>
          <a:lstStyle/>
          <a:p>
            <a:pPr marL="109728" indent="0"/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4"/>
                </a:solidFill>
              </a:rPr>
              <a:t>Primary Research Methods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597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solidFill>
                  <a:schemeClr val="accent4"/>
                </a:solidFill>
              </a:rPr>
              <a:t>Customer/supplier feedback </a:t>
            </a:r>
            <a:r>
              <a:rPr lang="en-GB" sz="2800" dirty="0"/>
              <a:t>- many businesses ask their customers for feedback</a:t>
            </a:r>
            <a:endParaRPr lang="en-GB" sz="2800" dirty="0">
              <a:solidFill>
                <a:schemeClr val="accent4"/>
              </a:solidFill>
            </a:endParaRPr>
          </a:p>
          <a:p>
            <a:r>
              <a:rPr lang="en-GB" sz="2800" b="1" dirty="0">
                <a:solidFill>
                  <a:schemeClr val="accent4"/>
                </a:solidFill>
              </a:rPr>
              <a:t>Internet research </a:t>
            </a:r>
            <a:r>
              <a:rPr lang="en-GB" sz="2800" dirty="0"/>
              <a:t>– many businesses have their own website which provides a route for customer feedback</a:t>
            </a:r>
            <a:endParaRPr lang="en-GB" sz="2800" b="1" dirty="0">
              <a:solidFill>
                <a:schemeClr val="accent4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4"/>
                </a:solidFill>
              </a:rPr>
              <a:t>Primary Research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812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GB" dirty="0">
                <a:hlinkClick r:id="rId2"/>
              </a:rPr>
              <a:t>https://www.mymarketresearchmethods.com/an-overview-of-market-research-methods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109728" indent="0">
              <a:buNone/>
            </a:pPr>
            <a:r>
              <a:rPr lang="en-GB" dirty="0">
                <a:hlinkClick r:id="rId3"/>
              </a:rPr>
              <a:t>https://www.entrepreneurshipinabox.com/1187/6-market-research-methods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</a:p>
          <a:p>
            <a:pPr marL="109728" indent="0">
              <a:buNone/>
            </a:pPr>
            <a:r>
              <a:rPr lang="en-GB" dirty="0">
                <a:hlinkClick r:id="rId4"/>
              </a:rPr>
              <a:t>https://www.cleverism.com/market-research-techniques-primary-secondary</a:t>
            </a:r>
            <a:r>
              <a:rPr lang="en-GB" dirty="0" smtClean="0">
                <a:hlinkClick r:id="rId4"/>
              </a:rPr>
              <a:t>/</a:t>
            </a:r>
            <a:endParaRPr lang="en-GB" dirty="0" smtClean="0"/>
          </a:p>
          <a:p>
            <a:pPr marL="109728" indent="0">
              <a:buNone/>
            </a:pPr>
            <a:r>
              <a:rPr lang="en-GB" u="sng" dirty="0">
                <a:hlinkClick r:id="rId5"/>
              </a:rPr>
              <a:t>https://www.business.gov.au/marketing/marketing-research</a:t>
            </a: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smtClean="0"/>
              <a:t>Useful links </a:t>
            </a:r>
            <a:r>
              <a:rPr lang="en-GB" dirty="0" smtClean="0"/>
              <a:t>for information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An Overview of Market Research Methods</a:t>
            </a:r>
          </a:p>
        </p:txBody>
      </p:sp>
    </p:spTree>
    <p:extLst>
      <p:ext uri="{BB962C8B-B14F-4D97-AF65-F5344CB8AC3E}">
        <p14:creationId xmlns:p14="http://schemas.microsoft.com/office/powerpoint/2010/main" val="1238385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0290E6-0F0D-4BA0-8A51-C52FD9709A4F}"/>
</file>

<file path=customXml/itemProps2.xml><?xml version="1.0" encoding="utf-8"?>
<ds:datastoreItem xmlns:ds="http://schemas.openxmlformats.org/officeDocument/2006/customXml" ds:itemID="{001DA8CD-89BE-4308-A086-44D2FEC65CF1}"/>
</file>

<file path=customXml/itemProps3.xml><?xml version="1.0" encoding="utf-8"?>
<ds:datastoreItem xmlns:ds="http://schemas.openxmlformats.org/officeDocument/2006/customXml" ds:itemID="{6DD5697B-5FD6-4518-B623-4126DE925362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565</TotalTime>
  <Words>369</Words>
  <Application>Microsoft Office PowerPoint</Application>
  <PresentationFormat>On-screen Show (4:3)</PresentationFormat>
  <Paragraphs>58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UNIT 1Introduction to Business </vt:lpstr>
      <vt:lpstr> Market Research </vt:lpstr>
      <vt:lpstr>Methods of Gathering Market Research Data</vt:lpstr>
      <vt:lpstr>Purpose of Market Research </vt:lpstr>
      <vt:lpstr>Market Research Methods</vt:lpstr>
      <vt:lpstr>Primary Research Methods</vt:lpstr>
      <vt:lpstr> Primary Research Methods </vt:lpstr>
      <vt:lpstr>Primary Research Methods</vt:lpstr>
      <vt:lpstr>An Overview of Market Research Methods</vt:lpstr>
      <vt:lpstr>Recap</vt:lpstr>
      <vt:lpstr>                 2AB.P3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</dc:title>
  <dc:creator>Marion Garrick</dc:creator>
  <cp:lastModifiedBy>Marion Sawyer</cp:lastModifiedBy>
  <cp:revision>82</cp:revision>
  <dcterms:created xsi:type="dcterms:W3CDTF">2013-06-13T15:11:49Z</dcterms:created>
  <dcterms:modified xsi:type="dcterms:W3CDTF">2019-06-12T10:49:30Z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