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67" r:id="rId2"/>
    <p:sldId id="257" r:id="rId3"/>
    <p:sldId id="277" r:id="rId4"/>
    <p:sldId id="290" r:id="rId5"/>
    <p:sldId id="291" r:id="rId6"/>
    <p:sldId id="292" r:id="rId7"/>
    <p:sldId id="293" r:id="rId8"/>
    <p:sldId id="286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62" autoAdjust="0"/>
    <p:restoredTop sz="94660"/>
  </p:normalViewPr>
  <p:slideViewPr>
    <p:cSldViewPr>
      <p:cViewPr varScale="1">
        <p:scale>
          <a:sx n="87" d="100"/>
          <a:sy n="87" d="100"/>
        </p:scale>
        <p:origin x="90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851DB-3926-47A2-85AF-44ABFAFB6E3B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6F72C-FEB6-43E1-BCEE-B3C2A3A418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2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047CB7-B07E-4B80-B863-03C0695411BE}" type="datetimeFigureOut">
              <a:rPr lang="en-GB" smtClean="0"/>
              <a:t>12/06/2019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758267-37C0-443C-82AC-B776485E5C65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2u.net/business/reference/marketing-research-concentration-activit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trepreneurshipinabox.com/1187/6-market-research-methods/" TargetMode="External"/><Relationship Id="rId2" Type="http://schemas.openxmlformats.org/officeDocument/2006/relationships/hyperlink" Target="https://www.mymarketresearchmethods.com/an-overview-of-market-research-method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usiness.gov.au/marketing/marketing-research" TargetMode="External"/><Relationship Id="rId4" Type="http://schemas.openxmlformats.org/officeDocument/2006/relationships/hyperlink" Target="https://www.cleverism.com/market-research-techniques-primary-secondary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16024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00B050"/>
                </a:solidFill>
              </a:rPr>
              <a:t>UNIT 1Introduction to Business</a:t>
            </a:r>
            <a:br>
              <a:rPr lang="en-GB" dirty="0">
                <a:solidFill>
                  <a:srgbClr val="00B050"/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68962"/>
            <a:ext cx="7772400" cy="1742350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Learning Aim B Consider How Market Research Helps a Business to Understand the Market</a:t>
            </a:r>
          </a:p>
          <a:p>
            <a:pPr algn="l"/>
            <a:r>
              <a:rPr lang="en-GB" sz="2800" b="1" dirty="0">
                <a:solidFill>
                  <a:schemeClr val="accent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Secondary Market Research P4</a:t>
            </a:r>
          </a:p>
          <a:p>
            <a:pPr algn="l"/>
            <a:endParaRPr lang="en-GB" sz="2800" b="1" dirty="0"/>
          </a:p>
        </p:txBody>
      </p:sp>
      <p:pic>
        <p:nvPicPr>
          <p:cNvPr id="1026" name="Picture 2" descr="C:\Users\Marion\AppData\Local\Microsoft\Windows\Temporary Internet Files\Content.IE5\M37FW2EL\MC9003113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1914525"/>
            <a:ext cx="1822450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6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endParaRPr lang="en-GB" altLang="en-US" sz="3200" dirty="0"/>
          </a:p>
          <a:p>
            <a:pPr marL="0" indent="0">
              <a:buNone/>
            </a:pPr>
            <a:r>
              <a:rPr lang="en-GB" sz="3200" b="1" dirty="0"/>
              <a:t>Market research </a:t>
            </a:r>
            <a:r>
              <a:rPr lang="en-GB" sz="3200" dirty="0"/>
              <a:t>– process of gathering, analysing &amp; processing data relevant to marketing decisions</a:t>
            </a:r>
          </a:p>
          <a:p>
            <a:pPr marL="0" indent="0">
              <a:buNone/>
            </a:pPr>
            <a:endParaRPr lang="en-GB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GB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GB" altLang="en-US" sz="4400" dirty="0"/>
              <a:t/>
            </a:r>
            <a:br>
              <a:rPr lang="en-GB" altLang="en-US" sz="4400" dirty="0"/>
            </a:br>
            <a:r>
              <a:rPr lang="en-GB" sz="4400" dirty="0">
                <a:solidFill>
                  <a:schemeClr val="accent4"/>
                </a:solidFill>
              </a:rPr>
              <a:t>Market Research</a:t>
            </a:r>
            <a:r>
              <a:rPr lang="en-GB" sz="4400" dirty="0"/>
              <a:t/>
            </a:r>
            <a:br>
              <a:rPr lang="en-GB" sz="4400" dirty="0"/>
            </a:b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0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Primary</a:t>
            </a:r>
            <a:r>
              <a:rPr lang="en-GB" dirty="0"/>
              <a:t> – also called “field research” – gathering information for first time e.g. using questionnaires to survey potential customers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1"/>
                </a:solidFill>
              </a:rPr>
              <a:t>Secondary </a:t>
            </a:r>
            <a:r>
              <a:rPr lang="en-GB" dirty="0"/>
              <a:t>– also called “desk research” involves using data that already exists e.g. from newspapers or websites.</a:t>
            </a:r>
          </a:p>
          <a:p>
            <a:pPr marL="109728" indent="0">
              <a:buNone/>
            </a:pP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4"/>
                </a:solidFill>
              </a:rPr>
              <a:t>Recap Market Research Methods</a:t>
            </a:r>
            <a:endParaRPr lang="en-GB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5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F7D1C0-3BE7-454A-97D0-25E317CC9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Qualitative Research – </a:t>
            </a:r>
            <a:r>
              <a:rPr lang="en-GB" dirty="0"/>
              <a:t>used to gather opinions, views and attitudes</a:t>
            </a:r>
          </a:p>
          <a:p>
            <a:r>
              <a:rPr lang="en-GB" b="1" dirty="0"/>
              <a:t>Quantitative Research – </a:t>
            </a:r>
            <a:r>
              <a:rPr lang="en-GB" dirty="0"/>
              <a:t>used to gather numerical and statistical data</a:t>
            </a:r>
          </a:p>
          <a:p>
            <a:r>
              <a:rPr lang="en-GB" b="1" dirty="0"/>
              <a:t>Primary Research – </a:t>
            </a:r>
            <a:r>
              <a:rPr lang="en-GB" dirty="0"/>
              <a:t>new research gathered first hand</a:t>
            </a:r>
          </a:p>
          <a:p>
            <a:r>
              <a:rPr lang="en-GB" b="1" dirty="0"/>
              <a:t>Secondary Research –</a:t>
            </a:r>
            <a:r>
              <a:rPr lang="en-GB" dirty="0"/>
              <a:t> using existing research from third parties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DC500B-D6C0-41FB-994D-4BA4025D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Methods of Gathering Market Research Data Recap</a:t>
            </a:r>
          </a:p>
        </p:txBody>
      </p:sp>
    </p:spTree>
    <p:extLst>
      <p:ext uri="{BB962C8B-B14F-4D97-AF65-F5344CB8AC3E}">
        <p14:creationId xmlns:p14="http://schemas.microsoft.com/office/powerpoint/2010/main" val="189831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D4201-8154-4EFA-93A0-6FC4D0EC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r>
              <a:rPr lang="en-GB" sz="2800" b="1" dirty="0">
                <a:solidFill>
                  <a:schemeClr val="accent4"/>
                </a:solidFill>
              </a:rPr>
              <a:t>Internal data</a:t>
            </a:r>
            <a:r>
              <a:rPr lang="en-GB" sz="2800" dirty="0"/>
              <a:t> – sales data, customer profiles</a:t>
            </a:r>
          </a:p>
          <a:p>
            <a:r>
              <a:rPr lang="en-GB" sz="2800" b="1" dirty="0">
                <a:solidFill>
                  <a:schemeClr val="accent4"/>
                </a:solidFill>
              </a:rPr>
              <a:t>Articles, journals, books, newspapers, trade magazines, websites/social media sites, forums, blogs/vlogs</a:t>
            </a:r>
          </a:p>
          <a:p>
            <a:r>
              <a:rPr lang="en-GB" sz="2800" b="1" dirty="0">
                <a:solidFill>
                  <a:schemeClr val="accent4"/>
                </a:solidFill>
              </a:rPr>
              <a:t>Business materials</a:t>
            </a:r>
          </a:p>
          <a:p>
            <a:r>
              <a:rPr lang="en-GB" sz="2800" b="1" dirty="0">
                <a:solidFill>
                  <a:schemeClr val="accent4"/>
                </a:solidFill>
              </a:rPr>
              <a:t>Market reports &amp; purchased report materials</a:t>
            </a:r>
          </a:p>
          <a:p>
            <a:r>
              <a:rPr lang="en-GB" sz="2800" b="1" dirty="0">
                <a:solidFill>
                  <a:schemeClr val="accent4"/>
                </a:solidFill>
              </a:rPr>
              <a:t>Government publications &amp; statistics</a:t>
            </a:r>
            <a:endParaRPr lang="en-GB" sz="2800" dirty="0"/>
          </a:p>
          <a:p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9C95A1-4DD6-41CB-88FC-51FA231E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/>
                </a:solidFill>
              </a:rPr>
              <a:t>Secondary Research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8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F6FB85-B5C0-4F40-B751-89B995380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>
                <a:hlinkClick r:id="rId2"/>
              </a:rPr>
              <a:t>https://www.tutor2u.net/business/reference/marketing-research-concentration-activity</a:t>
            </a:r>
            <a:r>
              <a:rPr lang="en-GB" dirty="0"/>
              <a:t> </a:t>
            </a:r>
          </a:p>
          <a:p>
            <a:pPr marL="109728" indent="0">
              <a:buNone/>
            </a:pPr>
            <a:r>
              <a:rPr lang="en-GB" dirty="0"/>
              <a:t>This activity is designed to help you recap your knowledge and understanding of marketing research!</a:t>
            </a:r>
          </a:p>
          <a:p>
            <a:pPr marL="109728" indent="0">
              <a:buNone/>
            </a:pPr>
            <a:r>
              <a:rPr lang="en-GB" dirty="0"/>
              <a:t>There are three topics related to marketing provided. In each one, there are six sets of matching cards. How many goes will you take before find all six matches?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289EE8-3552-4331-9479-A7073815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Concentration Activity</a:t>
            </a:r>
          </a:p>
        </p:txBody>
      </p:sp>
    </p:spTree>
    <p:extLst>
      <p:ext uri="{BB962C8B-B14F-4D97-AF65-F5344CB8AC3E}">
        <p14:creationId xmlns:p14="http://schemas.microsoft.com/office/powerpoint/2010/main" val="128087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>
                <a:hlinkClick r:id="rId2"/>
              </a:rPr>
              <a:t>https://www.mymarketresearchmethods.com/an-overview-of-market-research-methods/</a:t>
            </a:r>
            <a:endParaRPr lang="en-GB" dirty="0"/>
          </a:p>
          <a:p>
            <a:pPr marL="109728" indent="0">
              <a:buNone/>
            </a:pPr>
            <a:r>
              <a:rPr lang="en-GB" dirty="0">
                <a:hlinkClick r:id="rId3"/>
              </a:rPr>
              <a:t>https://www.entrepreneurshipinabox.com/1187/6-market-research-methods/</a:t>
            </a:r>
            <a:r>
              <a:rPr lang="en-GB" dirty="0"/>
              <a:t> </a:t>
            </a:r>
          </a:p>
          <a:p>
            <a:pPr marL="109728" indent="0">
              <a:buNone/>
            </a:pPr>
            <a:r>
              <a:rPr lang="en-GB" dirty="0">
                <a:hlinkClick r:id="rId4"/>
              </a:rPr>
              <a:t>https://www.cleverism.com/market-research-techniques-primary-secondary/</a:t>
            </a:r>
            <a:endParaRPr lang="en-GB" dirty="0"/>
          </a:p>
          <a:p>
            <a:pPr marL="109728" indent="0">
              <a:buNone/>
            </a:pPr>
            <a:r>
              <a:rPr lang="en-GB" u="sng" dirty="0">
                <a:hlinkClick r:id="rId5"/>
              </a:rPr>
              <a:t>https://www.business.gov.au/marketing/marketing-research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Useful links for information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Overview of Market Research Methods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5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392BE1-F763-496B-A0E2-31BF8496E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endParaRPr lang="en-GB" altLang="en-US" sz="2800" dirty="0"/>
          </a:p>
          <a:p>
            <a:r>
              <a:rPr lang="en-GB" altLang="en-US" sz="2800" dirty="0"/>
              <a:t>What is market research?</a:t>
            </a:r>
          </a:p>
          <a:p>
            <a:r>
              <a:rPr lang="en-GB" altLang="en-US" sz="2800" dirty="0"/>
              <a:t>What is quantitative research?</a:t>
            </a:r>
          </a:p>
          <a:p>
            <a:r>
              <a:rPr lang="en-GB" altLang="en-US" sz="2800" dirty="0"/>
              <a:t>What is qualitative research?</a:t>
            </a:r>
          </a:p>
          <a:p>
            <a:r>
              <a:rPr lang="en-GB" altLang="en-US" sz="2800" dirty="0"/>
              <a:t>What is difference between primary &amp; secondary research?</a:t>
            </a:r>
          </a:p>
          <a:p>
            <a:r>
              <a:rPr lang="en-GB" altLang="en-US" sz="2800" dirty="0"/>
              <a:t>Name some types of secondary research</a:t>
            </a:r>
          </a:p>
          <a:p>
            <a:endParaRPr lang="en-GB" altLang="en-US" sz="2800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6D838B-DA24-4A0E-B709-2DE9A377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392032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2283FB-AA6F-4AC9-9EFD-A93F3CB5E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sz="2800" dirty="0"/>
          </a:p>
          <a:p>
            <a:pPr marL="109728" indent="0">
              <a:buNone/>
            </a:pPr>
            <a:r>
              <a:rPr lang="en-GB" sz="3200" dirty="0"/>
              <a:t>2B.P4: Explain, using examples, how a selected business uses secondary market research to gather information on its market.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59AAB-330D-4786-8D38-4B7AC411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                 2AB.P4</a:t>
            </a:r>
          </a:p>
        </p:txBody>
      </p:sp>
    </p:spTree>
    <p:extLst>
      <p:ext uri="{BB962C8B-B14F-4D97-AF65-F5344CB8AC3E}">
        <p14:creationId xmlns:p14="http://schemas.microsoft.com/office/powerpoint/2010/main" val="2366866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4EE026-FB84-4D5B-9D1B-543F1D8CD311}"/>
</file>

<file path=customXml/itemProps2.xml><?xml version="1.0" encoding="utf-8"?>
<ds:datastoreItem xmlns:ds="http://schemas.openxmlformats.org/officeDocument/2006/customXml" ds:itemID="{C3569E91-3EFC-46F8-81D5-FC64C7C4899F}"/>
</file>

<file path=customXml/itemProps3.xml><?xml version="1.0" encoding="utf-8"?>
<ds:datastoreItem xmlns:ds="http://schemas.openxmlformats.org/officeDocument/2006/customXml" ds:itemID="{8D77D4CC-C66A-4C6D-8E05-58836853D273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873</TotalTime>
  <Words>303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UNIT 1Introduction to Business </vt:lpstr>
      <vt:lpstr> Market Research </vt:lpstr>
      <vt:lpstr>Recap Market Research Methods</vt:lpstr>
      <vt:lpstr>Methods of Gathering Market Research Data Recap</vt:lpstr>
      <vt:lpstr>Secondary Research Methods</vt:lpstr>
      <vt:lpstr>Concentration Activity</vt:lpstr>
      <vt:lpstr>Overview of Market Research Methods</vt:lpstr>
      <vt:lpstr>Recap</vt:lpstr>
      <vt:lpstr>                 2AB.P4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</dc:title>
  <dc:creator>Marion Garrick</dc:creator>
  <cp:lastModifiedBy>Marion Sawyer</cp:lastModifiedBy>
  <cp:revision>83</cp:revision>
  <dcterms:created xsi:type="dcterms:W3CDTF">2013-06-13T15:11:49Z</dcterms:created>
  <dcterms:modified xsi:type="dcterms:W3CDTF">2019-06-12T10:51:08Z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