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59" r:id="rId7"/>
    <p:sldId id="257" r:id="rId8"/>
    <p:sldId id="277" r:id="rId9"/>
    <p:sldId id="260" r:id="rId10"/>
    <p:sldId id="261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6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e Chatwin" userId="19e36d84-79c7-4f7d-aeac-3d67359c8309" providerId="ADAL" clId="{31C03F0C-160A-409A-BF3A-8D1D344BE7B7}"/>
    <pc:docChg chg="delSld">
      <pc:chgData name="Justine Chatwin" userId="19e36d84-79c7-4f7d-aeac-3d67359c8309" providerId="ADAL" clId="{31C03F0C-160A-409A-BF3A-8D1D344BE7B7}" dt="2023-06-28T10:41:40.317" v="0" actId="47"/>
      <pc:docMkLst>
        <pc:docMk/>
      </pc:docMkLst>
      <pc:sldChg chg="del">
        <pc:chgData name="Justine Chatwin" userId="19e36d84-79c7-4f7d-aeac-3d67359c8309" providerId="ADAL" clId="{31C03F0C-160A-409A-BF3A-8D1D344BE7B7}" dt="2023-06-28T10:41:40.317" v="0" actId="47"/>
        <pc:sldMkLst>
          <pc:docMk/>
          <pc:sldMk cId="2281400525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0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6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4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3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7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2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5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55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3ED02-49E9-174A-866B-5229F7BEA37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F089-BBE5-0444-9AE3-9ECBB2FC6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0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bbc.co.uk/schools/gcsebitesize/science/aqa/substancesfromcrudeoil/polymersandethanolrev1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XROzlRf28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3.1.1Monomers and Polymers</a:t>
            </a:r>
          </a:p>
        </p:txBody>
      </p:sp>
    </p:spTree>
    <p:extLst>
      <p:ext uri="{BB962C8B-B14F-4D97-AF65-F5344CB8AC3E}">
        <p14:creationId xmlns:p14="http://schemas.microsoft.com/office/powerpoint/2010/main" val="3827097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Monomers and Polymers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870" y="1876625"/>
            <a:ext cx="7925930" cy="258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4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u="sng" dirty="0">
                <a:hlinkClick r:id="rId2"/>
              </a:rPr>
              <a:t>http://www.bbc.co.uk/schools/gcsebitesize/science/aqa/substancesfromcrudeoil/polymersandethanolrev1.shtml</a:t>
            </a:r>
            <a:r>
              <a:rPr lang="en-US" sz="2800" dirty="0">
                <a:hlinkClick r:id="rId2"/>
              </a:rPr>
              <a:t> (see animation)</a:t>
            </a:r>
            <a:br>
              <a:rPr lang="en-US" sz="2800" dirty="0"/>
            </a:b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822" y="1860798"/>
            <a:ext cx="5341599" cy="20832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4796" y="2147426"/>
            <a:ext cx="1346884" cy="9834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844" y="4268020"/>
            <a:ext cx="6787799" cy="169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923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Monomers and Polymers in Biology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821557"/>
              </p:ext>
            </p:extLst>
          </p:nvPr>
        </p:nvGraphicFramePr>
        <p:xfrm>
          <a:off x="457200" y="1624507"/>
          <a:ext cx="8229600" cy="3698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0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5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2225">
                <a:tc>
                  <a:txBody>
                    <a:bodyPr/>
                    <a:lstStyle/>
                    <a:p>
                      <a:r>
                        <a:rPr lang="en-US" sz="2400" dirty="0"/>
                        <a:t>Group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Monomer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Polymer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% dry mass of living organisms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843">
                <a:tc>
                  <a:txBody>
                    <a:bodyPr/>
                    <a:lstStyle/>
                    <a:p>
                      <a:r>
                        <a:rPr lang="en-US" sz="2400" dirty="0"/>
                        <a:t>Carbohydrates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Monosaccharide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Polysaccharide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843">
                <a:tc>
                  <a:txBody>
                    <a:bodyPr/>
                    <a:lstStyle/>
                    <a:p>
                      <a:r>
                        <a:rPr lang="en-US" sz="2400" dirty="0"/>
                        <a:t>Proteins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Amino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Polypeptide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843">
                <a:tc>
                  <a:txBody>
                    <a:bodyPr/>
                    <a:lstStyle/>
                    <a:p>
                      <a:r>
                        <a:rPr lang="en-US" sz="2400" dirty="0"/>
                        <a:t>Nucleic Acids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Nucleotide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Polynucleotide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916" y="5605598"/>
            <a:ext cx="8762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Would you have expected the protein figure to be so high?</a:t>
            </a:r>
          </a:p>
        </p:txBody>
      </p:sp>
    </p:spTree>
    <p:extLst>
      <p:ext uri="{BB962C8B-B14F-4D97-AF65-F5344CB8AC3E}">
        <p14:creationId xmlns:p14="http://schemas.microsoft.com/office/powerpoint/2010/main" val="588293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Lipids are not polymers made up of monomers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91" y="2348151"/>
            <a:ext cx="8186934" cy="273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926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Monomers form polymers through condensation reactions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382" y="1999198"/>
            <a:ext cx="6830067" cy="3799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76754" y="3269114"/>
            <a:ext cx="157988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molecule </a:t>
            </a:r>
          </a:p>
          <a:p>
            <a:r>
              <a:rPr lang="en-US" sz="2400" dirty="0"/>
              <a:t>of water is</a:t>
            </a:r>
          </a:p>
          <a:p>
            <a:r>
              <a:rPr lang="en-US" sz="2400" dirty="0"/>
              <a:t> released</a:t>
            </a:r>
          </a:p>
        </p:txBody>
      </p:sp>
    </p:spTree>
    <p:extLst>
      <p:ext uri="{BB962C8B-B14F-4D97-AF65-F5344CB8AC3E}">
        <p14:creationId xmlns:p14="http://schemas.microsoft.com/office/powerpoint/2010/main" val="158338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2487"/>
            <a:ext cx="8229600" cy="1763812"/>
          </a:xfrm>
        </p:spPr>
        <p:txBody>
          <a:bodyPr>
            <a:normAutofit fontScale="90000"/>
          </a:bodyPr>
          <a:lstStyle/>
          <a:p>
            <a:r>
              <a:rPr lang="en-US" dirty="0"/>
              <a:t>Polymers can be broken down to their constituent monomers through hydrolysis reactions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739" y="2452289"/>
            <a:ext cx="7298369" cy="37385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72542" y="3365890"/>
            <a:ext cx="17766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 molecule</a:t>
            </a:r>
          </a:p>
          <a:p>
            <a:r>
              <a:rPr lang="en-US" sz="2800" dirty="0"/>
              <a:t>of water is</a:t>
            </a:r>
          </a:p>
          <a:p>
            <a:r>
              <a:rPr lang="en-US" sz="2800" dirty="0"/>
              <a:t>inserted</a:t>
            </a:r>
          </a:p>
        </p:txBody>
      </p:sp>
    </p:spTree>
    <p:extLst>
      <p:ext uri="{BB962C8B-B14F-4D97-AF65-F5344CB8AC3E}">
        <p14:creationId xmlns:p14="http://schemas.microsoft.com/office/powerpoint/2010/main" val="2589445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774" y="1721702"/>
            <a:ext cx="7487681" cy="407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9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Understand that the variety of life, both past and present is extensive, but the biochemical basis of life is similar for all living things</a:t>
            </a:r>
          </a:p>
          <a:p>
            <a:r>
              <a:rPr lang="en-US" dirty="0"/>
              <a:t>Know that monomers are the smaller units from which larger molecules are made.</a:t>
            </a:r>
          </a:p>
          <a:p>
            <a:r>
              <a:rPr lang="en-US" dirty="0"/>
              <a:t>Know that </a:t>
            </a:r>
            <a:r>
              <a:rPr lang="en-US" dirty="0" err="1"/>
              <a:t>monosaccharides</a:t>
            </a:r>
            <a:r>
              <a:rPr lang="en-US" dirty="0"/>
              <a:t>, amino acids and nucleotides are examples of monomers.</a:t>
            </a:r>
          </a:p>
          <a:p>
            <a:r>
              <a:rPr lang="en-US" dirty="0"/>
              <a:t>Know that polymers are molecules made from a large number of monomers joined together.</a:t>
            </a:r>
          </a:p>
          <a:p>
            <a:r>
              <a:rPr lang="en-US" dirty="0"/>
              <a:t>Understand that a condensation reaction joins two monomers together with the formation of a chemical bond and the elimination of a water molecule.</a:t>
            </a:r>
          </a:p>
          <a:p>
            <a:r>
              <a:rPr lang="en-US" dirty="0"/>
              <a:t>Understand that a hydrolysis reaction breaks a chemical bond between two molecules and involves a molecule of water.</a:t>
            </a:r>
          </a:p>
          <a:p>
            <a:endParaRPr lang="en-US" dirty="0"/>
          </a:p>
        </p:txBody>
      </p:sp>
      <p:pic>
        <p:nvPicPr>
          <p:cNvPr id="4" name="Picture 3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912" y="448525"/>
            <a:ext cx="14224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343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should know from GCSE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small molecules (monomers) join together to form very large molecules (polymers)</a:t>
            </a:r>
          </a:p>
          <a:p>
            <a:r>
              <a:rPr lang="en-US" dirty="0"/>
              <a:t>Protein molecules are made up of long chains of amino acids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63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shares a common biochemistry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640" y="1181647"/>
            <a:ext cx="3540065" cy="526351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03705" y="2799808"/>
            <a:ext cx="39410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All organisms are mostly  built from  </a:t>
            </a:r>
          </a:p>
          <a:p>
            <a:r>
              <a:rPr lang="en-US" sz="2800" dirty="0"/>
              <a:t>4 elements: C, O, N </a:t>
            </a:r>
            <a:r>
              <a:rPr lang="en-US" sz="2800"/>
              <a:t>and H. </a:t>
            </a:r>
            <a:endParaRPr lang="en-US" sz="2800" dirty="0"/>
          </a:p>
          <a:p>
            <a:r>
              <a:rPr lang="en-US" sz="2800" dirty="0"/>
              <a:t>C is the second</a:t>
            </a:r>
          </a:p>
          <a:p>
            <a:r>
              <a:rPr lang="en-US" sz="2800" dirty="0"/>
              <a:t>most abundant element in the human body</a:t>
            </a:r>
          </a:p>
          <a:p>
            <a:r>
              <a:rPr lang="en-US" sz="2800" dirty="0"/>
              <a:t>(after O).</a:t>
            </a:r>
          </a:p>
        </p:txBody>
      </p:sp>
    </p:spTree>
    <p:extLst>
      <p:ext uri="{BB962C8B-B14F-4D97-AF65-F5344CB8AC3E}">
        <p14:creationId xmlns:p14="http://schemas.microsoft.com/office/powerpoint/2010/main" val="152247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carbon so common in living organisms?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11364"/>
            <a:ext cx="4115851" cy="32635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3051" y="1958337"/>
            <a:ext cx="4192355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Its electron configuration</a:t>
            </a:r>
          </a:p>
          <a:p>
            <a:r>
              <a:rPr lang="en-US" sz="2400" dirty="0"/>
              <a:t> means that it has the ability</a:t>
            </a:r>
          </a:p>
          <a:p>
            <a:r>
              <a:rPr lang="en-US" sz="2400" dirty="0"/>
              <a:t> to form 4 bonds.</a:t>
            </a:r>
          </a:p>
          <a:p>
            <a:endParaRPr lang="en-US" sz="2400" dirty="0"/>
          </a:p>
          <a:p>
            <a:r>
              <a:rPr lang="en-US" sz="2400" dirty="0"/>
              <a:t>What type of bonds does </a:t>
            </a:r>
          </a:p>
          <a:p>
            <a:r>
              <a:rPr lang="en-US" sz="2400" dirty="0"/>
              <a:t>carbon form with other atoms?</a:t>
            </a:r>
          </a:p>
          <a:p>
            <a:endParaRPr lang="en-US" sz="2400" dirty="0"/>
          </a:p>
          <a:p>
            <a:r>
              <a:rPr lang="en-US" sz="2400" dirty="0"/>
              <a:t>When four bonds are formed the carbon atom is very stable. What element does it resemble</a:t>
            </a:r>
          </a:p>
          <a:p>
            <a:r>
              <a:rPr lang="en-US" sz="2400" dirty="0"/>
              <a:t>then?</a:t>
            </a:r>
          </a:p>
        </p:txBody>
      </p:sp>
    </p:spTree>
    <p:extLst>
      <p:ext uri="{BB962C8B-B14F-4D97-AF65-F5344CB8AC3E}">
        <p14:creationId xmlns:p14="http://schemas.microsoft.com/office/powerpoint/2010/main" val="3133893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are all Living Organisms Composed of Carbon?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Carbon has 4 special features</a:t>
            </a:r>
          </a:p>
          <a:p>
            <a:r>
              <a:rPr lang="en-US" dirty="0"/>
              <a:t>It can form stable covalent bonds with other carbon atoms forming straight chains, branched chains and rings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171" y="3823672"/>
            <a:ext cx="4116014" cy="259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7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 can form covalent bonds with other atoms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Eg</a:t>
            </a:r>
            <a:r>
              <a:rPr lang="en-US" dirty="0"/>
              <a:t> O, H, N and C</a:t>
            </a:r>
          </a:p>
          <a:p>
            <a:r>
              <a:rPr lang="en-US" dirty="0"/>
              <a:t>Means that functional groups can be introduced giving specific chemical properties to the molecules that contain them.</a:t>
            </a:r>
          </a:p>
          <a:p>
            <a:r>
              <a:rPr lang="en-US" u="sng" dirty="0">
                <a:hlinkClick r:id="rId2"/>
              </a:rPr>
              <a:t>https://www.youtube.com/watch?v=IXROzlRf284</a:t>
            </a:r>
            <a:r>
              <a:rPr lang="en-US" dirty="0">
                <a:hlinkClick r:id="rId2"/>
              </a:rPr>
              <a:t>  (6.57)</a:t>
            </a:r>
            <a:r>
              <a:rPr lang="en-US" dirty="0"/>
              <a:t> Craig Savage video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2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235963"/>
          </a:xfrm>
        </p:spPr>
        <p:txBody>
          <a:bodyPr>
            <a:normAutofit fontScale="90000"/>
          </a:bodyPr>
          <a:lstStyle/>
          <a:p>
            <a:r>
              <a:rPr lang="en-US" dirty="0"/>
              <a:t>Carbon Compounds have a 3d structure usually based on a tetrahedral shape (except where there are double or triple bonds)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335" y="2759747"/>
            <a:ext cx="5542049" cy="375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42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Carbon can form double or triple bonds with other C atoms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sharing two or three electron pairs</a:t>
            </a:r>
          </a:p>
          <a:p>
            <a:r>
              <a:rPr lang="en-US" dirty="0"/>
              <a:t>Leading to shorter and stronger molecules</a:t>
            </a:r>
          </a:p>
          <a:p>
            <a:r>
              <a:rPr lang="en-US" dirty="0"/>
              <a:t>And huge variety</a:t>
            </a:r>
          </a:p>
        </p:txBody>
      </p:sp>
    </p:spTree>
    <p:extLst>
      <p:ext uri="{BB962C8B-B14F-4D97-AF65-F5344CB8AC3E}">
        <p14:creationId xmlns:p14="http://schemas.microsoft.com/office/powerpoint/2010/main" val="3045736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0eb508b-84ce-43fc-b842-cdd6d1d0f5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7AF3EF6F8D94FAAF6745212BA088B" ma:contentTypeVersion="14" ma:contentTypeDescription="Create a new document." ma:contentTypeScope="" ma:versionID="07497ee5f6913b042c7bee1b4a942ec6">
  <xsd:schema xmlns:xsd="http://www.w3.org/2001/XMLSchema" xmlns:xs="http://www.w3.org/2001/XMLSchema" xmlns:p="http://schemas.microsoft.com/office/2006/metadata/properties" xmlns:ns3="20eb508b-84ce-43fc-b842-cdd6d1d0f552" xmlns:ns4="043d8930-37e3-4d62-86f8-bb6decb1e6f2" targetNamespace="http://schemas.microsoft.com/office/2006/metadata/properties" ma:root="true" ma:fieldsID="a8ed64fbf8e330b51682d8ec74defcb6" ns3:_="" ns4:_="">
    <xsd:import namespace="20eb508b-84ce-43fc-b842-cdd6d1d0f552"/>
    <xsd:import namespace="043d8930-37e3-4d62-86f8-bb6decb1e6f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eb508b-84ce-43fc-b842-cdd6d1d0f5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d8930-37e3-4d62-86f8-bb6decb1e6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1C1D6A-3FD9-40DF-B275-1495AB221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35E168-DBF1-440D-A2E8-95C9F70FD6D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  <ds:schemaRef ds:uri="043d8930-37e3-4d62-86f8-bb6decb1e6f2"/>
    <ds:schemaRef ds:uri="20eb508b-84ce-43fc-b842-cdd6d1d0f55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BAA1E7B-9D74-44B3-8752-71D5BEBDC4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eb508b-84ce-43fc-b842-cdd6d1d0f552"/>
    <ds:schemaRef ds:uri="043d8930-37e3-4d62-86f8-bb6decb1e6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487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3.1.1Monomers and Polymers</vt:lpstr>
      <vt:lpstr>Learning Objectives</vt:lpstr>
      <vt:lpstr>What you should know from GCSE</vt:lpstr>
      <vt:lpstr>Life shares a common biochemistry</vt:lpstr>
      <vt:lpstr>Why is carbon so common in living organisms?</vt:lpstr>
      <vt:lpstr>Why are all Living Organisms Composed of Carbon?</vt:lpstr>
      <vt:lpstr>C can form covalent bonds with other atoms</vt:lpstr>
      <vt:lpstr>Carbon Compounds have a 3d structure usually based on a tetrahedral shape (except where there are double or triple bonds)</vt:lpstr>
      <vt:lpstr>Carbon can form double or triple bonds with other C atoms</vt:lpstr>
      <vt:lpstr>Monomers and Polymers</vt:lpstr>
      <vt:lpstr>http://www.bbc.co.uk/schools/gcsebitesize/science/aqa/substancesfromcrudeoil/polymersandethanolrev1.shtml (see animation) </vt:lpstr>
      <vt:lpstr>Monomers and Polymers in Biology</vt:lpstr>
      <vt:lpstr>Lipids are not polymers made up of monomers</vt:lpstr>
      <vt:lpstr>Monomers form polymers through condensation reactions</vt:lpstr>
      <vt:lpstr>Polymers can be broken down to their constituent monomers through hydrolysis reactions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3.1.1Monomers and Polymers</dc:title>
  <dc:creator>Sarah Loftus</dc:creator>
  <cp:lastModifiedBy>Justine Chatwin</cp:lastModifiedBy>
  <cp:revision>15</cp:revision>
  <dcterms:created xsi:type="dcterms:W3CDTF">2015-08-30T16:48:48Z</dcterms:created>
  <dcterms:modified xsi:type="dcterms:W3CDTF">2023-06-28T10:41:51Z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0x01010046E7AF3EF6F8D94FAAF6745212BA088B</vt:lpwstr>
  </property>
</Properties>
</file>