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1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28"/>
    <p:restoredTop sz="94650"/>
  </p:normalViewPr>
  <p:slideViewPr>
    <p:cSldViewPr snapToGrid="0" snapToObjects="1"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22368" indent="-200911">
              <a:spcBef>
                <a:spcPts val="633"/>
              </a:spcBef>
              <a:buChar char="–"/>
              <a:defRPr sz="2700"/>
            </a:lvl2pPr>
            <a:lvl3pPr marL="803643" indent="-160729">
              <a:spcBef>
                <a:spcPts val="562"/>
              </a:spcBef>
              <a:defRPr sz="2400"/>
            </a:lvl3pPr>
            <a:lvl4pPr marL="1125101" indent="-160729">
              <a:spcBef>
                <a:spcPts val="422"/>
              </a:spcBef>
              <a:buChar char="–"/>
              <a:defRPr sz="2000"/>
            </a:lvl4pPr>
            <a:lvl5pPr marL="1446558" indent="-160729">
              <a:spcBef>
                <a:spcPts val="422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6283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5414" y="92076"/>
            <a:ext cx="8233172" cy="15081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2711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4CB7-63F2-794E-ADEC-CFECBFEEEDB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1D23-C98C-3049-8DDB-FC595FE8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5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topics.co.uk/as/disaccharideformation.html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ZLDJluj6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811" y="2163235"/>
            <a:ext cx="8233172" cy="1508124"/>
          </a:xfrm>
        </p:spPr>
        <p:txBody>
          <a:bodyPr/>
          <a:lstStyle/>
          <a:p>
            <a:r>
              <a:rPr lang="en-US" dirty="0"/>
              <a:t>3.1.2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2685895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</a:t>
            </a:r>
            <a:r>
              <a:rPr lang="en-US" dirty="0" err="1"/>
              <a:t>Monosaccharides</a:t>
            </a:r>
            <a:endParaRPr lang="en-US" dirty="0"/>
          </a:p>
        </p:txBody>
      </p:sp>
      <p:pic>
        <p:nvPicPr>
          <p:cNvPr id="4" name="Picture 3" descr="Screen Shot 2015-08-31 at 16.2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69" y="1606297"/>
            <a:ext cx="6706621" cy="49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01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12805172" y="6286500"/>
            <a:ext cx="8688586" cy="1189039"/>
          </a:xfrm>
          <a:prstGeom prst="rect">
            <a:avLst/>
          </a:prstGeom>
        </p:spPr>
        <p:txBody>
          <a:bodyPr/>
          <a:lstStyle>
            <a:lvl1pPr algn="l">
              <a:defRPr sz="5000" b="1"/>
            </a:lvl1pPr>
          </a:lstStyle>
          <a:p>
            <a:pPr lvl="0">
              <a:defRPr sz="1800" b="0">
                <a:uFillTx/>
              </a:defRPr>
            </a:pPr>
            <a:r>
              <a:rPr sz="3500">
                <a:uFill>
                  <a:solidFill/>
                </a:uFill>
              </a:rPr>
              <a:t>Numbering of Carbons in Glucose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696514" y="1741289"/>
            <a:ext cx="5649121" cy="4266606"/>
            <a:chOff x="-1" y="0"/>
            <a:chExt cx="8034304" cy="6068060"/>
          </a:xfrm>
        </p:grpSpPr>
        <p:grpSp>
          <p:nvGrpSpPr>
            <p:cNvPr id="162" name="Group 162"/>
            <p:cNvGrpSpPr/>
            <p:nvPr/>
          </p:nvGrpSpPr>
          <p:grpSpPr>
            <a:xfrm>
              <a:off x="-1" y="0"/>
              <a:ext cx="8034304" cy="6068060"/>
              <a:chOff x="0" y="0"/>
              <a:chExt cx="8034302" cy="6068059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2480075" y="5504476"/>
                <a:ext cx="442204" cy="5635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1295400">
                  <a:buClr>
                    <a:srgbClr val="000000"/>
                  </a:buClr>
                  <a:defRPr sz="22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500"/>
                  <a:t>H</a:t>
                </a:r>
              </a:p>
            </p:txBody>
          </p:sp>
          <p:grpSp>
            <p:nvGrpSpPr>
              <p:cNvPr id="156" name="Group 156"/>
              <p:cNvGrpSpPr/>
              <p:nvPr/>
            </p:nvGrpSpPr>
            <p:grpSpPr>
              <a:xfrm>
                <a:off x="-1" y="355100"/>
                <a:ext cx="8034304" cy="5149376"/>
                <a:chOff x="0" y="0"/>
                <a:chExt cx="8034302" cy="5149375"/>
              </a:xfrm>
            </p:grpSpPr>
            <p:grpSp>
              <p:nvGrpSpPr>
                <p:cNvPr id="148" name="Group 148"/>
                <p:cNvGrpSpPr/>
                <p:nvPr/>
              </p:nvGrpSpPr>
              <p:grpSpPr>
                <a:xfrm>
                  <a:off x="-1" y="771219"/>
                  <a:ext cx="8034304" cy="3606936"/>
                  <a:chOff x="0" y="0"/>
                  <a:chExt cx="8034302" cy="3606934"/>
                </a:xfrm>
              </p:grpSpPr>
              <p:grpSp>
                <p:nvGrpSpPr>
                  <p:cNvPr id="145" name="Group 145"/>
                  <p:cNvGrpSpPr/>
                  <p:nvPr/>
                </p:nvGrpSpPr>
                <p:grpSpPr>
                  <a:xfrm>
                    <a:off x="0" y="-1"/>
                    <a:ext cx="7569777" cy="3606936"/>
                    <a:chOff x="0" y="0"/>
                    <a:chExt cx="7569776" cy="3606934"/>
                  </a:xfrm>
                </p:grpSpPr>
                <p:grpSp>
                  <p:nvGrpSpPr>
                    <p:cNvPr id="142" name="Group 142"/>
                    <p:cNvGrpSpPr/>
                    <p:nvPr/>
                  </p:nvGrpSpPr>
                  <p:grpSpPr>
                    <a:xfrm>
                      <a:off x="292397" y="-1"/>
                      <a:ext cx="7277380" cy="3606936"/>
                      <a:chOff x="0" y="0"/>
                      <a:chExt cx="7277379" cy="3606934"/>
                    </a:xfrm>
                  </p:grpSpPr>
                  <p:grpSp>
                    <p:nvGrpSpPr>
                      <p:cNvPr id="135" name="Group 135"/>
                      <p:cNvGrpSpPr/>
                      <p:nvPr/>
                    </p:nvGrpSpPr>
                    <p:grpSpPr>
                      <a:xfrm>
                        <a:off x="0" y="0"/>
                        <a:ext cx="7277380" cy="3606935"/>
                        <a:chOff x="0" y="0"/>
                        <a:chExt cx="7277379" cy="3606934"/>
                      </a:xfrm>
                    </p:grpSpPr>
                    <p:grpSp>
                      <p:nvGrpSpPr>
                        <p:cNvPr id="128" name="Group 128"/>
                        <p:cNvGrpSpPr/>
                        <p:nvPr/>
                      </p:nvGrpSpPr>
                      <p:grpSpPr>
                        <a:xfrm>
                          <a:off x="0" y="225433"/>
                          <a:ext cx="7277380" cy="3043353"/>
                          <a:chOff x="0" y="0"/>
                          <a:chExt cx="7277379" cy="3043351"/>
                        </a:xfrm>
                      </p:grpSpPr>
                      <p:sp>
                        <p:nvSpPr>
                          <p:cNvPr id="122" name="Shape 122"/>
                          <p:cNvSpPr/>
                          <p:nvPr/>
                        </p:nvSpPr>
                        <p:spPr>
                          <a:xfrm flipH="1" flipV="1">
                            <a:off x="0" y="0"/>
                            <a:ext cx="1272426" cy="146531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sp>
                        <p:nvSpPr>
                          <p:cNvPr id="123" name="Shape 123"/>
                          <p:cNvSpPr/>
                          <p:nvPr/>
                        </p:nvSpPr>
                        <p:spPr>
                          <a:xfrm flipH="1">
                            <a:off x="0" y="1578034"/>
                            <a:ext cx="1272426" cy="146531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grpSp>
                        <p:nvGrpSpPr>
                          <p:cNvPr id="127" name="Group 127"/>
                          <p:cNvGrpSpPr/>
                          <p:nvPr/>
                        </p:nvGrpSpPr>
                        <p:grpSpPr>
                          <a:xfrm>
                            <a:off x="1272425" y="0"/>
                            <a:ext cx="6004955" cy="3043352"/>
                            <a:chOff x="0" y="0"/>
                            <a:chExt cx="6004954" cy="3043351"/>
                          </a:xfrm>
                        </p:grpSpPr>
                        <p:sp>
                          <p:nvSpPr>
                            <p:cNvPr id="124" name="Shape 124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4665560" cy="304335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wd2" y="hd2"/>
                                </a:cxn>
                                <a:cxn ang="5400000">
                                  <a:pos x="wd2" y="hd2"/>
                                </a:cxn>
                                <a:cxn ang="10800000">
                                  <a:pos x="wd2" y="hd2"/>
                                </a:cxn>
                                <a:cxn ang="16200000">
                                  <a:pos x="wd2" y="hd2"/>
                                </a:cxn>
                              </a:cxnLst>
                              <a:rect l="0" t="0" r="r" b="b"/>
                              <a:pathLst>
                                <a:path w="21600" h="21600" extrusionOk="0">
                                  <a:moveTo>
                                    <a:pt x="0" y="10800"/>
                                  </a:moveTo>
                                  <a:lnTo>
                                    <a:pt x="5740" y="0"/>
                                  </a:lnTo>
                                  <a:lnTo>
                                    <a:pt x="15860" y="0"/>
                                  </a:lnTo>
                                  <a:lnTo>
                                    <a:pt x="21600" y="10800"/>
                                  </a:lnTo>
                                  <a:lnTo>
                                    <a:pt x="15860" y="21600"/>
                                  </a:lnTo>
                                  <a:lnTo>
                                    <a:pt x="5740" y="216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t">
                              <a:noAutofit/>
                            </a:bodyPr>
                            <a:lstStyle/>
                            <a:p>
                              <a:pPr defTabSz="455398">
                                <a:defRPr sz="1600"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125" name="Shape 125"/>
                            <p:cNvSpPr/>
                            <p:nvPr/>
                          </p:nvSpPr>
                          <p:spPr>
                            <a:xfrm flipV="1">
                              <a:off x="4665559" y="0"/>
                              <a:ext cx="1339396" cy="1465318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  <p:sp>
                          <p:nvSpPr>
                            <p:cNvPr id="126" name="Shape 126"/>
                            <p:cNvSpPr/>
                            <p:nvPr/>
                          </p:nvSpPr>
                          <p:spPr>
                            <a:xfrm>
                              <a:off x="4665559" y="1465317"/>
                              <a:ext cx="1339396" cy="1578035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129" name="Shape 129"/>
                        <p:cNvSpPr/>
                        <p:nvPr/>
                      </p:nvSpPr>
                      <p:spPr>
                        <a:xfrm>
                          <a:off x="4565103" y="0"/>
                          <a:ext cx="442204" cy="5635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130" name="Shape 130"/>
                        <p:cNvSpPr/>
                        <p:nvPr/>
                      </p:nvSpPr>
                      <p:spPr>
                        <a:xfrm>
                          <a:off x="2271389" y="0"/>
                          <a:ext cx="442204" cy="5635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131" name="Shape 131"/>
                        <p:cNvSpPr/>
                        <p:nvPr/>
                      </p:nvSpPr>
                      <p:spPr>
                        <a:xfrm>
                          <a:off x="5770559" y="1560237"/>
                          <a:ext cx="442204" cy="56358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132" name="Shape 132"/>
                        <p:cNvSpPr/>
                        <p:nvPr/>
                      </p:nvSpPr>
                      <p:spPr>
                        <a:xfrm>
                          <a:off x="4565103" y="3043352"/>
                          <a:ext cx="442204" cy="5635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133" name="Shape 133"/>
                        <p:cNvSpPr/>
                        <p:nvPr/>
                      </p:nvSpPr>
                      <p:spPr>
                        <a:xfrm>
                          <a:off x="2271389" y="3043352"/>
                          <a:ext cx="442204" cy="5635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134" name="Shape 134"/>
                        <p:cNvSpPr/>
                        <p:nvPr/>
                      </p:nvSpPr>
                      <p:spPr>
                        <a:xfrm>
                          <a:off x="1104999" y="1560237"/>
                          <a:ext cx="442204" cy="56358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910796">
                            <a:buClr>
                              <a:srgbClr val="000000"/>
                            </a:buClr>
                            <a:defRPr sz="24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136" name="Shape 136"/>
                      <p:cNvSpPr/>
                      <p:nvPr/>
                    </p:nvSpPr>
                    <p:spPr>
                      <a:xfrm>
                        <a:off x="5770559" y="1542440"/>
                        <a:ext cx="442204" cy="5635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C</a:t>
                        </a:r>
                      </a:p>
                    </p:txBody>
                  </p:sp>
                  <p:sp>
                    <p:nvSpPr>
                      <p:cNvPr id="137" name="Shape 137"/>
                      <p:cNvSpPr/>
                      <p:nvPr/>
                    </p:nvSpPr>
                    <p:spPr>
                      <a:xfrm>
                        <a:off x="4565103" y="112718"/>
                        <a:ext cx="442204" cy="5635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O</a:t>
                        </a:r>
                      </a:p>
                    </p:txBody>
                  </p:sp>
                  <p:sp>
                    <p:nvSpPr>
                      <p:cNvPr id="138" name="Shape 138"/>
                      <p:cNvSpPr/>
                      <p:nvPr/>
                    </p:nvSpPr>
                    <p:spPr>
                      <a:xfrm>
                        <a:off x="2249066" y="3043352"/>
                        <a:ext cx="442205" cy="5635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C</a:t>
                        </a:r>
                      </a:p>
                    </p:txBody>
                  </p:sp>
                  <p:sp>
                    <p:nvSpPr>
                      <p:cNvPr id="139" name="Shape 139"/>
                      <p:cNvSpPr/>
                      <p:nvPr/>
                    </p:nvSpPr>
                    <p:spPr>
                      <a:xfrm>
                        <a:off x="4565103" y="3043352"/>
                        <a:ext cx="442204" cy="5635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C</a:t>
                        </a:r>
                      </a:p>
                    </p:txBody>
                  </p:sp>
                  <p:sp>
                    <p:nvSpPr>
                      <p:cNvPr id="140" name="Shape 140"/>
                      <p:cNvSpPr/>
                      <p:nvPr/>
                    </p:nvSpPr>
                    <p:spPr>
                      <a:xfrm>
                        <a:off x="1105000" y="1560238"/>
                        <a:ext cx="442204" cy="5635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C</a:t>
                        </a:r>
                      </a:p>
                    </p:txBody>
                  </p:sp>
                  <p:sp>
                    <p:nvSpPr>
                      <p:cNvPr id="141" name="Shape 141"/>
                      <p:cNvSpPr/>
                      <p:nvPr/>
                    </p:nvSpPr>
                    <p:spPr>
                      <a:xfrm>
                        <a:off x="2249066" y="1"/>
                        <a:ext cx="442205" cy="5635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0" tIns="0" rIns="0" bIns="0" numCol="1" anchor="t">
                        <a:noAutofit/>
                      </a:bodyPr>
                      <a:lstStyle>
                        <a:lvl1pPr defTabSz="1295400">
                          <a:buClr>
                            <a:srgbClr val="000000"/>
                          </a:buClr>
                          <a:defRPr sz="2200" b="1">
                            <a:uFill>
                              <a:solidFill/>
                            </a:u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 b="0">
                            <a:uFillTx/>
                          </a:defRPr>
                        </a:pPr>
                        <a:r>
                          <a:rPr sz="1500"/>
                          <a:t>C</a:t>
                        </a:r>
                      </a:p>
                    </p:txBody>
                  </p:sp>
                </p:grpSp>
                <p:sp>
                  <p:nvSpPr>
                    <p:cNvPr id="143" name="Shape 143"/>
                    <p:cNvSpPr/>
                    <p:nvPr/>
                  </p:nvSpPr>
                  <p:spPr>
                    <a:xfrm>
                      <a:off x="0" y="2895040"/>
                      <a:ext cx="760311" cy="5635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2200" b="1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 b="0">
                          <a:uFillTx/>
                        </a:defRPr>
                      </a:pPr>
                      <a:r>
                        <a:rPr sz="1500"/>
                        <a:t>HO</a:t>
                      </a:r>
                    </a:p>
                  </p:txBody>
                </p:sp>
                <p:sp>
                  <p:nvSpPr>
                    <p:cNvPr id="144" name="Shape 144"/>
                    <p:cNvSpPr/>
                    <p:nvPr/>
                  </p:nvSpPr>
                  <p:spPr>
                    <a:xfrm>
                      <a:off x="147295" y="1"/>
                      <a:ext cx="442204" cy="5635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800" b="1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b="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</a:rPr>
                        <a:t>H</a:t>
                      </a:r>
                    </a:p>
                  </p:txBody>
                </p:sp>
              </p:grpSp>
              <p:sp>
                <p:nvSpPr>
                  <p:cNvPr id="146" name="Shape 146"/>
                  <p:cNvSpPr/>
                  <p:nvPr/>
                </p:nvSpPr>
                <p:spPr>
                  <a:xfrm>
                    <a:off x="7273992" y="112718"/>
                    <a:ext cx="442204" cy="563583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2200" b="1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 b="0">
                        <a:uFillTx/>
                      </a:defRPr>
                    </a:pPr>
                    <a:r>
                      <a:rPr sz="1500"/>
                      <a:t>H</a:t>
                    </a:r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7273992" y="2895040"/>
                    <a:ext cx="760311" cy="563583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2200" b="1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 b="0">
                        <a:uFillTx/>
                      </a:defRPr>
                    </a:pPr>
                    <a:r>
                      <a:rPr sz="1500"/>
                      <a:t>OH</a:t>
                    </a:r>
                  </a:p>
                </p:txBody>
              </p:sp>
            </p:grpSp>
            <p:grpSp>
              <p:nvGrpSpPr>
                <p:cNvPr id="155" name="Group 155"/>
                <p:cNvGrpSpPr/>
                <p:nvPr/>
              </p:nvGrpSpPr>
              <p:grpSpPr>
                <a:xfrm>
                  <a:off x="2692146" y="0"/>
                  <a:ext cx="2332780" cy="5149376"/>
                  <a:chOff x="0" y="0"/>
                  <a:chExt cx="2332779" cy="5149375"/>
                </a:xfrm>
              </p:grpSpPr>
              <p:sp>
                <p:nvSpPr>
                  <p:cNvPr id="149" name="Shape 149"/>
                  <p:cNvSpPr/>
                  <p:nvPr/>
                </p:nvSpPr>
                <p:spPr>
                  <a:xfrm flipH="1">
                    <a:off x="-1" y="4378156"/>
                    <a:ext cx="2" cy="77122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0" name="Shape 150"/>
                  <p:cNvSpPr/>
                  <p:nvPr/>
                </p:nvSpPr>
                <p:spPr>
                  <a:xfrm flipH="1">
                    <a:off x="22323" y="0"/>
                    <a:ext cx="1" cy="77121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1" name="Shape 151"/>
                  <p:cNvSpPr/>
                  <p:nvPr/>
                </p:nvSpPr>
                <p:spPr>
                  <a:xfrm>
                    <a:off x="2332779" y="4378156"/>
                    <a:ext cx="1" cy="77122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2" name="Shape 152"/>
                  <p:cNvSpPr/>
                  <p:nvPr/>
                </p:nvSpPr>
                <p:spPr>
                  <a:xfrm flipH="1">
                    <a:off x="22323" y="3043352"/>
                    <a:ext cx="1" cy="77121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3" name="Shape 153"/>
                  <p:cNvSpPr/>
                  <p:nvPr/>
                </p:nvSpPr>
                <p:spPr>
                  <a:xfrm flipH="1">
                    <a:off x="5580" y="1334804"/>
                    <a:ext cx="1" cy="77121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2293713" y="3013690"/>
                    <a:ext cx="1" cy="77121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</p:grpSp>
          </p:grpSp>
          <p:sp>
            <p:nvSpPr>
              <p:cNvPr id="157" name="Shape 157"/>
              <p:cNvSpPr/>
              <p:nvPr/>
            </p:nvSpPr>
            <p:spPr>
              <a:xfrm>
                <a:off x="4812853" y="2929788"/>
                <a:ext cx="442204" cy="5635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1295400">
                  <a:buClr>
                    <a:srgbClr val="000000"/>
                  </a:buClr>
                  <a:defRPr sz="22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500"/>
                  <a:t>H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2480075" y="2330610"/>
                <a:ext cx="442204" cy="5635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1295400">
                  <a:buClr>
                    <a:srgbClr val="000000"/>
                  </a:buClr>
                  <a:defRPr sz="22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500"/>
                  <a:t>H</a:t>
                </a: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2480074" y="2894193"/>
                <a:ext cx="760312" cy="5635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1295400">
                  <a:buClr>
                    <a:srgbClr val="000000"/>
                  </a:buClr>
                  <a:defRPr sz="22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500"/>
                  <a:t>OH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857500" y="5504476"/>
                <a:ext cx="760311" cy="5635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1295400">
                  <a:buClr>
                    <a:srgbClr val="000000"/>
                  </a:buClr>
                  <a:defRPr sz="22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500"/>
                  <a:t>OH</a:t>
                </a: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2563786" y="0"/>
                <a:ext cx="1591852" cy="56358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910796">
                  <a:buClr>
                    <a:srgbClr val="000000"/>
                  </a:buClr>
                  <a:defRPr sz="1800"/>
                </a:pPr>
                <a:r>
                  <a:rPr sz="1500" b="1">
                    <a:uFill>
                      <a:solidFill/>
                    </a:uFill>
                    <a:sym typeface="Arial"/>
                  </a:rPr>
                  <a:t>CH</a:t>
                </a:r>
                <a:r>
                  <a:rPr sz="1500" b="1" baseline="-19818">
                    <a:uFill>
                      <a:solidFill/>
                    </a:uFill>
                    <a:sym typeface="Arial"/>
                  </a:rPr>
                  <a:t>2</a:t>
                </a:r>
                <a:r>
                  <a:rPr sz="1500" b="1">
                    <a:uFill>
                      <a:solidFill/>
                    </a:uFill>
                    <a:sym typeface="Arial"/>
                  </a:rPr>
                  <a:t>OH</a:t>
                </a:r>
              </a:p>
            </p:txBody>
          </p:sp>
        </p:grpSp>
        <p:sp>
          <p:nvSpPr>
            <p:cNvPr id="163" name="Shape 163"/>
            <p:cNvSpPr/>
            <p:nvPr/>
          </p:nvSpPr>
          <p:spPr>
            <a:xfrm>
              <a:off x="6388100" y="2603499"/>
              <a:ext cx="558800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1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5092700" y="4330699"/>
              <a:ext cx="342901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2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2705099" y="4445001"/>
              <a:ext cx="457200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3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95400" y="2920999"/>
              <a:ext cx="558800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4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2159000" y="977900"/>
              <a:ext cx="774700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5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2057400" y="0"/>
              <a:ext cx="457200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295400">
                <a:spcBef>
                  <a:spcPts val="1500"/>
                </a:spcBef>
                <a:buClr>
                  <a:srgbClr val="FF2600"/>
                </a:buClr>
                <a:defRPr sz="2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/>
                <a:t>6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6799747" y="2163235"/>
            <a:ext cx="1955602" cy="2362423"/>
          </a:xfrm>
          <a:prstGeom prst="rect">
            <a:avLst/>
          </a:prstGeom>
          <a:solidFill>
            <a:srgbClr val="F1F0CD"/>
          </a:solidFill>
          <a:ln w="19050">
            <a:solidFill>
              <a:srgbClr val="AA79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defRPr sz="1800"/>
            </a:pPr>
            <a:r>
              <a:rPr sz="2500" dirty="0">
                <a:uFill>
                  <a:solidFill/>
                </a:uFill>
                <a:sym typeface="Arial"/>
              </a:rPr>
              <a:t>The carbons in a glucose ring are numbered </a:t>
            </a:r>
            <a:r>
              <a:rPr sz="2500" b="1" dirty="0">
                <a:solidFill>
                  <a:srgbClr val="4954C7"/>
                </a:solidFill>
                <a:uFill>
                  <a:solidFill>
                    <a:srgbClr val="4954C7"/>
                  </a:solidFill>
                </a:uFill>
                <a:sym typeface="Arial"/>
              </a:rPr>
              <a:t>clockwise</a:t>
            </a:r>
            <a:r>
              <a:rPr sz="2500" dirty="0">
                <a:uFill>
                  <a:solidFill/>
                </a:uFill>
                <a:sym typeface="Arial"/>
              </a:rPr>
              <a:t> from the oxygen atom</a:t>
            </a:r>
            <a:r>
              <a:rPr lang="en-GB" sz="2500" dirty="0">
                <a:uFill>
                  <a:solidFill/>
                </a:uFill>
                <a:sym typeface="Arial"/>
              </a:rPr>
              <a:t>.</a:t>
            </a:r>
            <a:endParaRPr sz="2500" dirty="0">
              <a:uFill>
                <a:solidFill/>
              </a:uFill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534162" y="391163"/>
            <a:ext cx="6359856" cy="371496"/>
          </a:xfrm>
          <a:prstGeom prst="rect">
            <a:avLst/>
          </a:prstGeom>
          <a:solidFill>
            <a:srgbClr val="F1F0CD"/>
          </a:solidFill>
          <a:ln w="19050">
            <a:solidFill>
              <a:srgbClr val="AA79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>
            <a:spAutoFit/>
          </a:bodyPr>
          <a:lstStyle>
            <a:lvl1pPr defTabSz="1295400">
              <a:lnSpc>
                <a:spcPct val="90000"/>
              </a:lnSpc>
              <a:buClr>
                <a:srgbClr val="000000"/>
              </a:buClr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GB" sz="2200" dirty="0"/>
              <a:t>Perhaps the most important hexose is glucose</a:t>
            </a:r>
            <a:endParaRPr sz="2200" dirty="0"/>
          </a:p>
        </p:txBody>
      </p:sp>
      <p:sp>
        <p:nvSpPr>
          <p:cNvPr id="172" name="Shape 172"/>
          <p:cNvSpPr/>
          <p:nvPr/>
        </p:nvSpPr>
        <p:spPr>
          <a:xfrm>
            <a:off x="696513" y="948099"/>
            <a:ext cx="6583346" cy="43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>
            <a:spAutoFit/>
          </a:bodyPr>
          <a:lstStyle>
            <a:lvl1pPr defTabSz="1295400">
              <a:buClr>
                <a:srgbClr val="000000"/>
              </a:buClr>
              <a:defRPr sz="3600" b="1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GB" sz="2500"/>
              <a:t>Watch the video on GOL and </a:t>
            </a:r>
            <a:r>
              <a:rPr sz="2500" dirty="0"/>
              <a:t>learn to draw</a:t>
            </a:r>
          </a:p>
        </p:txBody>
      </p:sp>
    </p:spTree>
    <p:extLst>
      <p:ext uri="{BB962C8B-B14F-4D97-AF65-F5344CB8AC3E}">
        <p14:creationId xmlns:p14="http://schemas.microsoft.com/office/powerpoint/2010/main" val="3253235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Glucose can be represented in many different ways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1" y="2365757"/>
            <a:ext cx="2379639" cy="2531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34" y="2315126"/>
            <a:ext cx="2582819" cy="243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11" y="2365757"/>
            <a:ext cx="2286976" cy="23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214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673442" y="-317666"/>
            <a:ext cx="7358063" cy="17145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 dirty="0"/>
              <a:t>Alpha and Beta Glucose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0" y="1195178"/>
            <a:ext cx="3559388" cy="29337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83526" lvl="1" indent="-383526" defTabSz="410751">
              <a:spcBef>
                <a:spcPts val="703"/>
              </a:spcBef>
              <a:buClr>
                <a:srgbClr val="FFFB00"/>
              </a:buClr>
              <a:buNone/>
              <a:defRPr sz="1800"/>
            </a:pPr>
            <a:r>
              <a:rPr lang="en-GB" sz="3000" dirty="0"/>
              <a:t>     </a:t>
            </a:r>
            <a:r>
              <a:rPr sz="3000" dirty="0"/>
              <a:t>Glucose can exist as isomers</a:t>
            </a:r>
            <a:r>
              <a:rPr lang="en-GB" sz="3000" dirty="0"/>
              <a:t> known as</a:t>
            </a:r>
            <a:r>
              <a:rPr sz="2800" dirty="0"/>
              <a:t> </a:t>
            </a:r>
            <a:r>
              <a:rPr lang="en-GB" sz="2800" dirty="0">
                <a:latin typeface="Symbol"/>
                <a:sym typeface="Symbol"/>
              </a:rPr>
              <a:t>a</a:t>
            </a:r>
            <a:r>
              <a:rPr sz="3000" dirty="0"/>
              <a:t> &amp; </a:t>
            </a:r>
            <a:r>
              <a:rPr sz="3000" dirty="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rPr sz="3000" dirty="0"/>
              <a:t> glucose</a:t>
            </a:r>
            <a:r>
              <a:rPr lang="en-GB" sz="3000" dirty="0"/>
              <a:t>. Look at the diagrams; on carbon 1, the hydroxyl group points either up or down. In all other ways the molecules are identical.</a:t>
            </a:r>
            <a:endParaRPr sz="3000" dirty="0"/>
          </a:p>
          <a:p>
            <a:pPr marL="383526" indent="-342888">
              <a:buClr>
                <a:srgbClr val="FFFB00"/>
              </a:buClr>
              <a:buNone/>
              <a:defRPr sz="1800"/>
            </a:pPr>
            <a:endParaRPr sz="3000" dirty="0"/>
          </a:p>
        </p:txBody>
      </p:sp>
      <p:sp>
        <p:nvSpPr>
          <p:cNvPr id="182" name="Shape 182"/>
          <p:cNvSpPr/>
          <p:nvPr/>
        </p:nvSpPr>
        <p:spPr>
          <a:xfrm>
            <a:off x="6148607" y="2553891"/>
            <a:ext cx="2195513" cy="147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8367713" y="2553891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818438" y="3346450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721475" y="3346450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818438" y="2098675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721475" y="1985963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170414" y="2669977"/>
            <a:ext cx="1588" cy="1133475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567112" y="4481512"/>
            <a:ext cx="2193926" cy="1473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5761038" y="4594225"/>
            <a:ext cx="1588" cy="1133476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5213350" y="5387975"/>
            <a:ext cx="1588" cy="1133475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166956" y="5555486"/>
            <a:ext cx="1588" cy="1133475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213350" y="4143375"/>
            <a:ext cx="1588" cy="1135063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116387" y="4027488"/>
            <a:ext cx="1588" cy="1133475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5" name="Shape 195"/>
          <p:cNvSpPr/>
          <p:nvPr/>
        </p:nvSpPr>
        <p:spPr>
          <a:xfrm flipH="1">
            <a:off x="3559388" y="4644135"/>
            <a:ext cx="38895" cy="1118197"/>
          </a:xfrm>
          <a:prstGeom prst="line">
            <a:avLst/>
          </a:prstGeom>
          <a:ln>
            <a:solidFill>
              <a:srgbClr val="D81E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254756" y="2171944"/>
            <a:ext cx="561104" cy="54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100"/>
              <a:t>OH</a:t>
            </a:r>
          </a:p>
        </p:txBody>
      </p:sp>
      <p:sp>
        <p:nvSpPr>
          <p:cNvPr id="197" name="Shape 197"/>
          <p:cNvSpPr/>
          <p:nvPr/>
        </p:nvSpPr>
        <p:spPr>
          <a:xfrm>
            <a:off x="5584780" y="5524744"/>
            <a:ext cx="561104" cy="54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100"/>
              <a:t>OH</a:t>
            </a:r>
          </a:p>
        </p:txBody>
      </p:sp>
      <p:sp>
        <p:nvSpPr>
          <p:cNvPr id="198" name="Shape 198"/>
          <p:cNvSpPr/>
          <p:nvPr/>
        </p:nvSpPr>
        <p:spPr>
          <a:xfrm>
            <a:off x="4232672" y="4791754"/>
            <a:ext cx="982266" cy="72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3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/>
            </a:pPr>
            <a:r>
              <a:rPr sz="4200" dirty="0"/>
              <a:t>a</a:t>
            </a:r>
          </a:p>
        </p:txBody>
      </p:sp>
      <p:sp>
        <p:nvSpPr>
          <p:cNvPr id="199" name="Shape 199"/>
          <p:cNvSpPr/>
          <p:nvPr/>
        </p:nvSpPr>
        <p:spPr>
          <a:xfrm>
            <a:off x="7041897" y="2736172"/>
            <a:ext cx="360676" cy="591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/>
            </a:pPr>
            <a:r>
              <a:rPr sz="3400" dirty="0"/>
              <a:t>B</a:t>
            </a:r>
          </a:p>
        </p:txBody>
      </p:sp>
      <p:sp>
        <p:nvSpPr>
          <p:cNvPr id="200" name="Shape 200"/>
          <p:cNvSpPr/>
          <p:nvPr/>
        </p:nvSpPr>
        <p:spPr>
          <a:xfrm>
            <a:off x="6902495" y="5334754"/>
            <a:ext cx="199501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383526" lvl="1" indent="-383526" defTabSz="410751">
              <a:spcBef>
                <a:spcPts val="703"/>
              </a:spcBef>
              <a:buClr>
                <a:srgbClr val="FFFB00"/>
              </a:buClr>
              <a:buFont typeface="Wingdings"/>
              <a:defRPr sz="1800"/>
            </a:pPr>
            <a:endParaRPr sz="2400" b="1" dirty="0">
              <a:solidFill>
                <a:srgbClr val="FF4013"/>
              </a:solidFill>
              <a:uFill>
                <a:solidFill>
                  <a:srgbClr val="FF4013"/>
                </a:solidFill>
              </a:uFill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33786" y="4128965"/>
            <a:ext cx="3018235" cy="176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GB"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An </a:t>
            </a:r>
            <a:r>
              <a:rPr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Isomer = </a:t>
            </a:r>
            <a:r>
              <a:rPr lang="en-GB"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molecules that have the </a:t>
            </a:r>
            <a:r>
              <a:rPr lang="en-GB" sz="2200" b="1" dirty="0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s</a:t>
            </a:r>
            <a:r>
              <a:rPr sz="2200" b="1" dirty="0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ame chemical </a:t>
            </a:r>
            <a:r>
              <a:rPr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formula</a:t>
            </a:r>
            <a:r>
              <a:rPr lang="en-GB"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 but</a:t>
            </a:r>
            <a:r>
              <a:rPr sz="2200" b="1" dirty="0">
                <a:solidFill>
                  <a:srgbClr val="0061FF"/>
                </a:solidFill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n-GB" sz="2200" b="1" dirty="0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d</a:t>
            </a:r>
            <a:r>
              <a:rPr sz="2200" b="1" dirty="0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ifferent structural formula</a:t>
            </a:r>
          </a:p>
        </p:txBody>
      </p:sp>
    </p:spTree>
    <p:extLst>
      <p:ext uri="{BB962C8B-B14F-4D97-AF65-F5344CB8AC3E}">
        <p14:creationId xmlns:p14="http://schemas.microsoft.com/office/powerpoint/2010/main" val="14392246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15034_Trios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6616899" y="5982891"/>
            <a:ext cx="3152180" cy="154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figure1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91133" y="1482328"/>
            <a:ext cx="7634883" cy="3566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652656" y="5329265"/>
            <a:ext cx="7974212" cy="548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100" dirty="0">
                <a:latin typeface="+mj-lt"/>
                <a:ea typeface="+mj-ea"/>
                <a:cs typeface="+mj-cs"/>
                <a:sym typeface="Gill Sans"/>
              </a:rPr>
              <a:t>What are the differences?</a:t>
            </a:r>
          </a:p>
        </p:txBody>
      </p:sp>
      <p:sp>
        <p:nvSpPr>
          <p:cNvPr id="177" name="Shape 177"/>
          <p:cNvSpPr/>
          <p:nvPr/>
        </p:nvSpPr>
        <p:spPr>
          <a:xfrm>
            <a:off x="1407095" y="471517"/>
            <a:ext cx="5161607" cy="548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B51A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100" dirty="0"/>
              <a:t>Two further isomers of glucose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315771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5034_Trios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6616899" y="5982891"/>
            <a:ext cx="3152180" cy="154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14-09-07 at 15.50.2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025" y="536862"/>
            <a:ext cx="8077950" cy="58576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793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521550" y="289901"/>
            <a:ext cx="5366846" cy="106263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 dirty="0"/>
              <a:t>Disaccharides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607219" y="1714500"/>
            <a:ext cx="7768828" cy="4277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7653" indent="-344418">
              <a:defRPr sz="1800"/>
            </a:pPr>
            <a:r>
              <a:rPr sz="2800" dirty="0"/>
              <a:t>Formed from </a:t>
            </a:r>
            <a:r>
              <a:rPr lang="en-GB" sz="2800" dirty="0"/>
              <a:t>pairs of </a:t>
            </a:r>
            <a:r>
              <a:rPr sz="2800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monosaccharide units (monomers)</a:t>
            </a:r>
            <a:endParaRPr sz="2800" dirty="0"/>
          </a:p>
          <a:p>
            <a:pPr marL="567653" indent="-344418">
              <a:defRPr sz="1800"/>
            </a:pPr>
            <a:r>
              <a:rPr sz="2800" dirty="0"/>
              <a:t>Joined by a </a:t>
            </a:r>
            <a:r>
              <a:rPr sz="2800" dirty="0" err="1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glycosidic</a:t>
            </a:r>
            <a:r>
              <a:rPr sz="2800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 bond</a:t>
            </a:r>
            <a:r>
              <a:rPr lang="en-GB" sz="2800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 (A type of covalent bond)</a:t>
            </a:r>
            <a:endParaRPr sz="2800" dirty="0"/>
          </a:p>
          <a:p>
            <a:pPr marL="567653" indent="-344418">
              <a:defRPr sz="1800"/>
            </a:pPr>
            <a:r>
              <a:rPr sz="2800" dirty="0"/>
              <a:t>Through a </a:t>
            </a:r>
            <a:r>
              <a:rPr sz="2800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condensation</a:t>
            </a:r>
            <a:r>
              <a:rPr sz="2800" dirty="0"/>
              <a:t> reaction</a:t>
            </a:r>
            <a:r>
              <a:rPr lang="en-GB" sz="2800" dirty="0"/>
              <a:t>. Follow the link below and see the reaction by hovering your mouse over the molecules. Watch several times until you are absolutely sure that you understand what’s happening.</a:t>
            </a:r>
            <a:endParaRPr sz="2800" dirty="0"/>
          </a:p>
          <a:p>
            <a:pPr marL="567653" indent="-344418">
              <a:defRPr sz="1800"/>
            </a:pPr>
            <a:r>
              <a:rPr sz="2800" u="sng" dirty="0">
                <a:hlinkClick r:id="rId2"/>
              </a:rPr>
              <a:t>http://www.biotopics.co.uk/as/disaccharideformation.html</a:t>
            </a:r>
            <a:endParaRPr sz="2800" dirty="0"/>
          </a:p>
        </p:txBody>
      </p:sp>
      <p:sp>
        <p:nvSpPr>
          <p:cNvPr id="208" name="Shape 208"/>
          <p:cNvSpPr/>
          <p:nvPr/>
        </p:nvSpPr>
        <p:spPr>
          <a:xfrm>
            <a:off x="6647855" y="593685"/>
            <a:ext cx="839391" cy="68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787135" y="593685"/>
            <a:ext cx="839391" cy="68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9218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4284664" y="4854575"/>
            <a:ext cx="401637" cy="417513"/>
            <a:chOff x="2287" y="3393"/>
            <a:chExt cx="253" cy="263"/>
          </a:xfrm>
        </p:grpSpPr>
        <p:sp>
          <p:nvSpPr>
            <p:cNvPr id="7344" name="Freeform 3"/>
            <p:cNvSpPr>
              <a:spLocks/>
            </p:cNvSpPr>
            <p:nvPr/>
          </p:nvSpPr>
          <p:spPr bwMode="auto">
            <a:xfrm>
              <a:off x="2287" y="3393"/>
              <a:ext cx="253" cy="173"/>
            </a:xfrm>
            <a:custGeom>
              <a:avLst/>
              <a:gdLst>
                <a:gd name="T0" fmla="*/ 0 w 253"/>
                <a:gd name="T1" fmla="*/ 11 h 173"/>
                <a:gd name="T2" fmla="*/ 139 w 253"/>
                <a:gd name="T3" fmla="*/ 173 h 173"/>
                <a:gd name="T4" fmla="*/ 253 w 253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173">
                  <a:moveTo>
                    <a:pt x="0" y="11"/>
                  </a:moveTo>
                  <a:lnTo>
                    <a:pt x="139" y="173"/>
                  </a:lnTo>
                  <a:lnTo>
                    <a:pt x="2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Oval 4"/>
            <p:cNvSpPr>
              <a:spLocks noChangeArrowheads="1"/>
            </p:cNvSpPr>
            <p:nvPr/>
          </p:nvSpPr>
          <p:spPr bwMode="auto">
            <a:xfrm>
              <a:off x="2336" y="3475"/>
              <a:ext cx="181" cy="181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4572000" y="4854576"/>
            <a:ext cx="217488" cy="385763"/>
            <a:chOff x="2198" y="3006"/>
            <a:chExt cx="137" cy="243"/>
          </a:xfrm>
        </p:grpSpPr>
        <p:sp>
          <p:nvSpPr>
            <p:cNvPr id="7342" name="Line 6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Oval 7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4138614" y="4854576"/>
            <a:ext cx="217487" cy="385763"/>
            <a:chOff x="2198" y="3006"/>
            <a:chExt cx="137" cy="243"/>
          </a:xfrm>
        </p:grpSpPr>
        <p:sp>
          <p:nvSpPr>
            <p:cNvPr id="7340" name="Line 9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Oval 10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>
          <a:xfrm>
            <a:off x="134113" y="260351"/>
            <a:ext cx="8778240" cy="6477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800" dirty="0">
                <a:latin typeface="Arial" charset="0"/>
                <a:cs typeface="Arial" charset="0"/>
              </a:rPr>
              <a:t>Now watch this (you need to run the slide show to make it animate)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1404938" y="1643063"/>
            <a:ext cx="2089150" cy="1739900"/>
            <a:chOff x="657" y="1249"/>
            <a:chExt cx="1316" cy="1096"/>
          </a:xfrm>
        </p:grpSpPr>
        <p:sp>
          <p:nvSpPr>
            <p:cNvPr id="7311" name="Line 13"/>
            <p:cNvSpPr>
              <a:spLocks noChangeShapeType="1"/>
            </p:cNvSpPr>
            <p:nvPr/>
          </p:nvSpPr>
          <p:spPr bwMode="auto">
            <a:xfrm>
              <a:off x="1032" y="184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Line 14"/>
            <p:cNvSpPr>
              <a:spLocks noChangeShapeType="1"/>
            </p:cNvSpPr>
            <p:nvPr/>
          </p:nvSpPr>
          <p:spPr bwMode="auto">
            <a:xfrm>
              <a:off x="1038" y="143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Line 15"/>
            <p:cNvSpPr>
              <a:spLocks noChangeShapeType="1"/>
            </p:cNvSpPr>
            <p:nvPr/>
          </p:nvSpPr>
          <p:spPr bwMode="auto">
            <a:xfrm>
              <a:off x="748" y="1564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Line 16"/>
            <p:cNvSpPr>
              <a:spLocks noChangeShapeType="1"/>
            </p:cNvSpPr>
            <p:nvPr/>
          </p:nvSpPr>
          <p:spPr bwMode="auto">
            <a:xfrm>
              <a:off x="1553" y="184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Line 17"/>
            <p:cNvSpPr>
              <a:spLocks noChangeShapeType="1"/>
            </p:cNvSpPr>
            <p:nvPr/>
          </p:nvSpPr>
          <p:spPr bwMode="auto">
            <a:xfrm>
              <a:off x="1882" y="16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16" name="Group 18"/>
            <p:cNvGrpSpPr>
              <a:grpSpLocks/>
            </p:cNvGrpSpPr>
            <p:nvPr/>
          </p:nvGrpSpPr>
          <p:grpSpPr bwMode="auto">
            <a:xfrm>
              <a:off x="657" y="1480"/>
              <a:ext cx="1316" cy="669"/>
              <a:chOff x="2523" y="2320"/>
              <a:chExt cx="1355" cy="669"/>
            </a:xfrm>
          </p:grpSpPr>
          <p:grpSp>
            <p:nvGrpSpPr>
              <p:cNvPr id="7327" name="Group 19"/>
              <p:cNvGrpSpPr>
                <a:grpSpLocks/>
              </p:cNvGrpSpPr>
              <p:nvPr/>
            </p:nvGrpSpPr>
            <p:grpSpPr bwMode="auto">
              <a:xfrm>
                <a:off x="2653" y="2387"/>
                <a:ext cx="1089" cy="516"/>
                <a:chOff x="2843" y="2789"/>
                <a:chExt cx="1173" cy="552"/>
              </a:xfrm>
            </p:grpSpPr>
            <p:sp>
              <p:nvSpPr>
                <p:cNvPr id="7334" name="Freeform 20"/>
                <p:cNvSpPr>
                  <a:spLocks/>
                </p:cNvSpPr>
                <p:nvPr/>
              </p:nvSpPr>
              <p:spPr bwMode="auto">
                <a:xfrm>
                  <a:off x="3131" y="3282"/>
                  <a:ext cx="590" cy="58"/>
                </a:xfrm>
                <a:custGeom>
                  <a:avLst/>
                  <a:gdLst>
                    <a:gd name="T0" fmla="*/ 1 w 590"/>
                    <a:gd name="T1" fmla="*/ 0 h 58"/>
                    <a:gd name="T2" fmla="*/ 0 w 590"/>
                    <a:gd name="T3" fmla="*/ 58 h 58"/>
                    <a:gd name="T4" fmla="*/ 590 w 590"/>
                    <a:gd name="T5" fmla="*/ 58 h 58"/>
                    <a:gd name="T6" fmla="*/ 585 w 590"/>
                    <a:gd name="T7" fmla="*/ 0 h 58"/>
                    <a:gd name="T8" fmla="*/ 1 w 590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58">
                      <a:moveTo>
                        <a:pt x="1" y="0"/>
                      </a:moveTo>
                      <a:lnTo>
                        <a:pt x="0" y="58"/>
                      </a:lnTo>
                      <a:lnTo>
                        <a:pt x="590" y="58"/>
                      </a:lnTo>
                      <a:lnTo>
                        <a:pt x="58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5" name="Freeform 21"/>
                <p:cNvSpPr>
                  <a:spLocks/>
                </p:cNvSpPr>
                <p:nvPr/>
              </p:nvSpPr>
              <p:spPr bwMode="auto">
                <a:xfrm>
                  <a:off x="2847" y="3032"/>
                  <a:ext cx="288" cy="309"/>
                </a:xfrm>
                <a:custGeom>
                  <a:avLst/>
                  <a:gdLst>
                    <a:gd name="T0" fmla="*/ 21 w 288"/>
                    <a:gd name="T1" fmla="*/ 0 h 309"/>
                    <a:gd name="T2" fmla="*/ 0 w 288"/>
                    <a:gd name="T3" fmla="*/ 18 h 309"/>
                    <a:gd name="T4" fmla="*/ 284 w 288"/>
                    <a:gd name="T5" fmla="*/ 309 h 309"/>
                    <a:gd name="T6" fmla="*/ 288 w 288"/>
                    <a:gd name="T7" fmla="*/ 252 h 309"/>
                    <a:gd name="T8" fmla="*/ 21 w 288"/>
                    <a:gd name="T9" fmla="*/ 0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309">
                      <a:moveTo>
                        <a:pt x="21" y="0"/>
                      </a:moveTo>
                      <a:lnTo>
                        <a:pt x="0" y="18"/>
                      </a:lnTo>
                      <a:lnTo>
                        <a:pt x="284" y="309"/>
                      </a:lnTo>
                      <a:lnTo>
                        <a:pt x="288" y="2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6" name="Freeform 22"/>
                <p:cNvSpPr>
                  <a:spLocks/>
                </p:cNvSpPr>
                <p:nvPr/>
              </p:nvSpPr>
              <p:spPr bwMode="auto">
                <a:xfrm>
                  <a:off x="3714" y="3039"/>
                  <a:ext cx="302" cy="302"/>
                </a:xfrm>
                <a:custGeom>
                  <a:avLst/>
                  <a:gdLst>
                    <a:gd name="T0" fmla="*/ 0 w 302"/>
                    <a:gd name="T1" fmla="*/ 245 h 302"/>
                    <a:gd name="T2" fmla="*/ 6 w 302"/>
                    <a:gd name="T3" fmla="*/ 302 h 302"/>
                    <a:gd name="T4" fmla="*/ 302 w 302"/>
                    <a:gd name="T5" fmla="*/ 11 h 302"/>
                    <a:gd name="T6" fmla="*/ 282 w 302"/>
                    <a:gd name="T7" fmla="*/ 0 h 302"/>
                    <a:gd name="T8" fmla="*/ 0 w 302"/>
                    <a:gd name="T9" fmla="*/ 245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2" h="302">
                      <a:moveTo>
                        <a:pt x="0" y="245"/>
                      </a:moveTo>
                      <a:lnTo>
                        <a:pt x="6" y="302"/>
                      </a:lnTo>
                      <a:lnTo>
                        <a:pt x="302" y="11"/>
                      </a:lnTo>
                      <a:lnTo>
                        <a:pt x="282" y="0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7" name="Freeform 23"/>
                <p:cNvSpPr>
                  <a:spLocks/>
                </p:cNvSpPr>
                <p:nvPr/>
              </p:nvSpPr>
              <p:spPr bwMode="auto">
                <a:xfrm>
                  <a:off x="3131" y="2790"/>
                  <a:ext cx="590" cy="12"/>
                </a:xfrm>
                <a:custGeom>
                  <a:avLst/>
                  <a:gdLst>
                    <a:gd name="T0" fmla="*/ 0 w 590"/>
                    <a:gd name="T1" fmla="*/ 0 h 12"/>
                    <a:gd name="T2" fmla="*/ 1 w 590"/>
                    <a:gd name="T3" fmla="*/ 12 h 12"/>
                    <a:gd name="T4" fmla="*/ 589 w 590"/>
                    <a:gd name="T5" fmla="*/ 12 h 12"/>
                    <a:gd name="T6" fmla="*/ 590 w 590"/>
                    <a:gd name="T7" fmla="*/ 0 h 12"/>
                    <a:gd name="T8" fmla="*/ 0 w 590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12">
                      <a:moveTo>
                        <a:pt x="0" y="0"/>
                      </a:moveTo>
                      <a:lnTo>
                        <a:pt x="1" y="12"/>
                      </a:lnTo>
                      <a:lnTo>
                        <a:pt x="589" y="12"/>
                      </a:lnTo>
                      <a:lnTo>
                        <a:pt x="5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8" name="Freeform 24"/>
                <p:cNvSpPr>
                  <a:spLocks/>
                </p:cNvSpPr>
                <p:nvPr/>
              </p:nvSpPr>
              <p:spPr bwMode="auto">
                <a:xfrm>
                  <a:off x="2843" y="2789"/>
                  <a:ext cx="292" cy="261"/>
                </a:xfrm>
                <a:custGeom>
                  <a:avLst/>
                  <a:gdLst>
                    <a:gd name="T0" fmla="*/ 291 w 292"/>
                    <a:gd name="T1" fmla="*/ 0 h 261"/>
                    <a:gd name="T2" fmla="*/ 0 w 292"/>
                    <a:gd name="T3" fmla="*/ 261 h 261"/>
                    <a:gd name="T4" fmla="*/ 31 w 292"/>
                    <a:gd name="T5" fmla="*/ 250 h 261"/>
                    <a:gd name="T6" fmla="*/ 292 w 292"/>
                    <a:gd name="T7" fmla="*/ 12 h 261"/>
                    <a:gd name="T8" fmla="*/ 291 w 29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2" h="261">
                      <a:moveTo>
                        <a:pt x="291" y="0"/>
                      </a:moveTo>
                      <a:lnTo>
                        <a:pt x="0" y="261"/>
                      </a:lnTo>
                      <a:lnTo>
                        <a:pt x="31" y="250"/>
                      </a:lnTo>
                      <a:lnTo>
                        <a:pt x="292" y="1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9" name="Freeform 25"/>
                <p:cNvSpPr>
                  <a:spLocks/>
                </p:cNvSpPr>
                <p:nvPr/>
              </p:nvSpPr>
              <p:spPr bwMode="auto">
                <a:xfrm>
                  <a:off x="3710" y="2789"/>
                  <a:ext cx="304" cy="262"/>
                </a:xfrm>
                <a:custGeom>
                  <a:avLst/>
                  <a:gdLst>
                    <a:gd name="T0" fmla="*/ 0 w 304"/>
                    <a:gd name="T1" fmla="*/ 10 h 262"/>
                    <a:gd name="T2" fmla="*/ 273 w 304"/>
                    <a:gd name="T3" fmla="*/ 262 h 262"/>
                    <a:gd name="T4" fmla="*/ 304 w 304"/>
                    <a:gd name="T5" fmla="*/ 261 h 262"/>
                    <a:gd name="T6" fmla="*/ 9 w 304"/>
                    <a:gd name="T7" fmla="*/ 0 h 262"/>
                    <a:gd name="T8" fmla="*/ 0 w 304"/>
                    <a:gd name="T9" fmla="*/ 1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62">
                      <a:moveTo>
                        <a:pt x="0" y="10"/>
                      </a:moveTo>
                      <a:lnTo>
                        <a:pt x="273" y="262"/>
                      </a:lnTo>
                      <a:lnTo>
                        <a:pt x="304" y="261"/>
                      </a:lnTo>
                      <a:lnTo>
                        <a:pt x="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28" name="Oval 26"/>
              <p:cNvSpPr>
                <a:spLocks noChangeArrowheads="1"/>
              </p:cNvSpPr>
              <p:nvPr/>
            </p:nvSpPr>
            <p:spPr bwMode="auto">
              <a:xfrm>
                <a:off x="2795" y="2750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329" name="Oval 27"/>
              <p:cNvSpPr>
                <a:spLocks noChangeArrowheads="1"/>
              </p:cNvSpPr>
              <p:nvPr/>
            </p:nvSpPr>
            <p:spPr bwMode="auto">
              <a:xfrm>
                <a:off x="3333" y="2762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330" name="Oval 28"/>
              <p:cNvSpPr>
                <a:spLocks noChangeArrowheads="1"/>
              </p:cNvSpPr>
              <p:nvPr/>
            </p:nvSpPr>
            <p:spPr bwMode="auto">
              <a:xfrm>
                <a:off x="2523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331" name="Oval 29"/>
              <p:cNvSpPr>
                <a:spLocks noChangeArrowheads="1"/>
              </p:cNvSpPr>
              <p:nvPr/>
            </p:nvSpPr>
            <p:spPr bwMode="auto">
              <a:xfrm>
                <a:off x="2852" y="2320"/>
                <a:ext cx="137" cy="1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332" name="Oval 30"/>
              <p:cNvSpPr>
                <a:spLocks noChangeArrowheads="1"/>
              </p:cNvSpPr>
              <p:nvPr/>
            </p:nvSpPr>
            <p:spPr bwMode="auto">
              <a:xfrm>
                <a:off x="3351" y="2320"/>
                <a:ext cx="137" cy="137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7333" name="Oval 31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7317" name="Oval 32"/>
            <p:cNvSpPr>
              <a:spLocks noChangeArrowheads="1"/>
            </p:cNvSpPr>
            <p:nvPr/>
          </p:nvSpPr>
          <p:spPr bwMode="auto">
            <a:xfrm>
              <a:off x="1835" y="156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318" name="Oval 33"/>
            <p:cNvSpPr>
              <a:spLocks noChangeArrowheads="1"/>
            </p:cNvSpPr>
            <p:nvPr/>
          </p:nvSpPr>
          <p:spPr bwMode="auto">
            <a:xfrm>
              <a:off x="1480" y="2197"/>
              <a:ext cx="148" cy="1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319" name="Oval 34"/>
            <p:cNvSpPr>
              <a:spLocks noChangeArrowheads="1"/>
            </p:cNvSpPr>
            <p:nvPr/>
          </p:nvSpPr>
          <p:spPr bwMode="auto">
            <a:xfrm>
              <a:off x="1813" y="1899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320" name="Oval 35"/>
            <p:cNvSpPr>
              <a:spLocks noChangeArrowheads="1"/>
            </p:cNvSpPr>
            <p:nvPr/>
          </p:nvSpPr>
          <p:spPr bwMode="auto">
            <a:xfrm>
              <a:off x="675" y="1901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321" name="Oval 36"/>
            <p:cNvSpPr>
              <a:spLocks noChangeArrowheads="1"/>
            </p:cNvSpPr>
            <p:nvPr/>
          </p:nvSpPr>
          <p:spPr bwMode="auto">
            <a:xfrm>
              <a:off x="963" y="1752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322" name="Oval 37"/>
            <p:cNvSpPr>
              <a:spLocks noChangeArrowheads="1"/>
            </p:cNvSpPr>
            <p:nvPr/>
          </p:nvSpPr>
          <p:spPr bwMode="auto">
            <a:xfrm>
              <a:off x="702" y="155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323" name="Oval 38"/>
            <p:cNvSpPr>
              <a:spLocks noChangeArrowheads="1"/>
            </p:cNvSpPr>
            <p:nvPr/>
          </p:nvSpPr>
          <p:spPr bwMode="auto">
            <a:xfrm>
              <a:off x="996" y="16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324" name="AutoShape 39"/>
            <p:cNvSpPr>
              <a:spLocks noChangeArrowheads="1"/>
            </p:cNvSpPr>
            <p:nvPr/>
          </p:nvSpPr>
          <p:spPr bwMode="auto">
            <a:xfrm>
              <a:off x="839" y="1249"/>
              <a:ext cx="408" cy="182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CH</a:t>
              </a:r>
              <a:r>
                <a:rPr lang="en-GB" sz="1000" b="1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7325" name="Oval 40"/>
            <p:cNvSpPr>
              <a:spLocks noChangeArrowheads="1"/>
            </p:cNvSpPr>
            <p:nvPr/>
          </p:nvSpPr>
          <p:spPr bwMode="auto">
            <a:xfrm>
              <a:off x="963" y="220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326" name="Oval 41"/>
            <p:cNvSpPr>
              <a:spLocks noChangeArrowheads="1"/>
            </p:cNvSpPr>
            <p:nvPr/>
          </p:nvSpPr>
          <p:spPr bwMode="auto">
            <a:xfrm>
              <a:off x="1486" y="175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1127125" y="1379539"/>
            <a:ext cx="2592388" cy="2339975"/>
            <a:chOff x="715" y="1500"/>
            <a:chExt cx="1633" cy="1474"/>
          </a:xfrm>
        </p:grpSpPr>
        <p:sp>
          <p:nvSpPr>
            <p:cNvPr id="7277" name="Oval 43"/>
            <p:cNvSpPr>
              <a:spLocks noChangeArrowheads="1"/>
            </p:cNvSpPr>
            <p:nvPr/>
          </p:nvSpPr>
          <p:spPr bwMode="auto">
            <a:xfrm>
              <a:off x="1187" y="2217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" name="Freeform 44"/>
            <p:cNvSpPr>
              <a:spLocks/>
            </p:cNvSpPr>
            <p:nvPr/>
          </p:nvSpPr>
          <p:spPr bwMode="auto">
            <a:xfrm rot="-4219790">
              <a:off x="1161" y="2113"/>
              <a:ext cx="231" cy="44"/>
            </a:xfrm>
            <a:custGeom>
              <a:avLst/>
              <a:gdLst>
                <a:gd name="T0" fmla="*/ 20 w 1457"/>
                <a:gd name="T1" fmla="*/ 10 h 78"/>
                <a:gd name="T2" fmla="*/ 111 w 1457"/>
                <a:gd name="T3" fmla="*/ 20 h 78"/>
                <a:gd name="T4" fmla="*/ 209 w 1457"/>
                <a:gd name="T5" fmla="*/ 12 h 78"/>
                <a:gd name="T6" fmla="*/ 228 w 1457"/>
                <a:gd name="T7" fmla="*/ 25 h 78"/>
                <a:gd name="T8" fmla="*/ 211 w 1457"/>
                <a:gd name="T9" fmla="*/ 42 h 78"/>
                <a:gd name="T10" fmla="*/ 111 w 1457"/>
                <a:gd name="T11" fmla="*/ 30 h 78"/>
                <a:gd name="T12" fmla="*/ 20 w 1457"/>
                <a:gd name="T13" fmla="*/ 36 h 78"/>
                <a:gd name="T14" fmla="*/ 0 w 1457"/>
                <a:gd name="T15" fmla="*/ 22 h 78"/>
                <a:gd name="T16" fmla="*/ 20 w 1457"/>
                <a:gd name="T17" fmla="*/ 1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7" h="78">
                  <a:moveTo>
                    <a:pt x="129" y="17"/>
                  </a:moveTo>
                  <a:cubicBezTo>
                    <a:pt x="244" y="17"/>
                    <a:pt x="499" y="35"/>
                    <a:pt x="698" y="36"/>
                  </a:cubicBezTo>
                  <a:cubicBezTo>
                    <a:pt x="897" y="37"/>
                    <a:pt x="1197" y="21"/>
                    <a:pt x="1321" y="22"/>
                  </a:cubicBezTo>
                  <a:cubicBezTo>
                    <a:pt x="1445" y="23"/>
                    <a:pt x="1439" y="13"/>
                    <a:pt x="1441" y="44"/>
                  </a:cubicBezTo>
                  <a:cubicBezTo>
                    <a:pt x="1443" y="75"/>
                    <a:pt x="1457" y="71"/>
                    <a:pt x="1333" y="74"/>
                  </a:cubicBezTo>
                  <a:cubicBezTo>
                    <a:pt x="1209" y="76"/>
                    <a:pt x="899" y="56"/>
                    <a:pt x="698" y="54"/>
                  </a:cubicBezTo>
                  <a:cubicBezTo>
                    <a:pt x="497" y="52"/>
                    <a:pt x="245" y="65"/>
                    <a:pt x="129" y="63"/>
                  </a:cubicBezTo>
                  <a:cubicBezTo>
                    <a:pt x="13" y="61"/>
                    <a:pt x="0" y="78"/>
                    <a:pt x="1" y="39"/>
                  </a:cubicBezTo>
                  <a:cubicBezTo>
                    <a:pt x="2" y="0"/>
                    <a:pt x="14" y="17"/>
                    <a:pt x="129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Oval 45"/>
            <p:cNvSpPr>
              <a:spLocks noChangeArrowheads="1"/>
            </p:cNvSpPr>
            <p:nvPr/>
          </p:nvSpPr>
          <p:spPr bwMode="auto">
            <a:xfrm>
              <a:off x="1697" y="1935"/>
              <a:ext cx="107" cy="106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" name="Oval 46"/>
            <p:cNvSpPr>
              <a:spLocks noChangeArrowheads="1"/>
            </p:cNvSpPr>
            <p:nvPr/>
          </p:nvSpPr>
          <p:spPr bwMode="auto">
            <a:xfrm>
              <a:off x="1282" y="1933"/>
              <a:ext cx="106" cy="10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" name="Freeform 47"/>
            <p:cNvSpPr>
              <a:spLocks/>
            </p:cNvSpPr>
            <p:nvPr/>
          </p:nvSpPr>
          <p:spPr bwMode="auto">
            <a:xfrm>
              <a:off x="1384" y="1973"/>
              <a:ext cx="321" cy="23"/>
            </a:xfrm>
            <a:custGeom>
              <a:avLst/>
              <a:gdLst>
                <a:gd name="T0" fmla="*/ 28 w 1457"/>
                <a:gd name="T1" fmla="*/ 5 h 78"/>
                <a:gd name="T2" fmla="*/ 154 w 1457"/>
                <a:gd name="T3" fmla="*/ 11 h 78"/>
                <a:gd name="T4" fmla="*/ 291 w 1457"/>
                <a:gd name="T5" fmla="*/ 6 h 78"/>
                <a:gd name="T6" fmla="*/ 317 w 1457"/>
                <a:gd name="T7" fmla="*/ 13 h 78"/>
                <a:gd name="T8" fmla="*/ 294 w 1457"/>
                <a:gd name="T9" fmla="*/ 22 h 78"/>
                <a:gd name="T10" fmla="*/ 154 w 1457"/>
                <a:gd name="T11" fmla="*/ 16 h 78"/>
                <a:gd name="T12" fmla="*/ 28 w 1457"/>
                <a:gd name="T13" fmla="*/ 19 h 78"/>
                <a:gd name="T14" fmla="*/ 0 w 1457"/>
                <a:gd name="T15" fmla="*/ 12 h 78"/>
                <a:gd name="T16" fmla="*/ 28 w 1457"/>
                <a:gd name="T17" fmla="*/ 5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7" h="78">
                  <a:moveTo>
                    <a:pt x="129" y="17"/>
                  </a:moveTo>
                  <a:cubicBezTo>
                    <a:pt x="244" y="17"/>
                    <a:pt x="499" y="35"/>
                    <a:pt x="698" y="36"/>
                  </a:cubicBezTo>
                  <a:cubicBezTo>
                    <a:pt x="897" y="37"/>
                    <a:pt x="1197" y="21"/>
                    <a:pt x="1321" y="22"/>
                  </a:cubicBezTo>
                  <a:cubicBezTo>
                    <a:pt x="1445" y="23"/>
                    <a:pt x="1439" y="13"/>
                    <a:pt x="1441" y="44"/>
                  </a:cubicBezTo>
                  <a:cubicBezTo>
                    <a:pt x="1443" y="75"/>
                    <a:pt x="1457" y="71"/>
                    <a:pt x="1333" y="74"/>
                  </a:cubicBezTo>
                  <a:cubicBezTo>
                    <a:pt x="1209" y="76"/>
                    <a:pt x="899" y="56"/>
                    <a:pt x="698" y="54"/>
                  </a:cubicBezTo>
                  <a:cubicBezTo>
                    <a:pt x="497" y="52"/>
                    <a:pt x="245" y="65"/>
                    <a:pt x="129" y="63"/>
                  </a:cubicBezTo>
                  <a:cubicBezTo>
                    <a:pt x="13" y="61"/>
                    <a:pt x="0" y="78"/>
                    <a:pt x="1" y="39"/>
                  </a:cubicBezTo>
                  <a:cubicBezTo>
                    <a:pt x="2" y="0"/>
                    <a:pt x="14" y="17"/>
                    <a:pt x="129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48"/>
            <p:cNvSpPr>
              <a:spLocks/>
            </p:cNvSpPr>
            <p:nvPr/>
          </p:nvSpPr>
          <p:spPr bwMode="auto">
            <a:xfrm>
              <a:off x="1764" y="1985"/>
              <a:ext cx="299" cy="213"/>
            </a:xfrm>
            <a:custGeom>
              <a:avLst/>
              <a:gdLst>
                <a:gd name="T0" fmla="*/ 38 w 1270"/>
                <a:gd name="T1" fmla="*/ 15 h 911"/>
                <a:gd name="T2" fmla="*/ 147 w 1270"/>
                <a:gd name="T3" fmla="*/ 95 h 911"/>
                <a:gd name="T4" fmla="*/ 275 w 1270"/>
                <a:gd name="T5" fmla="*/ 171 h 911"/>
                <a:gd name="T6" fmla="*/ 288 w 1270"/>
                <a:gd name="T7" fmla="*/ 199 h 911"/>
                <a:gd name="T8" fmla="*/ 257 w 1270"/>
                <a:gd name="T9" fmla="*/ 197 h 911"/>
                <a:gd name="T10" fmla="*/ 141 w 1270"/>
                <a:gd name="T11" fmla="*/ 104 h 911"/>
                <a:gd name="T12" fmla="*/ 22 w 1270"/>
                <a:gd name="T13" fmla="*/ 26 h 911"/>
                <a:gd name="T14" fmla="*/ 10 w 1270"/>
                <a:gd name="T15" fmla="*/ 5 h 911"/>
                <a:gd name="T16" fmla="*/ 38 w 1270"/>
                <a:gd name="T17" fmla="*/ 15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" h="911">
                  <a:moveTo>
                    <a:pt x="161" y="66"/>
                  </a:moveTo>
                  <a:cubicBezTo>
                    <a:pt x="256" y="131"/>
                    <a:pt x="456" y="296"/>
                    <a:pt x="624" y="407"/>
                  </a:cubicBezTo>
                  <a:cubicBezTo>
                    <a:pt x="792" y="518"/>
                    <a:pt x="1071" y="658"/>
                    <a:pt x="1170" y="732"/>
                  </a:cubicBezTo>
                  <a:cubicBezTo>
                    <a:pt x="1270" y="806"/>
                    <a:pt x="1235" y="832"/>
                    <a:pt x="1222" y="851"/>
                  </a:cubicBezTo>
                  <a:cubicBezTo>
                    <a:pt x="1209" y="870"/>
                    <a:pt x="1197" y="911"/>
                    <a:pt x="1093" y="844"/>
                  </a:cubicBezTo>
                  <a:cubicBezTo>
                    <a:pt x="989" y="776"/>
                    <a:pt x="765" y="566"/>
                    <a:pt x="598" y="444"/>
                  </a:cubicBezTo>
                  <a:cubicBezTo>
                    <a:pt x="431" y="322"/>
                    <a:pt x="184" y="182"/>
                    <a:pt x="92" y="112"/>
                  </a:cubicBezTo>
                  <a:cubicBezTo>
                    <a:pt x="0" y="42"/>
                    <a:pt x="33" y="30"/>
                    <a:pt x="44" y="22"/>
                  </a:cubicBezTo>
                  <a:cubicBezTo>
                    <a:pt x="55" y="14"/>
                    <a:pt x="67" y="0"/>
                    <a:pt x="161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Oval 49"/>
            <p:cNvSpPr>
              <a:spLocks noChangeArrowheads="1"/>
            </p:cNvSpPr>
            <p:nvPr/>
          </p:nvSpPr>
          <p:spPr bwMode="auto">
            <a:xfrm>
              <a:off x="1994" y="2126"/>
              <a:ext cx="140" cy="14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4" name="Freeform 50"/>
            <p:cNvSpPr>
              <a:spLocks/>
            </p:cNvSpPr>
            <p:nvPr/>
          </p:nvSpPr>
          <p:spPr bwMode="auto">
            <a:xfrm>
              <a:off x="1839" y="2210"/>
              <a:ext cx="226" cy="272"/>
            </a:xfrm>
            <a:custGeom>
              <a:avLst/>
              <a:gdLst>
                <a:gd name="T0" fmla="*/ 15 w 992"/>
                <a:gd name="T1" fmla="*/ 221 h 1249"/>
                <a:gd name="T2" fmla="*/ 104 w 992"/>
                <a:gd name="T3" fmla="*/ 134 h 1249"/>
                <a:gd name="T4" fmla="*/ 184 w 992"/>
                <a:gd name="T5" fmla="*/ 36 h 1249"/>
                <a:gd name="T6" fmla="*/ 210 w 992"/>
                <a:gd name="T7" fmla="*/ 9 h 1249"/>
                <a:gd name="T8" fmla="*/ 196 w 992"/>
                <a:gd name="T9" fmla="*/ 46 h 1249"/>
                <a:gd name="T10" fmla="*/ 126 w 992"/>
                <a:gd name="T11" fmla="*/ 151 h 1249"/>
                <a:gd name="T12" fmla="*/ 65 w 992"/>
                <a:gd name="T13" fmla="*/ 255 h 1249"/>
                <a:gd name="T14" fmla="*/ 26 w 992"/>
                <a:gd name="T15" fmla="*/ 256 h 1249"/>
                <a:gd name="T16" fmla="*/ 15 w 992"/>
                <a:gd name="T17" fmla="*/ 221 h 1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2" h="1249">
                  <a:moveTo>
                    <a:pt x="65" y="1015"/>
                  </a:moveTo>
                  <a:cubicBezTo>
                    <a:pt x="129" y="926"/>
                    <a:pt x="333" y="767"/>
                    <a:pt x="458" y="617"/>
                  </a:cubicBezTo>
                  <a:cubicBezTo>
                    <a:pt x="582" y="476"/>
                    <a:pt x="731" y="263"/>
                    <a:pt x="808" y="167"/>
                  </a:cubicBezTo>
                  <a:cubicBezTo>
                    <a:pt x="885" y="71"/>
                    <a:pt x="854" y="0"/>
                    <a:pt x="923" y="41"/>
                  </a:cubicBezTo>
                  <a:cubicBezTo>
                    <a:pt x="992" y="82"/>
                    <a:pt x="922" y="104"/>
                    <a:pt x="860" y="213"/>
                  </a:cubicBezTo>
                  <a:cubicBezTo>
                    <a:pt x="798" y="322"/>
                    <a:pt x="647" y="534"/>
                    <a:pt x="551" y="693"/>
                  </a:cubicBezTo>
                  <a:cubicBezTo>
                    <a:pt x="455" y="852"/>
                    <a:pt x="357" y="1088"/>
                    <a:pt x="284" y="1169"/>
                  </a:cubicBezTo>
                  <a:cubicBezTo>
                    <a:pt x="212" y="1249"/>
                    <a:pt x="153" y="1202"/>
                    <a:pt x="116" y="1176"/>
                  </a:cubicBezTo>
                  <a:cubicBezTo>
                    <a:pt x="80" y="1150"/>
                    <a:pt x="0" y="1104"/>
                    <a:pt x="65" y="10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Oval 51"/>
            <p:cNvSpPr>
              <a:spLocks noChangeArrowheads="1"/>
            </p:cNvSpPr>
            <p:nvPr/>
          </p:nvSpPr>
          <p:spPr bwMode="auto">
            <a:xfrm>
              <a:off x="1749" y="2362"/>
              <a:ext cx="209" cy="20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6" name="Freeform 52"/>
            <p:cNvSpPr>
              <a:spLocks/>
            </p:cNvSpPr>
            <p:nvPr/>
          </p:nvSpPr>
          <p:spPr bwMode="auto">
            <a:xfrm flipH="1">
              <a:off x="1004" y="1986"/>
              <a:ext cx="315" cy="208"/>
            </a:xfrm>
            <a:custGeom>
              <a:avLst/>
              <a:gdLst>
                <a:gd name="T0" fmla="*/ 40 w 1270"/>
                <a:gd name="T1" fmla="*/ 15 h 911"/>
                <a:gd name="T2" fmla="*/ 155 w 1270"/>
                <a:gd name="T3" fmla="*/ 93 h 911"/>
                <a:gd name="T4" fmla="*/ 290 w 1270"/>
                <a:gd name="T5" fmla="*/ 167 h 911"/>
                <a:gd name="T6" fmla="*/ 303 w 1270"/>
                <a:gd name="T7" fmla="*/ 194 h 911"/>
                <a:gd name="T8" fmla="*/ 271 w 1270"/>
                <a:gd name="T9" fmla="*/ 193 h 911"/>
                <a:gd name="T10" fmla="*/ 148 w 1270"/>
                <a:gd name="T11" fmla="*/ 101 h 911"/>
                <a:gd name="T12" fmla="*/ 23 w 1270"/>
                <a:gd name="T13" fmla="*/ 26 h 911"/>
                <a:gd name="T14" fmla="*/ 11 w 1270"/>
                <a:gd name="T15" fmla="*/ 5 h 911"/>
                <a:gd name="T16" fmla="*/ 40 w 1270"/>
                <a:gd name="T17" fmla="*/ 15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" h="911">
                  <a:moveTo>
                    <a:pt x="161" y="66"/>
                  </a:moveTo>
                  <a:cubicBezTo>
                    <a:pt x="256" y="131"/>
                    <a:pt x="456" y="296"/>
                    <a:pt x="624" y="407"/>
                  </a:cubicBezTo>
                  <a:cubicBezTo>
                    <a:pt x="792" y="518"/>
                    <a:pt x="1071" y="658"/>
                    <a:pt x="1170" y="732"/>
                  </a:cubicBezTo>
                  <a:cubicBezTo>
                    <a:pt x="1270" y="806"/>
                    <a:pt x="1235" y="832"/>
                    <a:pt x="1222" y="851"/>
                  </a:cubicBezTo>
                  <a:cubicBezTo>
                    <a:pt x="1209" y="870"/>
                    <a:pt x="1197" y="911"/>
                    <a:pt x="1093" y="844"/>
                  </a:cubicBezTo>
                  <a:cubicBezTo>
                    <a:pt x="989" y="776"/>
                    <a:pt x="765" y="566"/>
                    <a:pt x="598" y="444"/>
                  </a:cubicBezTo>
                  <a:cubicBezTo>
                    <a:pt x="431" y="322"/>
                    <a:pt x="184" y="182"/>
                    <a:pt x="92" y="112"/>
                  </a:cubicBezTo>
                  <a:cubicBezTo>
                    <a:pt x="0" y="42"/>
                    <a:pt x="33" y="30"/>
                    <a:pt x="44" y="22"/>
                  </a:cubicBezTo>
                  <a:cubicBezTo>
                    <a:pt x="55" y="14"/>
                    <a:pt x="67" y="0"/>
                    <a:pt x="161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Oval 53"/>
            <p:cNvSpPr>
              <a:spLocks noChangeArrowheads="1"/>
            </p:cNvSpPr>
            <p:nvPr/>
          </p:nvSpPr>
          <p:spPr bwMode="auto">
            <a:xfrm flipH="1">
              <a:off x="930" y="2120"/>
              <a:ext cx="150" cy="14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8" name="Freeform 54"/>
            <p:cNvSpPr>
              <a:spLocks/>
            </p:cNvSpPr>
            <p:nvPr/>
          </p:nvSpPr>
          <p:spPr bwMode="auto">
            <a:xfrm>
              <a:off x="1000" y="2199"/>
              <a:ext cx="243" cy="279"/>
            </a:xfrm>
            <a:custGeom>
              <a:avLst/>
              <a:gdLst>
                <a:gd name="T0" fmla="*/ 227 w 1089"/>
                <a:gd name="T1" fmla="*/ 226 h 1276"/>
                <a:gd name="T2" fmla="*/ 127 w 1089"/>
                <a:gd name="T3" fmla="*/ 139 h 1276"/>
                <a:gd name="T4" fmla="*/ 37 w 1089"/>
                <a:gd name="T5" fmla="*/ 24 h 1276"/>
                <a:gd name="T6" fmla="*/ 11 w 1089"/>
                <a:gd name="T7" fmla="*/ 9 h 1276"/>
                <a:gd name="T8" fmla="*/ 19 w 1089"/>
                <a:gd name="T9" fmla="*/ 38 h 1276"/>
                <a:gd name="T10" fmla="*/ 107 w 1089"/>
                <a:gd name="T11" fmla="*/ 155 h 1276"/>
                <a:gd name="T12" fmla="*/ 172 w 1089"/>
                <a:gd name="T13" fmla="*/ 261 h 1276"/>
                <a:gd name="T14" fmla="*/ 214 w 1089"/>
                <a:gd name="T15" fmla="*/ 263 h 1276"/>
                <a:gd name="T16" fmla="*/ 227 w 1089"/>
                <a:gd name="T17" fmla="*/ 226 h 12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9" h="1276">
                  <a:moveTo>
                    <a:pt x="1016" y="1033"/>
                  </a:moveTo>
                  <a:cubicBezTo>
                    <a:pt x="945" y="940"/>
                    <a:pt x="710" y="791"/>
                    <a:pt x="570" y="634"/>
                  </a:cubicBezTo>
                  <a:cubicBezTo>
                    <a:pt x="429" y="480"/>
                    <a:pt x="254" y="209"/>
                    <a:pt x="167" y="110"/>
                  </a:cubicBezTo>
                  <a:cubicBezTo>
                    <a:pt x="80" y="11"/>
                    <a:pt x="98" y="0"/>
                    <a:pt x="49" y="40"/>
                  </a:cubicBezTo>
                  <a:cubicBezTo>
                    <a:pt x="0" y="80"/>
                    <a:pt x="15" y="62"/>
                    <a:pt x="86" y="173"/>
                  </a:cubicBezTo>
                  <a:cubicBezTo>
                    <a:pt x="157" y="284"/>
                    <a:pt x="364" y="539"/>
                    <a:pt x="478" y="709"/>
                  </a:cubicBezTo>
                  <a:cubicBezTo>
                    <a:pt x="592" y="879"/>
                    <a:pt x="691" y="1112"/>
                    <a:pt x="771" y="1194"/>
                  </a:cubicBezTo>
                  <a:cubicBezTo>
                    <a:pt x="851" y="1276"/>
                    <a:pt x="918" y="1229"/>
                    <a:pt x="959" y="1202"/>
                  </a:cubicBezTo>
                  <a:cubicBezTo>
                    <a:pt x="999" y="1175"/>
                    <a:pt x="1089" y="1126"/>
                    <a:pt x="1016" y="10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Oval 55"/>
            <p:cNvSpPr>
              <a:spLocks noChangeArrowheads="1"/>
            </p:cNvSpPr>
            <p:nvPr/>
          </p:nvSpPr>
          <p:spPr bwMode="auto">
            <a:xfrm>
              <a:off x="1159" y="2360"/>
              <a:ext cx="209" cy="20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0" name="Freeform 56"/>
            <p:cNvSpPr>
              <a:spLocks/>
            </p:cNvSpPr>
            <p:nvPr/>
          </p:nvSpPr>
          <p:spPr bwMode="auto">
            <a:xfrm>
              <a:off x="1315" y="2437"/>
              <a:ext cx="483" cy="65"/>
            </a:xfrm>
            <a:custGeom>
              <a:avLst/>
              <a:gdLst>
                <a:gd name="T0" fmla="*/ 37 w 2025"/>
                <a:gd name="T1" fmla="*/ 4 h 249"/>
                <a:gd name="T2" fmla="*/ 230 w 2025"/>
                <a:gd name="T3" fmla="*/ 23 h 249"/>
                <a:gd name="T4" fmla="*/ 442 w 2025"/>
                <a:gd name="T5" fmla="*/ 4 h 249"/>
                <a:gd name="T6" fmla="*/ 473 w 2025"/>
                <a:gd name="T7" fmla="*/ 7 h 249"/>
                <a:gd name="T8" fmla="*/ 479 w 2025"/>
                <a:gd name="T9" fmla="*/ 32 h 249"/>
                <a:gd name="T10" fmla="*/ 472 w 2025"/>
                <a:gd name="T11" fmla="*/ 60 h 249"/>
                <a:gd name="T12" fmla="*/ 442 w 2025"/>
                <a:gd name="T13" fmla="*/ 62 h 249"/>
                <a:gd name="T14" fmla="*/ 230 w 2025"/>
                <a:gd name="T15" fmla="*/ 43 h 249"/>
                <a:gd name="T16" fmla="*/ 37 w 2025"/>
                <a:gd name="T17" fmla="*/ 62 h 249"/>
                <a:gd name="T18" fmla="*/ 9 w 2025"/>
                <a:gd name="T19" fmla="*/ 64 h 249"/>
                <a:gd name="T20" fmla="*/ 3 w 2025"/>
                <a:gd name="T21" fmla="*/ 55 h 249"/>
                <a:gd name="T22" fmla="*/ 1 w 2025"/>
                <a:gd name="T23" fmla="*/ 29 h 249"/>
                <a:gd name="T24" fmla="*/ 8 w 2025"/>
                <a:gd name="T25" fmla="*/ 4 h 249"/>
                <a:gd name="T26" fmla="*/ 37 w 2025"/>
                <a:gd name="T27" fmla="*/ 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25" h="249">
                  <a:moveTo>
                    <a:pt x="156" y="15"/>
                  </a:moveTo>
                  <a:cubicBezTo>
                    <a:pt x="317" y="15"/>
                    <a:pt x="681" y="89"/>
                    <a:pt x="964" y="89"/>
                  </a:cubicBezTo>
                  <a:cubicBezTo>
                    <a:pt x="1248" y="89"/>
                    <a:pt x="1685" y="26"/>
                    <a:pt x="1855" y="15"/>
                  </a:cubicBezTo>
                  <a:cubicBezTo>
                    <a:pt x="2025" y="4"/>
                    <a:pt x="1958" y="7"/>
                    <a:pt x="1983" y="25"/>
                  </a:cubicBezTo>
                  <a:cubicBezTo>
                    <a:pt x="2008" y="43"/>
                    <a:pt x="2008" y="87"/>
                    <a:pt x="2007" y="121"/>
                  </a:cubicBezTo>
                  <a:cubicBezTo>
                    <a:pt x="2006" y="155"/>
                    <a:pt x="2002" y="210"/>
                    <a:pt x="1977" y="229"/>
                  </a:cubicBezTo>
                  <a:cubicBezTo>
                    <a:pt x="1952" y="248"/>
                    <a:pt x="2024" y="247"/>
                    <a:pt x="1855" y="236"/>
                  </a:cubicBezTo>
                  <a:cubicBezTo>
                    <a:pt x="1686" y="225"/>
                    <a:pt x="1248" y="163"/>
                    <a:pt x="964" y="163"/>
                  </a:cubicBezTo>
                  <a:cubicBezTo>
                    <a:pt x="681" y="163"/>
                    <a:pt x="310" y="223"/>
                    <a:pt x="156" y="236"/>
                  </a:cubicBezTo>
                  <a:cubicBezTo>
                    <a:pt x="2" y="249"/>
                    <a:pt x="62" y="248"/>
                    <a:pt x="38" y="244"/>
                  </a:cubicBezTo>
                  <a:cubicBezTo>
                    <a:pt x="14" y="240"/>
                    <a:pt x="18" y="232"/>
                    <a:pt x="12" y="210"/>
                  </a:cubicBezTo>
                  <a:cubicBezTo>
                    <a:pt x="6" y="188"/>
                    <a:pt x="0" y="144"/>
                    <a:pt x="3" y="112"/>
                  </a:cubicBezTo>
                  <a:cubicBezTo>
                    <a:pt x="6" y="80"/>
                    <a:pt x="7" y="32"/>
                    <a:pt x="33" y="16"/>
                  </a:cubicBezTo>
                  <a:cubicBezTo>
                    <a:pt x="59" y="0"/>
                    <a:pt x="131" y="15"/>
                    <a:pt x="156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57"/>
            <p:cNvSpPr>
              <a:spLocks/>
            </p:cNvSpPr>
            <p:nvPr/>
          </p:nvSpPr>
          <p:spPr bwMode="auto">
            <a:xfrm rot="-6253557">
              <a:off x="1125" y="1783"/>
              <a:ext cx="321" cy="23"/>
            </a:xfrm>
            <a:custGeom>
              <a:avLst/>
              <a:gdLst>
                <a:gd name="T0" fmla="*/ 28 w 1457"/>
                <a:gd name="T1" fmla="*/ 5 h 78"/>
                <a:gd name="T2" fmla="*/ 154 w 1457"/>
                <a:gd name="T3" fmla="*/ 11 h 78"/>
                <a:gd name="T4" fmla="*/ 291 w 1457"/>
                <a:gd name="T5" fmla="*/ 6 h 78"/>
                <a:gd name="T6" fmla="*/ 317 w 1457"/>
                <a:gd name="T7" fmla="*/ 13 h 78"/>
                <a:gd name="T8" fmla="*/ 294 w 1457"/>
                <a:gd name="T9" fmla="*/ 22 h 78"/>
                <a:gd name="T10" fmla="*/ 154 w 1457"/>
                <a:gd name="T11" fmla="*/ 16 h 78"/>
                <a:gd name="T12" fmla="*/ 28 w 1457"/>
                <a:gd name="T13" fmla="*/ 19 h 78"/>
                <a:gd name="T14" fmla="*/ 0 w 1457"/>
                <a:gd name="T15" fmla="*/ 12 h 78"/>
                <a:gd name="T16" fmla="*/ 28 w 1457"/>
                <a:gd name="T17" fmla="*/ 5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7" h="78">
                  <a:moveTo>
                    <a:pt x="129" y="17"/>
                  </a:moveTo>
                  <a:cubicBezTo>
                    <a:pt x="244" y="17"/>
                    <a:pt x="499" y="35"/>
                    <a:pt x="698" y="36"/>
                  </a:cubicBezTo>
                  <a:cubicBezTo>
                    <a:pt x="897" y="37"/>
                    <a:pt x="1197" y="21"/>
                    <a:pt x="1321" y="22"/>
                  </a:cubicBezTo>
                  <a:cubicBezTo>
                    <a:pt x="1445" y="23"/>
                    <a:pt x="1439" y="13"/>
                    <a:pt x="1441" y="44"/>
                  </a:cubicBezTo>
                  <a:cubicBezTo>
                    <a:pt x="1443" y="75"/>
                    <a:pt x="1457" y="71"/>
                    <a:pt x="1333" y="74"/>
                  </a:cubicBezTo>
                  <a:cubicBezTo>
                    <a:pt x="1209" y="76"/>
                    <a:pt x="899" y="56"/>
                    <a:pt x="698" y="54"/>
                  </a:cubicBezTo>
                  <a:cubicBezTo>
                    <a:pt x="497" y="52"/>
                    <a:pt x="245" y="65"/>
                    <a:pt x="129" y="63"/>
                  </a:cubicBezTo>
                  <a:cubicBezTo>
                    <a:pt x="13" y="61"/>
                    <a:pt x="0" y="78"/>
                    <a:pt x="1" y="39"/>
                  </a:cubicBezTo>
                  <a:cubicBezTo>
                    <a:pt x="2" y="0"/>
                    <a:pt x="14" y="17"/>
                    <a:pt x="129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AutoShape 58"/>
            <p:cNvSpPr>
              <a:spLocks noChangeArrowheads="1"/>
            </p:cNvSpPr>
            <p:nvPr/>
          </p:nvSpPr>
          <p:spPr bwMode="auto">
            <a:xfrm>
              <a:off x="956" y="1500"/>
              <a:ext cx="590" cy="1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46275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CH</a:t>
              </a:r>
              <a:r>
                <a:rPr lang="en-GB" sz="14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r>
                <a:rPr lang="en-GB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OH</a:t>
              </a:r>
            </a:p>
          </p:txBody>
        </p:sp>
        <p:sp>
          <p:nvSpPr>
            <p:cNvPr id="7293" name="Oval 59"/>
            <p:cNvSpPr>
              <a:spLocks noChangeArrowheads="1"/>
            </p:cNvSpPr>
            <p:nvPr/>
          </p:nvSpPr>
          <p:spPr bwMode="auto">
            <a:xfrm>
              <a:off x="2188" y="2414"/>
              <a:ext cx="136" cy="13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4" name="Oval 60"/>
            <p:cNvSpPr>
              <a:spLocks noChangeArrowheads="1"/>
            </p:cNvSpPr>
            <p:nvPr/>
          </p:nvSpPr>
          <p:spPr bwMode="auto">
            <a:xfrm>
              <a:off x="2196" y="1872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5" name="Freeform 61"/>
            <p:cNvSpPr>
              <a:spLocks/>
            </p:cNvSpPr>
            <p:nvPr/>
          </p:nvSpPr>
          <p:spPr bwMode="auto">
            <a:xfrm rot="4948863">
              <a:off x="2055" y="1950"/>
              <a:ext cx="212" cy="179"/>
            </a:xfrm>
            <a:custGeom>
              <a:avLst/>
              <a:gdLst>
                <a:gd name="T0" fmla="*/ 27 w 1270"/>
                <a:gd name="T1" fmla="*/ 13 h 911"/>
                <a:gd name="T2" fmla="*/ 104 w 1270"/>
                <a:gd name="T3" fmla="*/ 80 h 911"/>
                <a:gd name="T4" fmla="*/ 195 w 1270"/>
                <a:gd name="T5" fmla="*/ 144 h 911"/>
                <a:gd name="T6" fmla="*/ 204 w 1270"/>
                <a:gd name="T7" fmla="*/ 167 h 911"/>
                <a:gd name="T8" fmla="*/ 182 w 1270"/>
                <a:gd name="T9" fmla="*/ 166 h 911"/>
                <a:gd name="T10" fmla="*/ 100 w 1270"/>
                <a:gd name="T11" fmla="*/ 87 h 911"/>
                <a:gd name="T12" fmla="*/ 15 w 1270"/>
                <a:gd name="T13" fmla="*/ 22 h 911"/>
                <a:gd name="T14" fmla="*/ 7 w 1270"/>
                <a:gd name="T15" fmla="*/ 4 h 911"/>
                <a:gd name="T16" fmla="*/ 27 w 1270"/>
                <a:gd name="T17" fmla="*/ 13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" h="911">
                  <a:moveTo>
                    <a:pt x="161" y="66"/>
                  </a:moveTo>
                  <a:cubicBezTo>
                    <a:pt x="256" y="131"/>
                    <a:pt x="456" y="296"/>
                    <a:pt x="624" y="407"/>
                  </a:cubicBezTo>
                  <a:cubicBezTo>
                    <a:pt x="792" y="518"/>
                    <a:pt x="1071" y="658"/>
                    <a:pt x="1170" y="732"/>
                  </a:cubicBezTo>
                  <a:cubicBezTo>
                    <a:pt x="1270" y="806"/>
                    <a:pt x="1235" y="832"/>
                    <a:pt x="1222" y="851"/>
                  </a:cubicBezTo>
                  <a:cubicBezTo>
                    <a:pt x="1209" y="870"/>
                    <a:pt x="1197" y="911"/>
                    <a:pt x="1093" y="844"/>
                  </a:cubicBezTo>
                  <a:cubicBezTo>
                    <a:pt x="989" y="776"/>
                    <a:pt x="765" y="566"/>
                    <a:pt x="598" y="444"/>
                  </a:cubicBezTo>
                  <a:cubicBezTo>
                    <a:pt x="431" y="322"/>
                    <a:pt x="184" y="182"/>
                    <a:pt x="92" y="112"/>
                  </a:cubicBezTo>
                  <a:cubicBezTo>
                    <a:pt x="0" y="42"/>
                    <a:pt x="33" y="30"/>
                    <a:pt x="44" y="22"/>
                  </a:cubicBezTo>
                  <a:cubicBezTo>
                    <a:pt x="55" y="14"/>
                    <a:pt x="67" y="0"/>
                    <a:pt x="161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62"/>
            <p:cNvSpPr>
              <a:spLocks/>
            </p:cNvSpPr>
            <p:nvPr/>
          </p:nvSpPr>
          <p:spPr bwMode="auto">
            <a:xfrm rot="934099">
              <a:off x="2063" y="2257"/>
              <a:ext cx="212" cy="179"/>
            </a:xfrm>
            <a:custGeom>
              <a:avLst/>
              <a:gdLst>
                <a:gd name="T0" fmla="*/ 27 w 1270"/>
                <a:gd name="T1" fmla="*/ 13 h 911"/>
                <a:gd name="T2" fmla="*/ 104 w 1270"/>
                <a:gd name="T3" fmla="*/ 80 h 911"/>
                <a:gd name="T4" fmla="*/ 195 w 1270"/>
                <a:gd name="T5" fmla="*/ 144 h 911"/>
                <a:gd name="T6" fmla="*/ 204 w 1270"/>
                <a:gd name="T7" fmla="*/ 167 h 911"/>
                <a:gd name="T8" fmla="*/ 182 w 1270"/>
                <a:gd name="T9" fmla="*/ 166 h 911"/>
                <a:gd name="T10" fmla="*/ 100 w 1270"/>
                <a:gd name="T11" fmla="*/ 87 h 911"/>
                <a:gd name="T12" fmla="*/ 15 w 1270"/>
                <a:gd name="T13" fmla="*/ 22 h 911"/>
                <a:gd name="T14" fmla="*/ 7 w 1270"/>
                <a:gd name="T15" fmla="*/ 4 h 911"/>
                <a:gd name="T16" fmla="*/ 27 w 1270"/>
                <a:gd name="T17" fmla="*/ 13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0" h="911">
                  <a:moveTo>
                    <a:pt x="161" y="66"/>
                  </a:moveTo>
                  <a:cubicBezTo>
                    <a:pt x="256" y="131"/>
                    <a:pt x="456" y="296"/>
                    <a:pt x="624" y="407"/>
                  </a:cubicBezTo>
                  <a:cubicBezTo>
                    <a:pt x="792" y="518"/>
                    <a:pt x="1071" y="658"/>
                    <a:pt x="1170" y="732"/>
                  </a:cubicBezTo>
                  <a:cubicBezTo>
                    <a:pt x="1270" y="806"/>
                    <a:pt x="1235" y="832"/>
                    <a:pt x="1222" y="851"/>
                  </a:cubicBezTo>
                  <a:cubicBezTo>
                    <a:pt x="1209" y="870"/>
                    <a:pt x="1197" y="911"/>
                    <a:pt x="1093" y="844"/>
                  </a:cubicBezTo>
                  <a:cubicBezTo>
                    <a:pt x="989" y="776"/>
                    <a:pt x="765" y="566"/>
                    <a:pt x="598" y="444"/>
                  </a:cubicBezTo>
                  <a:cubicBezTo>
                    <a:pt x="431" y="322"/>
                    <a:pt x="184" y="182"/>
                    <a:pt x="92" y="112"/>
                  </a:cubicBezTo>
                  <a:cubicBezTo>
                    <a:pt x="0" y="42"/>
                    <a:pt x="33" y="30"/>
                    <a:pt x="44" y="22"/>
                  </a:cubicBezTo>
                  <a:cubicBezTo>
                    <a:pt x="55" y="14"/>
                    <a:pt x="67" y="0"/>
                    <a:pt x="161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63"/>
            <p:cNvSpPr>
              <a:spLocks/>
            </p:cNvSpPr>
            <p:nvPr/>
          </p:nvSpPr>
          <p:spPr bwMode="auto">
            <a:xfrm rot="-9906765">
              <a:off x="1904" y="2182"/>
              <a:ext cx="390" cy="333"/>
            </a:xfrm>
            <a:custGeom>
              <a:avLst/>
              <a:gdLst>
                <a:gd name="T0" fmla="*/ 26 w 992"/>
                <a:gd name="T1" fmla="*/ 271 h 1249"/>
                <a:gd name="T2" fmla="*/ 180 w 992"/>
                <a:gd name="T3" fmla="*/ 165 h 1249"/>
                <a:gd name="T4" fmla="*/ 318 w 992"/>
                <a:gd name="T5" fmla="*/ 45 h 1249"/>
                <a:gd name="T6" fmla="*/ 363 w 992"/>
                <a:gd name="T7" fmla="*/ 11 h 1249"/>
                <a:gd name="T8" fmla="*/ 338 w 992"/>
                <a:gd name="T9" fmla="*/ 57 h 1249"/>
                <a:gd name="T10" fmla="*/ 217 w 992"/>
                <a:gd name="T11" fmla="*/ 185 h 1249"/>
                <a:gd name="T12" fmla="*/ 112 w 992"/>
                <a:gd name="T13" fmla="*/ 312 h 1249"/>
                <a:gd name="T14" fmla="*/ 46 w 992"/>
                <a:gd name="T15" fmla="*/ 314 h 1249"/>
                <a:gd name="T16" fmla="*/ 26 w 992"/>
                <a:gd name="T17" fmla="*/ 271 h 1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2" h="1249">
                  <a:moveTo>
                    <a:pt x="65" y="1015"/>
                  </a:moveTo>
                  <a:cubicBezTo>
                    <a:pt x="129" y="926"/>
                    <a:pt x="333" y="767"/>
                    <a:pt x="458" y="617"/>
                  </a:cubicBezTo>
                  <a:cubicBezTo>
                    <a:pt x="582" y="476"/>
                    <a:pt x="731" y="263"/>
                    <a:pt x="808" y="167"/>
                  </a:cubicBezTo>
                  <a:cubicBezTo>
                    <a:pt x="885" y="71"/>
                    <a:pt x="854" y="0"/>
                    <a:pt x="923" y="41"/>
                  </a:cubicBezTo>
                  <a:cubicBezTo>
                    <a:pt x="992" y="82"/>
                    <a:pt x="922" y="104"/>
                    <a:pt x="860" y="213"/>
                  </a:cubicBezTo>
                  <a:cubicBezTo>
                    <a:pt x="798" y="322"/>
                    <a:pt x="647" y="534"/>
                    <a:pt x="551" y="693"/>
                  </a:cubicBezTo>
                  <a:cubicBezTo>
                    <a:pt x="455" y="852"/>
                    <a:pt x="357" y="1088"/>
                    <a:pt x="284" y="1169"/>
                  </a:cubicBezTo>
                  <a:cubicBezTo>
                    <a:pt x="212" y="1249"/>
                    <a:pt x="153" y="1202"/>
                    <a:pt x="116" y="1176"/>
                  </a:cubicBezTo>
                  <a:cubicBezTo>
                    <a:pt x="80" y="1150"/>
                    <a:pt x="0" y="1104"/>
                    <a:pt x="65" y="10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Oval 64"/>
            <p:cNvSpPr>
              <a:spLocks noChangeArrowheads="1"/>
            </p:cNvSpPr>
            <p:nvPr/>
          </p:nvSpPr>
          <p:spPr bwMode="auto">
            <a:xfrm>
              <a:off x="2212" y="217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9" name="Freeform 65"/>
            <p:cNvSpPr>
              <a:spLocks/>
            </p:cNvSpPr>
            <p:nvPr/>
          </p:nvSpPr>
          <p:spPr bwMode="auto">
            <a:xfrm rot="-4692968">
              <a:off x="1809" y="2551"/>
              <a:ext cx="390" cy="333"/>
            </a:xfrm>
            <a:custGeom>
              <a:avLst/>
              <a:gdLst>
                <a:gd name="T0" fmla="*/ 26 w 992"/>
                <a:gd name="T1" fmla="*/ 271 h 1249"/>
                <a:gd name="T2" fmla="*/ 180 w 992"/>
                <a:gd name="T3" fmla="*/ 165 h 1249"/>
                <a:gd name="T4" fmla="*/ 318 w 992"/>
                <a:gd name="T5" fmla="*/ 45 h 1249"/>
                <a:gd name="T6" fmla="*/ 363 w 992"/>
                <a:gd name="T7" fmla="*/ 11 h 1249"/>
                <a:gd name="T8" fmla="*/ 338 w 992"/>
                <a:gd name="T9" fmla="*/ 57 h 1249"/>
                <a:gd name="T10" fmla="*/ 217 w 992"/>
                <a:gd name="T11" fmla="*/ 185 h 1249"/>
                <a:gd name="T12" fmla="*/ 112 w 992"/>
                <a:gd name="T13" fmla="*/ 312 h 1249"/>
                <a:gd name="T14" fmla="*/ 46 w 992"/>
                <a:gd name="T15" fmla="*/ 314 h 1249"/>
                <a:gd name="T16" fmla="*/ 26 w 992"/>
                <a:gd name="T17" fmla="*/ 271 h 1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2" h="1249">
                  <a:moveTo>
                    <a:pt x="65" y="1015"/>
                  </a:moveTo>
                  <a:cubicBezTo>
                    <a:pt x="129" y="926"/>
                    <a:pt x="333" y="767"/>
                    <a:pt x="458" y="617"/>
                  </a:cubicBezTo>
                  <a:cubicBezTo>
                    <a:pt x="582" y="476"/>
                    <a:pt x="731" y="263"/>
                    <a:pt x="808" y="167"/>
                  </a:cubicBezTo>
                  <a:cubicBezTo>
                    <a:pt x="885" y="71"/>
                    <a:pt x="854" y="0"/>
                    <a:pt x="923" y="41"/>
                  </a:cubicBezTo>
                  <a:cubicBezTo>
                    <a:pt x="992" y="82"/>
                    <a:pt x="922" y="104"/>
                    <a:pt x="860" y="213"/>
                  </a:cubicBezTo>
                  <a:cubicBezTo>
                    <a:pt x="798" y="322"/>
                    <a:pt x="647" y="534"/>
                    <a:pt x="551" y="693"/>
                  </a:cubicBezTo>
                  <a:cubicBezTo>
                    <a:pt x="455" y="852"/>
                    <a:pt x="357" y="1088"/>
                    <a:pt x="284" y="1169"/>
                  </a:cubicBezTo>
                  <a:cubicBezTo>
                    <a:pt x="212" y="1249"/>
                    <a:pt x="153" y="1202"/>
                    <a:pt x="116" y="1176"/>
                  </a:cubicBezTo>
                  <a:cubicBezTo>
                    <a:pt x="80" y="1150"/>
                    <a:pt x="0" y="1104"/>
                    <a:pt x="65" y="10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Oval 66"/>
            <p:cNvSpPr>
              <a:spLocks noChangeArrowheads="1"/>
            </p:cNvSpPr>
            <p:nvPr/>
          </p:nvSpPr>
          <p:spPr bwMode="auto">
            <a:xfrm>
              <a:off x="2018" y="2795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01" name="Group 67"/>
            <p:cNvGrpSpPr>
              <a:grpSpLocks/>
            </p:cNvGrpSpPr>
            <p:nvPr/>
          </p:nvGrpSpPr>
          <p:grpSpPr bwMode="auto">
            <a:xfrm flipH="1">
              <a:off x="715" y="1872"/>
              <a:ext cx="284" cy="678"/>
              <a:chOff x="3073" y="2797"/>
              <a:chExt cx="261" cy="677"/>
            </a:xfrm>
          </p:grpSpPr>
          <p:sp>
            <p:nvSpPr>
              <p:cNvPr id="7307" name="Oval 68"/>
              <p:cNvSpPr>
                <a:spLocks noChangeArrowheads="1"/>
              </p:cNvSpPr>
              <p:nvPr/>
            </p:nvSpPr>
            <p:spPr bwMode="auto">
              <a:xfrm>
                <a:off x="3198" y="3339"/>
                <a:ext cx="136" cy="13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Oval 69"/>
              <p:cNvSpPr>
                <a:spLocks noChangeArrowheads="1"/>
              </p:cNvSpPr>
              <p:nvPr/>
            </p:nvSpPr>
            <p:spPr bwMode="auto">
              <a:xfrm>
                <a:off x="3206" y="2797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Freeform 70"/>
              <p:cNvSpPr>
                <a:spLocks/>
              </p:cNvSpPr>
              <p:nvPr/>
            </p:nvSpPr>
            <p:spPr bwMode="auto">
              <a:xfrm rot="4948863">
                <a:off x="3065" y="2875"/>
                <a:ext cx="212" cy="179"/>
              </a:xfrm>
              <a:custGeom>
                <a:avLst/>
                <a:gdLst>
                  <a:gd name="T0" fmla="*/ 27 w 1270"/>
                  <a:gd name="T1" fmla="*/ 13 h 911"/>
                  <a:gd name="T2" fmla="*/ 104 w 1270"/>
                  <a:gd name="T3" fmla="*/ 80 h 911"/>
                  <a:gd name="T4" fmla="*/ 195 w 1270"/>
                  <a:gd name="T5" fmla="*/ 144 h 911"/>
                  <a:gd name="T6" fmla="*/ 204 w 1270"/>
                  <a:gd name="T7" fmla="*/ 167 h 911"/>
                  <a:gd name="T8" fmla="*/ 182 w 1270"/>
                  <a:gd name="T9" fmla="*/ 166 h 911"/>
                  <a:gd name="T10" fmla="*/ 100 w 1270"/>
                  <a:gd name="T11" fmla="*/ 87 h 911"/>
                  <a:gd name="T12" fmla="*/ 15 w 1270"/>
                  <a:gd name="T13" fmla="*/ 22 h 911"/>
                  <a:gd name="T14" fmla="*/ 7 w 1270"/>
                  <a:gd name="T15" fmla="*/ 4 h 911"/>
                  <a:gd name="T16" fmla="*/ 27 w 1270"/>
                  <a:gd name="T17" fmla="*/ 13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0" h="911">
                    <a:moveTo>
                      <a:pt x="161" y="66"/>
                    </a:moveTo>
                    <a:cubicBezTo>
                      <a:pt x="256" y="131"/>
                      <a:pt x="456" y="296"/>
                      <a:pt x="624" y="407"/>
                    </a:cubicBezTo>
                    <a:cubicBezTo>
                      <a:pt x="792" y="518"/>
                      <a:pt x="1071" y="658"/>
                      <a:pt x="1170" y="732"/>
                    </a:cubicBezTo>
                    <a:cubicBezTo>
                      <a:pt x="1270" y="806"/>
                      <a:pt x="1235" y="832"/>
                      <a:pt x="1222" y="851"/>
                    </a:cubicBezTo>
                    <a:cubicBezTo>
                      <a:pt x="1209" y="870"/>
                      <a:pt x="1197" y="911"/>
                      <a:pt x="1093" y="844"/>
                    </a:cubicBezTo>
                    <a:cubicBezTo>
                      <a:pt x="989" y="776"/>
                      <a:pt x="765" y="566"/>
                      <a:pt x="598" y="444"/>
                    </a:cubicBezTo>
                    <a:cubicBezTo>
                      <a:pt x="431" y="322"/>
                      <a:pt x="184" y="182"/>
                      <a:pt x="92" y="112"/>
                    </a:cubicBezTo>
                    <a:cubicBezTo>
                      <a:pt x="0" y="42"/>
                      <a:pt x="33" y="30"/>
                      <a:pt x="44" y="22"/>
                    </a:cubicBezTo>
                    <a:cubicBezTo>
                      <a:pt x="55" y="14"/>
                      <a:pt x="67" y="0"/>
                      <a:pt x="161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Freeform 71"/>
              <p:cNvSpPr>
                <a:spLocks/>
              </p:cNvSpPr>
              <p:nvPr/>
            </p:nvSpPr>
            <p:spPr bwMode="auto">
              <a:xfrm rot="934099">
                <a:off x="3073" y="3182"/>
                <a:ext cx="212" cy="179"/>
              </a:xfrm>
              <a:custGeom>
                <a:avLst/>
                <a:gdLst>
                  <a:gd name="T0" fmla="*/ 27 w 1270"/>
                  <a:gd name="T1" fmla="*/ 13 h 911"/>
                  <a:gd name="T2" fmla="*/ 104 w 1270"/>
                  <a:gd name="T3" fmla="*/ 80 h 911"/>
                  <a:gd name="T4" fmla="*/ 195 w 1270"/>
                  <a:gd name="T5" fmla="*/ 144 h 911"/>
                  <a:gd name="T6" fmla="*/ 204 w 1270"/>
                  <a:gd name="T7" fmla="*/ 167 h 911"/>
                  <a:gd name="T8" fmla="*/ 182 w 1270"/>
                  <a:gd name="T9" fmla="*/ 166 h 911"/>
                  <a:gd name="T10" fmla="*/ 100 w 1270"/>
                  <a:gd name="T11" fmla="*/ 87 h 911"/>
                  <a:gd name="T12" fmla="*/ 15 w 1270"/>
                  <a:gd name="T13" fmla="*/ 22 h 911"/>
                  <a:gd name="T14" fmla="*/ 7 w 1270"/>
                  <a:gd name="T15" fmla="*/ 4 h 911"/>
                  <a:gd name="T16" fmla="*/ 27 w 1270"/>
                  <a:gd name="T17" fmla="*/ 13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0" h="911">
                    <a:moveTo>
                      <a:pt x="161" y="66"/>
                    </a:moveTo>
                    <a:cubicBezTo>
                      <a:pt x="256" y="131"/>
                      <a:pt x="456" y="296"/>
                      <a:pt x="624" y="407"/>
                    </a:cubicBezTo>
                    <a:cubicBezTo>
                      <a:pt x="792" y="518"/>
                      <a:pt x="1071" y="658"/>
                      <a:pt x="1170" y="732"/>
                    </a:cubicBezTo>
                    <a:cubicBezTo>
                      <a:pt x="1270" y="806"/>
                      <a:pt x="1235" y="832"/>
                      <a:pt x="1222" y="851"/>
                    </a:cubicBezTo>
                    <a:cubicBezTo>
                      <a:pt x="1209" y="870"/>
                      <a:pt x="1197" y="911"/>
                      <a:pt x="1093" y="844"/>
                    </a:cubicBezTo>
                    <a:cubicBezTo>
                      <a:pt x="989" y="776"/>
                      <a:pt x="765" y="566"/>
                      <a:pt x="598" y="444"/>
                    </a:cubicBezTo>
                    <a:cubicBezTo>
                      <a:pt x="431" y="322"/>
                      <a:pt x="184" y="182"/>
                      <a:pt x="92" y="112"/>
                    </a:cubicBezTo>
                    <a:cubicBezTo>
                      <a:pt x="0" y="42"/>
                      <a:pt x="33" y="30"/>
                      <a:pt x="44" y="22"/>
                    </a:cubicBezTo>
                    <a:cubicBezTo>
                      <a:pt x="55" y="14"/>
                      <a:pt x="67" y="0"/>
                      <a:pt x="161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02" name="Group 72"/>
            <p:cNvGrpSpPr>
              <a:grpSpLocks/>
            </p:cNvGrpSpPr>
            <p:nvPr/>
          </p:nvGrpSpPr>
          <p:grpSpPr bwMode="auto">
            <a:xfrm rot="9783107">
              <a:off x="736" y="2054"/>
              <a:ext cx="511" cy="799"/>
              <a:chOff x="3697" y="2538"/>
              <a:chExt cx="511" cy="799"/>
            </a:xfrm>
          </p:grpSpPr>
          <p:sp>
            <p:nvSpPr>
              <p:cNvPr id="7303" name="Freeform 73"/>
              <p:cNvSpPr>
                <a:spLocks/>
              </p:cNvSpPr>
              <p:nvPr/>
            </p:nvSpPr>
            <p:spPr bwMode="auto">
              <a:xfrm rot="-9906765">
                <a:off x="3764" y="2545"/>
                <a:ext cx="390" cy="333"/>
              </a:xfrm>
              <a:custGeom>
                <a:avLst/>
                <a:gdLst>
                  <a:gd name="T0" fmla="*/ 26 w 992"/>
                  <a:gd name="T1" fmla="*/ 271 h 1249"/>
                  <a:gd name="T2" fmla="*/ 180 w 992"/>
                  <a:gd name="T3" fmla="*/ 165 h 1249"/>
                  <a:gd name="T4" fmla="*/ 318 w 992"/>
                  <a:gd name="T5" fmla="*/ 45 h 1249"/>
                  <a:gd name="T6" fmla="*/ 363 w 992"/>
                  <a:gd name="T7" fmla="*/ 11 h 1249"/>
                  <a:gd name="T8" fmla="*/ 338 w 992"/>
                  <a:gd name="T9" fmla="*/ 57 h 1249"/>
                  <a:gd name="T10" fmla="*/ 217 w 992"/>
                  <a:gd name="T11" fmla="*/ 185 h 1249"/>
                  <a:gd name="T12" fmla="*/ 112 w 992"/>
                  <a:gd name="T13" fmla="*/ 312 h 1249"/>
                  <a:gd name="T14" fmla="*/ 46 w 992"/>
                  <a:gd name="T15" fmla="*/ 314 h 1249"/>
                  <a:gd name="T16" fmla="*/ 26 w 992"/>
                  <a:gd name="T17" fmla="*/ 271 h 12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2" h="1249">
                    <a:moveTo>
                      <a:pt x="65" y="1015"/>
                    </a:moveTo>
                    <a:cubicBezTo>
                      <a:pt x="129" y="926"/>
                      <a:pt x="333" y="767"/>
                      <a:pt x="458" y="617"/>
                    </a:cubicBezTo>
                    <a:cubicBezTo>
                      <a:pt x="582" y="476"/>
                      <a:pt x="731" y="263"/>
                      <a:pt x="808" y="167"/>
                    </a:cubicBezTo>
                    <a:cubicBezTo>
                      <a:pt x="885" y="71"/>
                      <a:pt x="854" y="0"/>
                      <a:pt x="923" y="41"/>
                    </a:cubicBezTo>
                    <a:cubicBezTo>
                      <a:pt x="992" y="82"/>
                      <a:pt x="922" y="104"/>
                      <a:pt x="860" y="213"/>
                    </a:cubicBezTo>
                    <a:cubicBezTo>
                      <a:pt x="798" y="322"/>
                      <a:pt x="647" y="534"/>
                      <a:pt x="551" y="693"/>
                    </a:cubicBezTo>
                    <a:cubicBezTo>
                      <a:pt x="455" y="852"/>
                      <a:pt x="357" y="1088"/>
                      <a:pt x="284" y="1169"/>
                    </a:cubicBezTo>
                    <a:cubicBezTo>
                      <a:pt x="212" y="1249"/>
                      <a:pt x="153" y="1202"/>
                      <a:pt x="116" y="1176"/>
                    </a:cubicBezTo>
                    <a:cubicBezTo>
                      <a:pt x="80" y="1150"/>
                      <a:pt x="0" y="1104"/>
                      <a:pt x="65" y="1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Oval 74"/>
              <p:cNvSpPr>
                <a:spLocks noChangeArrowheads="1"/>
              </p:cNvSpPr>
              <p:nvPr/>
            </p:nvSpPr>
            <p:spPr bwMode="auto">
              <a:xfrm>
                <a:off x="4072" y="253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5" name="Freeform 75"/>
              <p:cNvSpPr>
                <a:spLocks/>
              </p:cNvSpPr>
              <p:nvPr/>
            </p:nvSpPr>
            <p:spPr bwMode="auto">
              <a:xfrm rot="-4692968">
                <a:off x="3669" y="2914"/>
                <a:ext cx="390" cy="333"/>
              </a:xfrm>
              <a:custGeom>
                <a:avLst/>
                <a:gdLst>
                  <a:gd name="T0" fmla="*/ 26 w 992"/>
                  <a:gd name="T1" fmla="*/ 271 h 1249"/>
                  <a:gd name="T2" fmla="*/ 180 w 992"/>
                  <a:gd name="T3" fmla="*/ 165 h 1249"/>
                  <a:gd name="T4" fmla="*/ 318 w 992"/>
                  <a:gd name="T5" fmla="*/ 45 h 1249"/>
                  <a:gd name="T6" fmla="*/ 363 w 992"/>
                  <a:gd name="T7" fmla="*/ 11 h 1249"/>
                  <a:gd name="T8" fmla="*/ 338 w 992"/>
                  <a:gd name="T9" fmla="*/ 57 h 1249"/>
                  <a:gd name="T10" fmla="*/ 217 w 992"/>
                  <a:gd name="T11" fmla="*/ 185 h 1249"/>
                  <a:gd name="T12" fmla="*/ 112 w 992"/>
                  <a:gd name="T13" fmla="*/ 312 h 1249"/>
                  <a:gd name="T14" fmla="*/ 46 w 992"/>
                  <a:gd name="T15" fmla="*/ 314 h 1249"/>
                  <a:gd name="T16" fmla="*/ 26 w 992"/>
                  <a:gd name="T17" fmla="*/ 271 h 12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2" h="1249">
                    <a:moveTo>
                      <a:pt x="65" y="1015"/>
                    </a:moveTo>
                    <a:cubicBezTo>
                      <a:pt x="129" y="926"/>
                      <a:pt x="333" y="767"/>
                      <a:pt x="458" y="617"/>
                    </a:cubicBezTo>
                    <a:cubicBezTo>
                      <a:pt x="582" y="476"/>
                      <a:pt x="731" y="263"/>
                      <a:pt x="808" y="167"/>
                    </a:cubicBezTo>
                    <a:cubicBezTo>
                      <a:pt x="885" y="71"/>
                      <a:pt x="854" y="0"/>
                      <a:pt x="923" y="41"/>
                    </a:cubicBezTo>
                    <a:cubicBezTo>
                      <a:pt x="992" y="82"/>
                      <a:pt x="922" y="104"/>
                      <a:pt x="860" y="213"/>
                    </a:cubicBezTo>
                    <a:cubicBezTo>
                      <a:pt x="798" y="322"/>
                      <a:pt x="647" y="534"/>
                      <a:pt x="551" y="693"/>
                    </a:cubicBezTo>
                    <a:cubicBezTo>
                      <a:pt x="455" y="852"/>
                      <a:pt x="357" y="1088"/>
                      <a:pt x="284" y="1169"/>
                    </a:cubicBezTo>
                    <a:cubicBezTo>
                      <a:pt x="212" y="1249"/>
                      <a:pt x="153" y="1202"/>
                      <a:pt x="116" y="1176"/>
                    </a:cubicBezTo>
                    <a:cubicBezTo>
                      <a:pt x="80" y="1150"/>
                      <a:pt x="0" y="1104"/>
                      <a:pt x="65" y="1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Oval 76"/>
              <p:cNvSpPr>
                <a:spLocks noChangeArrowheads="1"/>
              </p:cNvSpPr>
              <p:nvPr/>
            </p:nvSpPr>
            <p:spPr bwMode="auto">
              <a:xfrm>
                <a:off x="3878" y="3158"/>
                <a:ext cx="181" cy="179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5292725" y="1614488"/>
            <a:ext cx="2089150" cy="1739900"/>
            <a:chOff x="657" y="1249"/>
            <a:chExt cx="1316" cy="1096"/>
          </a:xfrm>
        </p:grpSpPr>
        <p:sp>
          <p:nvSpPr>
            <p:cNvPr id="7248" name="Line 78"/>
            <p:cNvSpPr>
              <a:spLocks noChangeShapeType="1"/>
            </p:cNvSpPr>
            <p:nvPr/>
          </p:nvSpPr>
          <p:spPr bwMode="auto">
            <a:xfrm>
              <a:off x="1032" y="184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79"/>
            <p:cNvSpPr>
              <a:spLocks noChangeShapeType="1"/>
            </p:cNvSpPr>
            <p:nvPr/>
          </p:nvSpPr>
          <p:spPr bwMode="auto">
            <a:xfrm>
              <a:off x="1038" y="143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80"/>
            <p:cNvSpPr>
              <a:spLocks noChangeShapeType="1"/>
            </p:cNvSpPr>
            <p:nvPr/>
          </p:nvSpPr>
          <p:spPr bwMode="auto">
            <a:xfrm>
              <a:off x="748" y="1564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Line 81"/>
            <p:cNvSpPr>
              <a:spLocks noChangeShapeType="1"/>
            </p:cNvSpPr>
            <p:nvPr/>
          </p:nvSpPr>
          <p:spPr bwMode="auto">
            <a:xfrm>
              <a:off x="1553" y="184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Line 82"/>
            <p:cNvSpPr>
              <a:spLocks noChangeShapeType="1"/>
            </p:cNvSpPr>
            <p:nvPr/>
          </p:nvSpPr>
          <p:spPr bwMode="auto">
            <a:xfrm>
              <a:off x="1882" y="16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53" name="Group 83"/>
            <p:cNvGrpSpPr>
              <a:grpSpLocks/>
            </p:cNvGrpSpPr>
            <p:nvPr/>
          </p:nvGrpSpPr>
          <p:grpSpPr bwMode="auto">
            <a:xfrm>
              <a:off x="657" y="1480"/>
              <a:ext cx="1316" cy="669"/>
              <a:chOff x="2523" y="2320"/>
              <a:chExt cx="1355" cy="669"/>
            </a:xfrm>
          </p:grpSpPr>
          <p:grpSp>
            <p:nvGrpSpPr>
              <p:cNvPr id="7264" name="Group 84"/>
              <p:cNvGrpSpPr>
                <a:grpSpLocks/>
              </p:cNvGrpSpPr>
              <p:nvPr/>
            </p:nvGrpSpPr>
            <p:grpSpPr bwMode="auto">
              <a:xfrm>
                <a:off x="2653" y="2387"/>
                <a:ext cx="1089" cy="516"/>
                <a:chOff x="2843" y="2789"/>
                <a:chExt cx="1173" cy="552"/>
              </a:xfrm>
            </p:grpSpPr>
            <p:sp>
              <p:nvSpPr>
                <p:cNvPr id="7271" name="Freeform 85"/>
                <p:cNvSpPr>
                  <a:spLocks/>
                </p:cNvSpPr>
                <p:nvPr/>
              </p:nvSpPr>
              <p:spPr bwMode="auto">
                <a:xfrm>
                  <a:off x="3131" y="3282"/>
                  <a:ext cx="590" cy="58"/>
                </a:xfrm>
                <a:custGeom>
                  <a:avLst/>
                  <a:gdLst>
                    <a:gd name="T0" fmla="*/ 1 w 590"/>
                    <a:gd name="T1" fmla="*/ 0 h 58"/>
                    <a:gd name="T2" fmla="*/ 0 w 590"/>
                    <a:gd name="T3" fmla="*/ 58 h 58"/>
                    <a:gd name="T4" fmla="*/ 590 w 590"/>
                    <a:gd name="T5" fmla="*/ 58 h 58"/>
                    <a:gd name="T6" fmla="*/ 585 w 590"/>
                    <a:gd name="T7" fmla="*/ 0 h 58"/>
                    <a:gd name="T8" fmla="*/ 1 w 590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58">
                      <a:moveTo>
                        <a:pt x="1" y="0"/>
                      </a:moveTo>
                      <a:lnTo>
                        <a:pt x="0" y="58"/>
                      </a:lnTo>
                      <a:lnTo>
                        <a:pt x="590" y="58"/>
                      </a:lnTo>
                      <a:lnTo>
                        <a:pt x="58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" name="Freeform 86"/>
                <p:cNvSpPr>
                  <a:spLocks/>
                </p:cNvSpPr>
                <p:nvPr/>
              </p:nvSpPr>
              <p:spPr bwMode="auto">
                <a:xfrm>
                  <a:off x="2847" y="3032"/>
                  <a:ext cx="288" cy="309"/>
                </a:xfrm>
                <a:custGeom>
                  <a:avLst/>
                  <a:gdLst>
                    <a:gd name="T0" fmla="*/ 21 w 288"/>
                    <a:gd name="T1" fmla="*/ 0 h 309"/>
                    <a:gd name="T2" fmla="*/ 0 w 288"/>
                    <a:gd name="T3" fmla="*/ 18 h 309"/>
                    <a:gd name="T4" fmla="*/ 284 w 288"/>
                    <a:gd name="T5" fmla="*/ 309 h 309"/>
                    <a:gd name="T6" fmla="*/ 288 w 288"/>
                    <a:gd name="T7" fmla="*/ 252 h 309"/>
                    <a:gd name="T8" fmla="*/ 21 w 288"/>
                    <a:gd name="T9" fmla="*/ 0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309">
                      <a:moveTo>
                        <a:pt x="21" y="0"/>
                      </a:moveTo>
                      <a:lnTo>
                        <a:pt x="0" y="18"/>
                      </a:lnTo>
                      <a:lnTo>
                        <a:pt x="284" y="309"/>
                      </a:lnTo>
                      <a:lnTo>
                        <a:pt x="288" y="2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" name="Freeform 87"/>
                <p:cNvSpPr>
                  <a:spLocks/>
                </p:cNvSpPr>
                <p:nvPr/>
              </p:nvSpPr>
              <p:spPr bwMode="auto">
                <a:xfrm>
                  <a:off x="3714" y="3039"/>
                  <a:ext cx="302" cy="302"/>
                </a:xfrm>
                <a:custGeom>
                  <a:avLst/>
                  <a:gdLst>
                    <a:gd name="T0" fmla="*/ 0 w 302"/>
                    <a:gd name="T1" fmla="*/ 245 h 302"/>
                    <a:gd name="T2" fmla="*/ 6 w 302"/>
                    <a:gd name="T3" fmla="*/ 302 h 302"/>
                    <a:gd name="T4" fmla="*/ 302 w 302"/>
                    <a:gd name="T5" fmla="*/ 11 h 302"/>
                    <a:gd name="T6" fmla="*/ 282 w 302"/>
                    <a:gd name="T7" fmla="*/ 0 h 302"/>
                    <a:gd name="T8" fmla="*/ 0 w 302"/>
                    <a:gd name="T9" fmla="*/ 245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2" h="302">
                      <a:moveTo>
                        <a:pt x="0" y="245"/>
                      </a:moveTo>
                      <a:lnTo>
                        <a:pt x="6" y="302"/>
                      </a:lnTo>
                      <a:lnTo>
                        <a:pt x="302" y="11"/>
                      </a:lnTo>
                      <a:lnTo>
                        <a:pt x="282" y="0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" name="Freeform 88"/>
                <p:cNvSpPr>
                  <a:spLocks/>
                </p:cNvSpPr>
                <p:nvPr/>
              </p:nvSpPr>
              <p:spPr bwMode="auto">
                <a:xfrm>
                  <a:off x="3131" y="2790"/>
                  <a:ext cx="590" cy="12"/>
                </a:xfrm>
                <a:custGeom>
                  <a:avLst/>
                  <a:gdLst>
                    <a:gd name="T0" fmla="*/ 0 w 590"/>
                    <a:gd name="T1" fmla="*/ 0 h 12"/>
                    <a:gd name="T2" fmla="*/ 1 w 590"/>
                    <a:gd name="T3" fmla="*/ 12 h 12"/>
                    <a:gd name="T4" fmla="*/ 589 w 590"/>
                    <a:gd name="T5" fmla="*/ 12 h 12"/>
                    <a:gd name="T6" fmla="*/ 590 w 590"/>
                    <a:gd name="T7" fmla="*/ 0 h 12"/>
                    <a:gd name="T8" fmla="*/ 0 w 590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12">
                      <a:moveTo>
                        <a:pt x="0" y="0"/>
                      </a:moveTo>
                      <a:lnTo>
                        <a:pt x="1" y="12"/>
                      </a:lnTo>
                      <a:lnTo>
                        <a:pt x="589" y="12"/>
                      </a:lnTo>
                      <a:lnTo>
                        <a:pt x="5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5" name="Freeform 89"/>
                <p:cNvSpPr>
                  <a:spLocks/>
                </p:cNvSpPr>
                <p:nvPr/>
              </p:nvSpPr>
              <p:spPr bwMode="auto">
                <a:xfrm>
                  <a:off x="2843" y="2789"/>
                  <a:ext cx="292" cy="261"/>
                </a:xfrm>
                <a:custGeom>
                  <a:avLst/>
                  <a:gdLst>
                    <a:gd name="T0" fmla="*/ 291 w 292"/>
                    <a:gd name="T1" fmla="*/ 0 h 261"/>
                    <a:gd name="T2" fmla="*/ 0 w 292"/>
                    <a:gd name="T3" fmla="*/ 261 h 261"/>
                    <a:gd name="T4" fmla="*/ 31 w 292"/>
                    <a:gd name="T5" fmla="*/ 250 h 261"/>
                    <a:gd name="T6" fmla="*/ 292 w 292"/>
                    <a:gd name="T7" fmla="*/ 12 h 261"/>
                    <a:gd name="T8" fmla="*/ 291 w 29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2" h="261">
                      <a:moveTo>
                        <a:pt x="291" y="0"/>
                      </a:moveTo>
                      <a:lnTo>
                        <a:pt x="0" y="261"/>
                      </a:lnTo>
                      <a:lnTo>
                        <a:pt x="31" y="250"/>
                      </a:lnTo>
                      <a:lnTo>
                        <a:pt x="292" y="1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6" name="Freeform 90"/>
                <p:cNvSpPr>
                  <a:spLocks/>
                </p:cNvSpPr>
                <p:nvPr/>
              </p:nvSpPr>
              <p:spPr bwMode="auto">
                <a:xfrm>
                  <a:off x="3710" y="2789"/>
                  <a:ext cx="304" cy="262"/>
                </a:xfrm>
                <a:custGeom>
                  <a:avLst/>
                  <a:gdLst>
                    <a:gd name="T0" fmla="*/ 0 w 304"/>
                    <a:gd name="T1" fmla="*/ 10 h 262"/>
                    <a:gd name="T2" fmla="*/ 273 w 304"/>
                    <a:gd name="T3" fmla="*/ 262 h 262"/>
                    <a:gd name="T4" fmla="*/ 304 w 304"/>
                    <a:gd name="T5" fmla="*/ 261 h 262"/>
                    <a:gd name="T6" fmla="*/ 9 w 304"/>
                    <a:gd name="T7" fmla="*/ 0 h 262"/>
                    <a:gd name="T8" fmla="*/ 0 w 304"/>
                    <a:gd name="T9" fmla="*/ 1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62">
                      <a:moveTo>
                        <a:pt x="0" y="10"/>
                      </a:moveTo>
                      <a:lnTo>
                        <a:pt x="273" y="262"/>
                      </a:lnTo>
                      <a:lnTo>
                        <a:pt x="304" y="261"/>
                      </a:lnTo>
                      <a:lnTo>
                        <a:pt x="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65" name="Oval 91"/>
              <p:cNvSpPr>
                <a:spLocks noChangeArrowheads="1"/>
              </p:cNvSpPr>
              <p:nvPr/>
            </p:nvSpPr>
            <p:spPr bwMode="auto">
              <a:xfrm>
                <a:off x="2795" y="2750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66" name="Oval 92"/>
              <p:cNvSpPr>
                <a:spLocks noChangeArrowheads="1"/>
              </p:cNvSpPr>
              <p:nvPr/>
            </p:nvSpPr>
            <p:spPr bwMode="auto">
              <a:xfrm>
                <a:off x="3333" y="2762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67" name="Oval 93"/>
              <p:cNvSpPr>
                <a:spLocks noChangeArrowheads="1"/>
              </p:cNvSpPr>
              <p:nvPr/>
            </p:nvSpPr>
            <p:spPr bwMode="auto">
              <a:xfrm>
                <a:off x="2523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68" name="Oval 94"/>
              <p:cNvSpPr>
                <a:spLocks noChangeArrowheads="1"/>
              </p:cNvSpPr>
              <p:nvPr/>
            </p:nvSpPr>
            <p:spPr bwMode="auto">
              <a:xfrm>
                <a:off x="2852" y="2320"/>
                <a:ext cx="137" cy="1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69" name="Oval 95"/>
              <p:cNvSpPr>
                <a:spLocks noChangeArrowheads="1"/>
              </p:cNvSpPr>
              <p:nvPr/>
            </p:nvSpPr>
            <p:spPr bwMode="auto">
              <a:xfrm>
                <a:off x="3351" y="2320"/>
                <a:ext cx="137" cy="137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7270" name="Oval 96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7254" name="Oval 97"/>
            <p:cNvSpPr>
              <a:spLocks noChangeArrowheads="1"/>
            </p:cNvSpPr>
            <p:nvPr/>
          </p:nvSpPr>
          <p:spPr bwMode="auto">
            <a:xfrm>
              <a:off x="1835" y="156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55" name="Oval 98"/>
            <p:cNvSpPr>
              <a:spLocks noChangeArrowheads="1"/>
            </p:cNvSpPr>
            <p:nvPr/>
          </p:nvSpPr>
          <p:spPr bwMode="auto">
            <a:xfrm>
              <a:off x="1480" y="2197"/>
              <a:ext cx="148" cy="1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56" name="Oval 99"/>
            <p:cNvSpPr>
              <a:spLocks noChangeArrowheads="1"/>
            </p:cNvSpPr>
            <p:nvPr/>
          </p:nvSpPr>
          <p:spPr bwMode="auto">
            <a:xfrm>
              <a:off x="1813" y="1899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57" name="Oval 100"/>
            <p:cNvSpPr>
              <a:spLocks noChangeArrowheads="1"/>
            </p:cNvSpPr>
            <p:nvPr/>
          </p:nvSpPr>
          <p:spPr bwMode="auto">
            <a:xfrm>
              <a:off x="675" y="1901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58" name="Oval 101"/>
            <p:cNvSpPr>
              <a:spLocks noChangeArrowheads="1"/>
            </p:cNvSpPr>
            <p:nvPr/>
          </p:nvSpPr>
          <p:spPr bwMode="auto">
            <a:xfrm>
              <a:off x="963" y="1752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59" name="Oval 102"/>
            <p:cNvSpPr>
              <a:spLocks noChangeArrowheads="1"/>
            </p:cNvSpPr>
            <p:nvPr/>
          </p:nvSpPr>
          <p:spPr bwMode="auto">
            <a:xfrm>
              <a:off x="702" y="155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60" name="Oval 103"/>
            <p:cNvSpPr>
              <a:spLocks noChangeArrowheads="1"/>
            </p:cNvSpPr>
            <p:nvPr/>
          </p:nvSpPr>
          <p:spPr bwMode="auto">
            <a:xfrm>
              <a:off x="996" y="164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61" name="AutoShape 104"/>
            <p:cNvSpPr>
              <a:spLocks noChangeArrowheads="1"/>
            </p:cNvSpPr>
            <p:nvPr/>
          </p:nvSpPr>
          <p:spPr bwMode="auto">
            <a:xfrm>
              <a:off x="839" y="1249"/>
              <a:ext cx="408" cy="182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CH</a:t>
              </a:r>
              <a:r>
                <a:rPr lang="en-GB" sz="1000" b="1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7262" name="Oval 105"/>
            <p:cNvSpPr>
              <a:spLocks noChangeArrowheads="1"/>
            </p:cNvSpPr>
            <p:nvPr/>
          </p:nvSpPr>
          <p:spPr bwMode="auto">
            <a:xfrm>
              <a:off x="963" y="220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63" name="Oval 106"/>
            <p:cNvSpPr>
              <a:spLocks noChangeArrowheads="1"/>
            </p:cNvSpPr>
            <p:nvPr/>
          </p:nvSpPr>
          <p:spPr bwMode="auto">
            <a:xfrm>
              <a:off x="1486" y="175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22635" name="AutoShape 107"/>
          <p:cNvSpPr>
            <a:spLocks noChangeArrowheads="1"/>
          </p:cNvSpPr>
          <p:nvPr/>
        </p:nvSpPr>
        <p:spPr bwMode="auto">
          <a:xfrm>
            <a:off x="4141789" y="2190750"/>
            <a:ext cx="576262" cy="576263"/>
          </a:xfrm>
          <a:prstGeom prst="plus">
            <a:avLst>
              <a:gd name="adj" fmla="val 411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pSp>
        <p:nvGrpSpPr>
          <p:cNvPr id="22636" name="Group 108"/>
          <p:cNvGrpSpPr>
            <a:grpSpLocks/>
          </p:cNvGrpSpPr>
          <p:nvPr/>
        </p:nvGrpSpPr>
        <p:grpSpPr bwMode="auto">
          <a:xfrm>
            <a:off x="2303463" y="3981450"/>
            <a:ext cx="4322762" cy="1739900"/>
            <a:chOff x="1042" y="2290"/>
            <a:chExt cx="2723" cy="1096"/>
          </a:xfrm>
        </p:grpSpPr>
        <p:sp>
          <p:nvSpPr>
            <p:cNvPr id="7192" name="Line 109"/>
            <p:cNvSpPr>
              <a:spLocks noChangeShapeType="1"/>
            </p:cNvSpPr>
            <p:nvPr/>
          </p:nvSpPr>
          <p:spPr bwMode="auto">
            <a:xfrm>
              <a:off x="2824" y="2883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10"/>
            <p:cNvSpPr>
              <a:spLocks noChangeShapeType="1"/>
            </p:cNvSpPr>
            <p:nvPr/>
          </p:nvSpPr>
          <p:spPr bwMode="auto">
            <a:xfrm>
              <a:off x="2830" y="247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11"/>
            <p:cNvSpPr>
              <a:spLocks noChangeShapeType="1"/>
            </p:cNvSpPr>
            <p:nvPr/>
          </p:nvSpPr>
          <p:spPr bwMode="auto">
            <a:xfrm>
              <a:off x="2541" y="261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12"/>
            <p:cNvSpPr>
              <a:spLocks noChangeShapeType="1"/>
            </p:cNvSpPr>
            <p:nvPr/>
          </p:nvSpPr>
          <p:spPr bwMode="auto">
            <a:xfrm>
              <a:off x="3345" y="2883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113"/>
            <p:cNvSpPr>
              <a:spLocks noChangeShapeType="1"/>
            </p:cNvSpPr>
            <p:nvPr/>
          </p:nvSpPr>
          <p:spPr bwMode="auto">
            <a:xfrm>
              <a:off x="3674" y="265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7" name="Group 114"/>
            <p:cNvGrpSpPr>
              <a:grpSpLocks/>
            </p:cNvGrpSpPr>
            <p:nvPr/>
          </p:nvGrpSpPr>
          <p:grpSpPr bwMode="auto">
            <a:xfrm>
              <a:off x="2449" y="2521"/>
              <a:ext cx="1316" cy="669"/>
              <a:chOff x="2523" y="2320"/>
              <a:chExt cx="1355" cy="669"/>
            </a:xfrm>
          </p:grpSpPr>
          <p:grpSp>
            <p:nvGrpSpPr>
              <p:cNvPr id="7235" name="Group 115"/>
              <p:cNvGrpSpPr>
                <a:grpSpLocks/>
              </p:cNvGrpSpPr>
              <p:nvPr/>
            </p:nvGrpSpPr>
            <p:grpSpPr bwMode="auto">
              <a:xfrm>
                <a:off x="2653" y="2387"/>
                <a:ext cx="1089" cy="516"/>
                <a:chOff x="2843" y="2789"/>
                <a:chExt cx="1173" cy="552"/>
              </a:xfrm>
            </p:grpSpPr>
            <p:sp>
              <p:nvSpPr>
                <p:cNvPr id="7242" name="Freeform 116"/>
                <p:cNvSpPr>
                  <a:spLocks/>
                </p:cNvSpPr>
                <p:nvPr/>
              </p:nvSpPr>
              <p:spPr bwMode="auto">
                <a:xfrm>
                  <a:off x="3131" y="3282"/>
                  <a:ext cx="590" cy="58"/>
                </a:xfrm>
                <a:custGeom>
                  <a:avLst/>
                  <a:gdLst>
                    <a:gd name="T0" fmla="*/ 1 w 590"/>
                    <a:gd name="T1" fmla="*/ 0 h 58"/>
                    <a:gd name="T2" fmla="*/ 0 w 590"/>
                    <a:gd name="T3" fmla="*/ 58 h 58"/>
                    <a:gd name="T4" fmla="*/ 590 w 590"/>
                    <a:gd name="T5" fmla="*/ 58 h 58"/>
                    <a:gd name="T6" fmla="*/ 585 w 590"/>
                    <a:gd name="T7" fmla="*/ 0 h 58"/>
                    <a:gd name="T8" fmla="*/ 1 w 590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58">
                      <a:moveTo>
                        <a:pt x="1" y="0"/>
                      </a:moveTo>
                      <a:lnTo>
                        <a:pt x="0" y="58"/>
                      </a:lnTo>
                      <a:lnTo>
                        <a:pt x="590" y="58"/>
                      </a:lnTo>
                      <a:lnTo>
                        <a:pt x="58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3" name="Freeform 117"/>
                <p:cNvSpPr>
                  <a:spLocks/>
                </p:cNvSpPr>
                <p:nvPr/>
              </p:nvSpPr>
              <p:spPr bwMode="auto">
                <a:xfrm>
                  <a:off x="2847" y="3032"/>
                  <a:ext cx="288" cy="309"/>
                </a:xfrm>
                <a:custGeom>
                  <a:avLst/>
                  <a:gdLst>
                    <a:gd name="T0" fmla="*/ 21 w 288"/>
                    <a:gd name="T1" fmla="*/ 0 h 309"/>
                    <a:gd name="T2" fmla="*/ 0 w 288"/>
                    <a:gd name="T3" fmla="*/ 18 h 309"/>
                    <a:gd name="T4" fmla="*/ 284 w 288"/>
                    <a:gd name="T5" fmla="*/ 309 h 309"/>
                    <a:gd name="T6" fmla="*/ 288 w 288"/>
                    <a:gd name="T7" fmla="*/ 252 h 309"/>
                    <a:gd name="T8" fmla="*/ 21 w 288"/>
                    <a:gd name="T9" fmla="*/ 0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309">
                      <a:moveTo>
                        <a:pt x="21" y="0"/>
                      </a:moveTo>
                      <a:lnTo>
                        <a:pt x="0" y="18"/>
                      </a:lnTo>
                      <a:lnTo>
                        <a:pt x="284" y="309"/>
                      </a:lnTo>
                      <a:lnTo>
                        <a:pt x="288" y="2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4" name="Freeform 118"/>
                <p:cNvSpPr>
                  <a:spLocks/>
                </p:cNvSpPr>
                <p:nvPr/>
              </p:nvSpPr>
              <p:spPr bwMode="auto">
                <a:xfrm>
                  <a:off x="3714" y="3039"/>
                  <a:ext cx="302" cy="302"/>
                </a:xfrm>
                <a:custGeom>
                  <a:avLst/>
                  <a:gdLst>
                    <a:gd name="T0" fmla="*/ 0 w 302"/>
                    <a:gd name="T1" fmla="*/ 245 h 302"/>
                    <a:gd name="T2" fmla="*/ 6 w 302"/>
                    <a:gd name="T3" fmla="*/ 302 h 302"/>
                    <a:gd name="T4" fmla="*/ 302 w 302"/>
                    <a:gd name="T5" fmla="*/ 11 h 302"/>
                    <a:gd name="T6" fmla="*/ 282 w 302"/>
                    <a:gd name="T7" fmla="*/ 0 h 302"/>
                    <a:gd name="T8" fmla="*/ 0 w 302"/>
                    <a:gd name="T9" fmla="*/ 245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2" h="302">
                      <a:moveTo>
                        <a:pt x="0" y="245"/>
                      </a:moveTo>
                      <a:lnTo>
                        <a:pt x="6" y="302"/>
                      </a:lnTo>
                      <a:lnTo>
                        <a:pt x="302" y="11"/>
                      </a:lnTo>
                      <a:lnTo>
                        <a:pt x="282" y="0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5" name="Freeform 119"/>
                <p:cNvSpPr>
                  <a:spLocks/>
                </p:cNvSpPr>
                <p:nvPr/>
              </p:nvSpPr>
              <p:spPr bwMode="auto">
                <a:xfrm>
                  <a:off x="3131" y="2790"/>
                  <a:ext cx="590" cy="12"/>
                </a:xfrm>
                <a:custGeom>
                  <a:avLst/>
                  <a:gdLst>
                    <a:gd name="T0" fmla="*/ 0 w 590"/>
                    <a:gd name="T1" fmla="*/ 0 h 12"/>
                    <a:gd name="T2" fmla="*/ 1 w 590"/>
                    <a:gd name="T3" fmla="*/ 12 h 12"/>
                    <a:gd name="T4" fmla="*/ 589 w 590"/>
                    <a:gd name="T5" fmla="*/ 12 h 12"/>
                    <a:gd name="T6" fmla="*/ 590 w 590"/>
                    <a:gd name="T7" fmla="*/ 0 h 12"/>
                    <a:gd name="T8" fmla="*/ 0 w 590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12">
                      <a:moveTo>
                        <a:pt x="0" y="0"/>
                      </a:moveTo>
                      <a:lnTo>
                        <a:pt x="1" y="12"/>
                      </a:lnTo>
                      <a:lnTo>
                        <a:pt x="589" y="12"/>
                      </a:lnTo>
                      <a:lnTo>
                        <a:pt x="5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6" name="Freeform 120"/>
                <p:cNvSpPr>
                  <a:spLocks/>
                </p:cNvSpPr>
                <p:nvPr/>
              </p:nvSpPr>
              <p:spPr bwMode="auto">
                <a:xfrm>
                  <a:off x="2843" y="2789"/>
                  <a:ext cx="292" cy="261"/>
                </a:xfrm>
                <a:custGeom>
                  <a:avLst/>
                  <a:gdLst>
                    <a:gd name="T0" fmla="*/ 291 w 292"/>
                    <a:gd name="T1" fmla="*/ 0 h 261"/>
                    <a:gd name="T2" fmla="*/ 0 w 292"/>
                    <a:gd name="T3" fmla="*/ 261 h 261"/>
                    <a:gd name="T4" fmla="*/ 31 w 292"/>
                    <a:gd name="T5" fmla="*/ 250 h 261"/>
                    <a:gd name="T6" fmla="*/ 292 w 292"/>
                    <a:gd name="T7" fmla="*/ 12 h 261"/>
                    <a:gd name="T8" fmla="*/ 291 w 29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2" h="261">
                      <a:moveTo>
                        <a:pt x="291" y="0"/>
                      </a:moveTo>
                      <a:lnTo>
                        <a:pt x="0" y="261"/>
                      </a:lnTo>
                      <a:lnTo>
                        <a:pt x="31" y="250"/>
                      </a:lnTo>
                      <a:lnTo>
                        <a:pt x="292" y="1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7" name="Freeform 121"/>
                <p:cNvSpPr>
                  <a:spLocks/>
                </p:cNvSpPr>
                <p:nvPr/>
              </p:nvSpPr>
              <p:spPr bwMode="auto">
                <a:xfrm>
                  <a:off x="3710" y="2789"/>
                  <a:ext cx="304" cy="262"/>
                </a:xfrm>
                <a:custGeom>
                  <a:avLst/>
                  <a:gdLst>
                    <a:gd name="T0" fmla="*/ 0 w 304"/>
                    <a:gd name="T1" fmla="*/ 10 h 262"/>
                    <a:gd name="T2" fmla="*/ 273 w 304"/>
                    <a:gd name="T3" fmla="*/ 262 h 262"/>
                    <a:gd name="T4" fmla="*/ 304 w 304"/>
                    <a:gd name="T5" fmla="*/ 261 h 262"/>
                    <a:gd name="T6" fmla="*/ 9 w 304"/>
                    <a:gd name="T7" fmla="*/ 0 h 262"/>
                    <a:gd name="T8" fmla="*/ 0 w 304"/>
                    <a:gd name="T9" fmla="*/ 1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62">
                      <a:moveTo>
                        <a:pt x="0" y="10"/>
                      </a:moveTo>
                      <a:lnTo>
                        <a:pt x="273" y="262"/>
                      </a:lnTo>
                      <a:lnTo>
                        <a:pt x="304" y="261"/>
                      </a:lnTo>
                      <a:lnTo>
                        <a:pt x="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36" name="Oval 122"/>
              <p:cNvSpPr>
                <a:spLocks noChangeArrowheads="1"/>
              </p:cNvSpPr>
              <p:nvPr/>
            </p:nvSpPr>
            <p:spPr bwMode="auto">
              <a:xfrm>
                <a:off x="2795" y="2750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37" name="Oval 123"/>
              <p:cNvSpPr>
                <a:spLocks noChangeArrowheads="1"/>
              </p:cNvSpPr>
              <p:nvPr/>
            </p:nvSpPr>
            <p:spPr bwMode="auto">
              <a:xfrm>
                <a:off x="3333" y="2762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38" name="Oval 124"/>
              <p:cNvSpPr>
                <a:spLocks noChangeArrowheads="1"/>
              </p:cNvSpPr>
              <p:nvPr/>
            </p:nvSpPr>
            <p:spPr bwMode="auto">
              <a:xfrm>
                <a:off x="2523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39" name="Oval 125"/>
              <p:cNvSpPr>
                <a:spLocks noChangeArrowheads="1"/>
              </p:cNvSpPr>
              <p:nvPr/>
            </p:nvSpPr>
            <p:spPr bwMode="auto">
              <a:xfrm>
                <a:off x="2852" y="2320"/>
                <a:ext cx="137" cy="1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40" name="Oval 126"/>
              <p:cNvSpPr>
                <a:spLocks noChangeArrowheads="1"/>
              </p:cNvSpPr>
              <p:nvPr/>
            </p:nvSpPr>
            <p:spPr bwMode="auto">
              <a:xfrm>
                <a:off x="3351" y="2320"/>
                <a:ext cx="137" cy="137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7241" name="Oval 127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7198" name="Oval 128"/>
            <p:cNvSpPr>
              <a:spLocks noChangeArrowheads="1"/>
            </p:cNvSpPr>
            <p:nvPr/>
          </p:nvSpPr>
          <p:spPr bwMode="auto">
            <a:xfrm>
              <a:off x="3627" y="260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199" name="Oval 129"/>
            <p:cNvSpPr>
              <a:spLocks noChangeArrowheads="1"/>
            </p:cNvSpPr>
            <p:nvPr/>
          </p:nvSpPr>
          <p:spPr bwMode="auto">
            <a:xfrm>
              <a:off x="3272" y="3238"/>
              <a:ext cx="148" cy="1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00" name="Oval 130"/>
            <p:cNvSpPr>
              <a:spLocks noChangeArrowheads="1"/>
            </p:cNvSpPr>
            <p:nvPr/>
          </p:nvSpPr>
          <p:spPr bwMode="auto">
            <a:xfrm>
              <a:off x="3605" y="2940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01" name="Oval 131"/>
            <p:cNvSpPr>
              <a:spLocks noChangeArrowheads="1"/>
            </p:cNvSpPr>
            <p:nvPr/>
          </p:nvSpPr>
          <p:spPr bwMode="auto">
            <a:xfrm>
              <a:off x="2755" y="279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02" name="Oval 132"/>
            <p:cNvSpPr>
              <a:spLocks noChangeArrowheads="1"/>
            </p:cNvSpPr>
            <p:nvPr/>
          </p:nvSpPr>
          <p:spPr bwMode="auto">
            <a:xfrm>
              <a:off x="2494" y="259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03" name="Oval 133"/>
            <p:cNvSpPr>
              <a:spLocks noChangeArrowheads="1"/>
            </p:cNvSpPr>
            <p:nvPr/>
          </p:nvSpPr>
          <p:spPr bwMode="auto">
            <a:xfrm>
              <a:off x="2788" y="268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04" name="AutoShape 134"/>
            <p:cNvSpPr>
              <a:spLocks noChangeArrowheads="1"/>
            </p:cNvSpPr>
            <p:nvPr/>
          </p:nvSpPr>
          <p:spPr bwMode="auto">
            <a:xfrm>
              <a:off x="2631" y="2290"/>
              <a:ext cx="408" cy="182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CH</a:t>
              </a:r>
              <a:r>
                <a:rPr lang="en-GB" sz="1000" b="1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7205" name="Oval 135"/>
            <p:cNvSpPr>
              <a:spLocks noChangeArrowheads="1"/>
            </p:cNvSpPr>
            <p:nvPr/>
          </p:nvSpPr>
          <p:spPr bwMode="auto">
            <a:xfrm>
              <a:off x="2755" y="3246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06" name="Oval 136"/>
            <p:cNvSpPr>
              <a:spLocks noChangeArrowheads="1"/>
            </p:cNvSpPr>
            <p:nvPr/>
          </p:nvSpPr>
          <p:spPr bwMode="auto">
            <a:xfrm>
              <a:off x="3278" y="279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07" name="Line 137"/>
            <p:cNvSpPr>
              <a:spLocks noChangeShapeType="1"/>
            </p:cNvSpPr>
            <p:nvPr/>
          </p:nvSpPr>
          <p:spPr bwMode="auto">
            <a:xfrm>
              <a:off x="1417" y="2883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138"/>
            <p:cNvSpPr>
              <a:spLocks noChangeShapeType="1"/>
            </p:cNvSpPr>
            <p:nvPr/>
          </p:nvSpPr>
          <p:spPr bwMode="auto">
            <a:xfrm>
              <a:off x="1423" y="247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139"/>
            <p:cNvSpPr>
              <a:spLocks noChangeShapeType="1"/>
            </p:cNvSpPr>
            <p:nvPr/>
          </p:nvSpPr>
          <p:spPr bwMode="auto">
            <a:xfrm>
              <a:off x="1133" y="260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140"/>
            <p:cNvSpPr>
              <a:spLocks noChangeShapeType="1"/>
            </p:cNvSpPr>
            <p:nvPr/>
          </p:nvSpPr>
          <p:spPr bwMode="auto">
            <a:xfrm>
              <a:off x="1938" y="2883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141"/>
            <p:cNvSpPr>
              <a:spLocks noChangeShapeType="1"/>
            </p:cNvSpPr>
            <p:nvPr/>
          </p:nvSpPr>
          <p:spPr bwMode="auto">
            <a:xfrm flipH="1">
              <a:off x="2269" y="265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12" name="Group 142"/>
            <p:cNvGrpSpPr>
              <a:grpSpLocks/>
            </p:cNvGrpSpPr>
            <p:nvPr/>
          </p:nvGrpSpPr>
          <p:grpSpPr bwMode="auto">
            <a:xfrm>
              <a:off x="1042" y="2521"/>
              <a:ext cx="1316" cy="669"/>
              <a:chOff x="2523" y="2320"/>
              <a:chExt cx="1355" cy="669"/>
            </a:xfrm>
          </p:grpSpPr>
          <p:grpSp>
            <p:nvGrpSpPr>
              <p:cNvPr id="7222" name="Group 143"/>
              <p:cNvGrpSpPr>
                <a:grpSpLocks/>
              </p:cNvGrpSpPr>
              <p:nvPr/>
            </p:nvGrpSpPr>
            <p:grpSpPr bwMode="auto">
              <a:xfrm>
                <a:off x="2653" y="2387"/>
                <a:ext cx="1089" cy="516"/>
                <a:chOff x="2843" y="2789"/>
                <a:chExt cx="1173" cy="552"/>
              </a:xfrm>
            </p:grpSpPr>
            <p:sp>
              <p:nvSpPr>
                <p:cNvPr id="7229" name="Freeform 144"/>
                <p:cNvSpPr>
                  <a:spLocks/>
                </p:cNvSpPr>
                <p:nvPr/>
              </p:nvSpPr>
              <p:spPr bwMode="auto">
                <a:xfrm>
                  <a:off x="3131" y="3282"/>
                  <a:ext cx="590" cy="58"/>
                </a:xfrm>
                <a:custGeom>
                  <a:avLst/>
                  <a:gdLst>
                    <a:gd name="T0" fmla="*/ 1 w 590"/>
                    <a:gd name="T1" fmla="*/ 0 h 58"/>
                    <a:gd name="T2" fmla="*/ 0 w 590"/>
                    <a:gd name="T3" fmla="*/ 58 h 58"/>
                    <a:gd name="T4" fmla="*/ 590 w 590"/>
                    <a:gd name="T5" fmla="*/ 58 h 58"/>
                    <a:gd name="T6" fmla="*/ 585 w 590"/>
                    <a:gd name="T7" fmla="*/ 0 h 58"/>
                    <a:gd name="T8" fmla="*/ 1 w 590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58">
                      <a:moveTo>
                        <a:pt x="1" y="0"/>
                      </a:moveTo>
                      <a:lnTo>
                        <a:pt x="0" y="58"/>
                      </a:lnTo>
                      <a:lnTo>
                        <a:pt x="590" y="58"/>
                      </a:lnTo>
                      <a:lnTo>
                        <a:pt x="585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Freeform 145"/>
                <p:cNvSpPr>
                  <a:spLocks/>
                </p:cNvSpPr>
                <p:nvPr/>
              </p:nvSpPr>
              <p:spPr bwMode="auto">
                <a:xfrm>
                  <a:off x="2847" y="3032"/>
                  <a:ext cx="288" cy="309"/>
                </a:xfrm>
                <a:custGeom>
                  <a:avLst/>
                  <a:gdLst>
                    <a:gd name="T0" fmla="*/ 21 w 288"/>
                    <a:gd name="T1" fmla="*/ 0 h 309"/>
                    <a:gd name="T2" fmla="*/ 0 w 288"/>
                    <a:gd name="T3" fmla="*/ 18 h 309"/>
                    <a:gd name="T4" fmla="*/ 284 w 288"/>
                    <a:gd name="T5" fmla="*/ 309 h 309"/>
                    <a:gd name="T6" fmla="*/ 288 w 288"/>
                    <a:gd name="T7" fmla="*/ 252 h 309"/>
                    <a:gd name="T8" fmla="*/ 21 w 288"/>
                    <a:gd name="T9" fmla="*/ 0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309">
                      <a:moveTo>
                        <a:pt x="21" y="0"/>
                      </a:moveTo>
                      <a:lnTo>
                        <a:pt x="0" y="18"/>
                      </a:lnTo>
                      <a:lnTo>
                        <a:pt x="284" y="309"/>
                      </a:lnTo>
                      <a:lnTo>
                        <a:pt x="288" y="2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1" name="Freeform 146"/>
                <p:cNvSpPr>
                  <a:spLocks/>
                </p:cNvSpPr>
                <p:nvPr/>
              </p:nvSpPr>
              <p:spPr bwMode="auto">
                <a:xfrm>
                  <a:off x="3714" y="3039"/>
                  <a:ext cx="302" cy="302"/>
                </a:xfrm>
                <a:custGeom>
                  <a:avLst/>
                  <a:gdLst>
                    <a:gd name="T0" fmla="*/ 0 w 302"/>
                    <a:gd name="T1" fmla="*/ 245 h 302"/>
                    <a:gd name="T2" fmla="*/ 6 w 302"/>
                    <a:gd name="T3" fmla="*/ 302 h 302"/>
                    <a:gd name="T4" fmla="*/ 302 w 302"/>
                    <a:gd name="T5" fmla="*/ 11 h 302"/>
                    <a:gd name="T6" fmla="*/ 282 w 302"/>
                    <a:gd name="T7" fmla="*/ 0 h 302"/>
                    <a:gd name="T8" fmla="*/ 0 w 302"/>
                    <a:gd name="T9" fmla="*/ 245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2" h="302">
                      <a:moveTo>
                        <a:pt x="0" y="245"/>
                      </a:moveTo>
                      <a:lnTo>
                        <a:pt x="6" y="302"/>
                      </a:lnTo>
                      <a:lnTo>
                        <a:pt x="302" y="11"/>
                      </a:lnTo>
                      <a:lnTo>
                        <a:pt x="282" y="0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Freeform 147"/>
                <p:cNvSpPr>
                  <a:spLocks/>
                </p:cNvSpPr>
                <p:nvPr/>
              </p:nvSpPr>
              <p:spPr bwMode="auto">
                <a:xfrm>
                  <a:off x="3131" y="2790"/>
                  <a:ext cx="590" cy="12"/>
                </a:xfrm>
                <a:custGeom>
                  <a:avLst/>
                  <a:gdLst>
                    <a:gd name="T0" fmla="*/ 0 w 590"/>
                    <a:gd name="T1" fmla="*/ 0 h 12"/>
                    <a:gd name="T2" fmla="*/ 1 w 590"/>
                    <a:gd name="T3" fmla="*/ 12 h 12"/>
                    <a:gd name="T4" fmla="*/ 589 w 590"/>
                    <a:gd name="T5" fmla="*/ 12 h 12"/>
                    <a:gd name="T6" fmla="*/ 590 w 590"/>
                    <a:gd name="T7" fmla="*/ 0 h 12"/>
                    <a:gd name="T8" fmla="*/ 0 w 590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0" h="12">
                      <a:moveTo>
                        <a:pt x="0" y="0"/>
                      </a:moveTo>
                      <a:lnTo>
                        <a:pt x="1" y="12"/>
                      </a:lnTo>
                      <a:lnTo>
                        <a:pt x="589" y="12"/>
                      </a:lnTo>
                      <a:lnTo>
                        <a:pt x="5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Freeform 148"/>
                <p:cNvSpPr>
                  <a:spLocks/>
                </p:cNvSpPr>
                <p:nvPr/>
              </p:nvSpPr>
              <p:spPr bwMode="auto">
                <a:xfrm>
                  <a:off x="2843" y="2789"/>
                  <a:ext cx="292" cy="261"/>
                </a:xfrm>
                <a:custGeom>
                  <a:avLst/>
                  <a:gdLst>
                    <a:gd name="T0" fmla="*/ 291 w 292"/>
                    <a:gd name="T1" fmla="*/ 0 h 261"/>
                    <a:gd name="T2" fmla="*/ 0 w 292"/>
                    <a:gd name="T3" fmla="*/ 261 h 261"/>
                    <a:gd name="T4" fmla="*/ 31 w 292"/>
                    <a:gd name="T5" fmla="*/ 250 h 261"/>
                    <a:gd name="T6" fmla="*/ 292 w 292"/>
                    <a:gd name="T7" fmla="*/ 12 h 261"/>
                    <a:gd name="T8" fmla="*/ 291 w 29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2" h="261">
                      <a:moveTo>
                        <a:pt x="291" y="0"/>
                      </a:moveTo>
                      <a:lnTo>
                        <a:pt x="0" y="261"/>
                      </a:lnTo>
                      <a:lnTo>
                        <a:pt x="31" y="250"/>
                      </a:lnTo>
                      <a:lnTo>
                        <a:pt x="292" y="1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Freeform 149"/>
                <p:cNvSpPr>
                  <a:spLocks/>
                </p:cNvSpPr>
                <p:nvPr/>
              </p:nvSpPr>
              <p:spPr bwMode="auto">
                <a:xfrm>
                  <a:off x="3710" y="2789"/>
                  <a:ext cx="304" cy="262"/>
                </a:xfrm>
                <a:custGeom>
                  <a:avLst/>
                  <a:gdLst>
                    <a:gd name="T0" fmla="*/ 0 w 304"/>
                    <a:gd name="T1" fmla="*/ 10 h 262"/>
                    <a:gd name="T2" fmla="*/ 273 w 304"/>
                    <a:gd name="T3" fmla="*/ 262 h 262"/>
                    <a:gd name="T4" fmla="*/ 304 w 304"/>
                    <a:gd name="T5" fmla="*/ 261 h 262"/>
                    <a:gd name="T6" fmla="*/ 9 w 304"/>
                    <a:gd name="T7" fmla="*/ 0 h 262"/>
                    <a:gd name="T8" fmla="*/ 0 w 304"/>
                    <a:gd name="T9" fmla="*/ 1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62">
                      <a:moveTo>
                        <a:pt x="0" y="10"/>
                      </a:moveTo>
                      <a:lnTo>
                        <a:pt x="273" y="262"/>
                      </a:lnTo>
                      <a:lnTo>
                        <a:pt x="304" y="261"/>
                      </a:lnTo>
                      <a:lnTo>
                        <a:pt x="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3" name="Oval 150"/>
              <p:cNvSpPr>
                <a:spLocks noChangeArrowheads="1"/>
              </p:cNvSpPr>
              <p:nvPr/>
            </p:nvSpPr>
            <p:spPr bwMode="auto">
              <a:xfrm>
                <a:off x="2795" y="2750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24" name="Oval 151"/>
              <p:cNvSpPr>
                <a:spLocks noChangeArrowheads="1"/>
              </p:cNvSpPr>
              <p:nvPr/>
            </p:nvSpPr>
            <p:spPr bwMode="auto">
              <a:xfrm>
                <a:off x="3333" y="2762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25" name="Oval 152"/>
              <p:cNvSpPr>
                <a:spLocks noChangeArrowheads="1"/>
              </p:cNvSpPr>
              <p:nvPr/>
            </p:nvSpPr>
            <p:spPr bwMode="auto">
              <a:xfrm>
                <a:off x="2523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26" name="Oval 153"/>
              <p:cNvSpPr>
                <a:spLocks noChangeArrowheads="1"/>
              </p:cNvSpPr>
              <p:nvPr/>
            </p:nvSpPr>
            <p:spPr bwMode="auto">
              <a:xfrm>
                <a:off x="2852" y="2320"/>
                <a:ext cx="137" cy="1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7227" name="Oval 154"/>
              <p:cNvSpPr>
                <a:spLocks noChangeArrowheads="1"/>
              </p:cNvSpPr>
              <p:nvPr/>
            </p:nvSpPr>
            <p:spPr bwMode="auto">
              <a:xfrm>
                <a:off x="3351" y="2320"/>
                <a:ext cx="137" cy="137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7228" name="Oval 155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7213" name="Oval 156"/>
            <p:cNvSpPr>
              <a:spLocks noChangeArrowheads="1"/>
            </p:cNvSpPr>
            <p:nvPr/>
          </p:nvSpPr>
          <p:spPr bwMode="auto">
            <a:xfrm>
              <a:off x="2220" y="260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14" name="Oval 157"/>
            <p:cNvSpPr>
              <a:spLocks noChangeArrowheads="1"/>
            </p:cNvSpPr>
            <p:nvPr/>
          </p:nvSpPr>
          <p:spPr bwMode="auto">
            <a:xfrm>
              <a:off x="1865" y="3238"/>
              <a:ext cx="148" cy="1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15" name="Oval 158"/>
            <p:cNvSpPr>
              <a:spLocks noChangeArrowheads="1"/>
            </p:cNvSpPr>
            <p:nvPr/>
          </p:nvSpPr>
          <p:spPr bwMode="auto">
            <a:xfrm>
              <a:off x="1060" y="294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16" name="Oval 159"/>
            <p:cNvSpPr>
              <a:spLocks noChangeArrowheads="1"/>
            </p:cNvSpPr>
            <p:nvPr/>
          </p:nvSpPr>
          <p:spPr bwMode="auto">
            <a:xfrm>
              <a:off x="1348" y="2793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  <p:sp>
          <p:nvSpPr>
            <p:cNvPr id="7217" name="Oval 160"/>
            <p:cNvSpPr>
              <a:spLocks noChangeArrowheads="1"/>
            </p:cNvSpPr>
            <p:nvPr/>
          </p:nvSpPr>
          <p:spPr bwMode="auto">
            <a:xfrm>
              <a:off x="1087" y="259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18" name="Oval 161"/>
            <p:cNvSpPr>
              <a:spLocks noChangeArrowheads="1"/>
            </p:cNvSpPr>
            <p:nvPr/>
          </p:nvSpPr>
          <p:spPr bwMode="auto">
            <a:xfrm>
              <a:off x="1381" y="268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19" name="AutoShape 162"/>
            <p:cNvSpPr>
              <a:spLocks noChangeArrowheads="1"/>
            </p:cNvSpPr>
            <p:nvPr/>
          </p:nvSpPr>
          <p:spPr bwMode="auto">
            <a:xfrm>
              <a:off x="1224" y="2290"/>
              <a:ext cx="408" cy="182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CH</a:t>
              </a:r>
              <a:r>
                <a:rPr lang="en-GB" sz="1000" b="1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n-GB" sz="1000" b="1">
                  <a:solidFill>
                    <a:schemeClr val="bg1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7220" name="Oval 163"/>
            <p:cNvSpPr>
              <a:spLocks noChangeArrowheads="1"/>
            </p:cNvSpPr>
            <p:nvPr/>
          </p:nvSpPr>
          <p:spPr bwMode="auto">
            <a:xfrm>
              <a:off x="1348" y="3246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221" name="Oval 164"/>
            <p:cNvSpPr>
              <a:spLocks noChangeArrowheads="1"/>
            </p:cNvSpPr>
            <p:nvPr/>
          </p:nvSpPr>
          <p:spPr bwMode="auto">
            <a:xfrm>
              <a:off x="1871" y="279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grpSp>
        <p:nvGrpSpPr>
          <p:cNvPr id="22693" name="Group 165"/>
          <p:cNvGrpSpPr>
            <a:grpSpLocks/>
          </p:cNvGrpSpPr>
          <p:nvPr/>
        </p:nvGrpSpPr>
        <p:grpSpPr bwMode="auto">
          <a:xfrm>
            <a:off x="4213226" y="4999039"/>
            <a:ext cx="619125" cy="509587"/>
            <a:chOff x="2626" y="3657"/>
            <a:chExt cx="390" cy="321"/>
          </a:xfrm>
        </p:grpSpPr>
        <p:grpSp>
          <p:nvGrpSpPr>
            <p:cNvPr id="7187" name="Group 166"/>
            <p:cNvGrpSpPr>
              <a:grpSpLocks/>
            </p:cNvGrpSpPr>
            <p:nvPr/>
          </p:nvGrpSpPr>
          <p:grpSpPr bwMode="auto">
            <a:xfrm rot="-10512041">
              <a:off x="2699" y="3657"/>
              <a:ext cx="253" cy="263"/>
              <a:chOff x="2287" y="3393"/>
              <a:chExt cx="253" cy="263"/>
            </a:xfrm>
          </p:grpSpPr>
          <p:sp>
            <p:nvSpPr>
              <p:cNvPr id="7190" name="Freeform 167"/>
              <p:cNvSpPr>
                <a:spLocks/>
              </p:cNvSpPr>
              <p:nvPr/>
            </p:nvSpPr>
            <p:spPr bwMode="auto">
              <a:xfrm>
                <a:off x="2287" y="3393"/>
                <a:ext cx="253" cy="173"/>
              </a:xfrm>
              <a:custGeom>
                <a:avLst/>
                <a:gdLst>
                  <a:gd name="T0" fmla="*/ 0 w 253"/>
                  <a:gd name="T1" fmla="*/ 11 h 173"/>
                  <a:gd name="T2" fmla="*/ 139 w 253"/>
                  <a:gd name="T3" fmla="*/ 173 h 173"/>
                  <a:gd name="T4" fmla="*/ 253 w 253"/>
                  <a:gd name="T5" fmla="*/ 0 h 1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" h="173">
                    <a:moveTo>
                      <a:pt x="0" y="11"/>
                    </a:moveTo>
                    <a:lnTo>
                      <a:pt x="139" y="173"/>
                    </a:lnTo>
                    <a:lnTo>
                      <a:pt x="25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168"/>
              <p:cNvSpPr>
                <a:spLocks noChangeArrowheads="1"/>
              </p:cNvSpPr>
              <p:nvPr/>
            </p:nvSpPr>
            <p:spPr bwMode="auto">
              <a:xfrm>
                <a:off x="2336" y="3475"/>
                <a:ext cx="181" cy="181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</p:grpSp>
        <p:sp>
          <p:nvSpPr>
            <p:cNvPr id="7188" name="Oval 169"/>
            <p:cNvSpPr>
              <a:spLocks noChangeArrowheads="1"/>
            </p:cNvSpPr>
            <p:nvPr/>
          </p:nvSpPr>
          <p:spPr bwMode="auto">
            <a:xfrm>
              <a:off x="2626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7189" name="Oval 170"/>
            <p:cNvSpPr>
              <a:spLocks noChangeArrowheads="1"/>
            </p:cNvSpPr>
            <p:nvPr/>
          </p:nvSpPr>
          <p:spPr bwMode="auto">
            <a:xfrm>
              <a:off x="2880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22699" name="Oval 171"/>
          <p:cNvSpPr>
            <a:spLocks noChangeArrowheads="1"/>
          </p:cNvSpPr>
          <p:nvPr/>
        </p:nvSpPr>
        <p:spPr bwMode="auto">
          <a:xfrm>
            <a:off x="4232275" y="5032375"/>
            <a:ext cx="576263" cy="215900"/>
          </a:xfrm>
          <a:prstGeom prst="ellipse">
            <a:avLst/>
          </a:prstGeom>
          <a:solidFill>
            <a:srgbClr val="FF9999">
              <a:alpha val="39999"/>
            </a:srgbClr>
          </a:solidFill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pSp>
        <p:nvGrpSpPr>
          <p:cNvPr id="22700" name="Group 172"/>
          <p:cNvGrpSpPr>
            <a:grpSpLocks/>
          </p:cNvGrpSpPr>
          <p:nvPr/>
        </p:nvGrpSpPr>
        <p:grpSpPr bwMode="auto">
          <a:xfrm>
            <a:off x="4035426" y="5330829"/>
            <a:ext cx="1184275" cy="927101"/>
            <a:chOff x="954" y="3566"/>
            <a:chExt cx="635" cy="584"/>
          </a:xfrm>
        </p:grpSpPr>
        <p:sp>
          <p:nvSpPr>
            <p:cNvPr id="7185" name="AutoShape 173"/>
            <p:cNvSpPr>
              <a:spLocks/>
            </p:cNvSpPr>
            <p:nvPr/>
          </p:nvSpPr>
          <p:spPr bwMode="auto">
            <a:xfrm rot="5400000">
              <a:off x="1187" y="3363"/>
              <a:ext cx="91" cy="498"/>
            </a:xfrm>
            <a:prstGeom prst="rightBrace">
              <a:avLst>
                <a:gd name="adj1" fmla="val 45604"/>
                <a:gd name="adj2" fmla="val 483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174"/>
            <p:cNvSpPr txBox="1">
              <a:spLocks noChangeArrowheads="1"/>
            </p:cNvSpPr>
            <p:nvPr/>
          </p:nvSpPr>
          <p:spPr bwMode="auto">
            <a:xfrm>
              <a:off x="954" y="3627"/>
              <a:ext cx="6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fallo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fallo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 sz="1200" b="1">
                <a:solidFill>
                  <a:srgbClr val="FF0000"/>
                </a:solidFill>
              </a:endParaRPr>
            </a:p>
            <a:p>
              <a:pPr eaLnBrk="1" hangingPunct="1"/>
              <a:r>
                <a:rPr lang="en-GB" sz="1200" b="1">
                  <a:solidFill>
                    <a:srgbClr val="FF0000"/>
                  </a:solidFill>
                </a:rPr>
                <a:t>Glycosidic</a:t>
              </a:r>
            </a:p>
            <a:p>
              <a:pPr eaLnBrk="1" hangingPunct="1"/>
              <a:r>
                <a:rPr lang="en-GB" sz="1200" b="1"/>
                <a:t>Bond</a:t>
              </a:r>
            </a:p>
            <a:p>
              <a:pPr eaLnBrk="1" hangingPunct="1"/>
              <a:endParaRPr lang="en-GB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22703" name="Text Box 175"/>
          <p:cNvSpPr txBox="1">
            <a:spLocks noChangeArrowheads="1"/>
          </p:cNvSpPr>
          <p:nvPr/>
        </p:nvSpPr>
        <p:spPr bwMode="auto">
          <a:xfrm>
            <a:off x="6445250" y="5867400"/>
            <a:ext cx="2590800" cy="74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fallo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/>
              <a:t>This is a  </a:t>
            </a:r>
            <a:r>
              <a:rPr lang="en-GB" sz="1400" b="1">
                <a:solidFill>
                  <a:srgbClr val="FF0000"/>
                </a:solidFill>
              </a:rPr>
              <a:t>CONDENSATION </a:t>
            </a:r>
            <a:r>
              <a:rPr lang="en-GB" sz="1400" b="1"/>
              <a:t>reaction, where a water molecule is lost</a:t>
            </a:r>
            <a:r>
              <a:rPr lang="en-US" sz="1400" b="1"/>
              <a:t>.</a:t>
            </a:r>
            <a:endParaRPr lang="en-GB" sz="1400" b="1"/>
          </a:p>
        </p:txBody>
      </p:sp>
      <p:sp>
        <p:nvSpPr>
          <p:cNvPr id="22704" name="Text Box 176"/>
          <p:cNvSpPr txBox="1">
            <a:spLocks noChangeArrowheads="1"/>
          </p:cNvSpPr>
          <p:nvPr/>
        </p:nvSpPr>
        <p:spPr bwMode="auto">
          <a:xfrm>
            <a:off x="1117600" y="981076"/>
            <a:ext cx="129540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fallo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Glucose</a:t>
            </a:r>
          </a:p>
        </p:txBody>
      </p:sp>
      <p:sp>
        <p:nvSpPr>
          <p:cNvPr id="22705" name="Text Box 177"/>
          <p:cNvSpPr txBox="1">
            <a:spLocks noChangeArrowheads="1"/>
          </p:cNvSpPr>
          <p:nvPr/>
        </p:nvSpPr>
        <p:spPr bwMode="auto">
          <a:xfrm>
            <a:off x="1117600" y="3716338"/>
            <a:ext cx="129540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fallo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Maltose</a:t>
            </a:r>
          </a:p>
        </p:txBody>
      </p:sp>
    </p:spTree>
    <p:extLst>
      <p:ext uri="{BB962C8B-B14F-4D97-AF65-F5344CB8AC3E}">
        <p14:creationId xmlns:p14="http://schemas.microsoft.com/office/powerpoint/2010/main" val="24921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9844 0.34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170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08264 0.34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72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2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0364 0.05347 -0.00035 0.10393 0.01702 0.1294 C 0.03438 0.15486 0.08611 0.14768 0.10434 0.15255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22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77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5" grpId="0" animBg="1"/>
      <p:bldP spid="22635" grpId="1" animBg="1"/>
      <p:bldP spid="22699" grpId="0" animBg="1"/>
      <p:bldP spid="22699" grpId="1" animBg="1"/>
      <p:bldP spid="22703" grpId="0"/>
      <p:bldP spid="22704" grpId="0"/>
      <p:bldP spid="227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20"/>
          <p:cNvGrpSpPr/>
          <p:nvPr/>
        </p:nvGrpSpPr>
        <p:grpSpPr>
          <a:xfrm>
            <a:off x="6008824" y="1831926"/>
            <a:ext cx="2118726" cy="2315630"/>
            <a:chOff x="53079" y="27305"/>
            <a:chExt cx="3013297" cy="3293339"/>
          </a:xfrm>
        </p:grpSpPr>
        <p:sp>
          <p:nvSpPr>
            <p:cNvPr id="211" name="Shape 211"/>
            <p:cNvSpPr/>
            <p:nvPr/>
          </p:nvSpPr>
          <p:spPr>
            <a:xfrm>
              <a:off x="334848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089835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776402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2192751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2698589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17" name="Shape 217"/>
            <p:cNvSpPr/>
            <p:nvPr/>
          </p:nvSpPr>
          <p:spPr>
            <a:xfrm flipV="1">
              <a:off x="1043022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77569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877569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2017253" y="1930152"/>
            <a:ext cx="2126466" cy="2315630"/>
            <a:chOff x="53079" y="27305"/>
            <a:chExt cx="3024304" cy="3293339"/>
          </a:xfrm>
        </p:grpSpPr>
        <p:sp>
          <p:nvSpPr>
            <p:cNvPr id="221" name="Shape 221"/>
            <p:cNvSpPr/>
            <p:nvPr/>
          </p:nvSpPr>
          <p:spPr>
            <a:xfrm>
              <a:off x="345855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2100844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87408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03755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2709594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27" name="Shape 227"/>
            <p:cNvSpPr/>
            <p:nvPr/>
          </p:nvSpPr>
          <p:spPr>
            <a:xfrm flipV="1">
              <a:off x="1054028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888577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888577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sp>
        <p:nvSpPr>
          <p:cNvPr id="231" name="Shape 231"/>
          <p:cNvSpPr/>
          <p:nvPr/>
        </p:nvSpPr>
        <p:spPr>
          <a:xfrm>
            <a:off x="4188024" y="3429000"/>
            <a:ext cx="303609" cy="455414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2" name="Shape 232"/>
          <p:cNvSpPr/>
          <p:nvPr/>
        </p:nvSpPr>
        <p:spPr>
          <a:xfrm flipH="1">
            <a:off x="5634633" y="3429000"/>
            <a:ext cx="303609" cy="455414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4280114" y="3767139"/>
            <a:ext cx="54533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OH</a:t>
            </a:r>
          </a:p>
        </p:txBody>
      </p:sp>
      <p:sp>
        <p:nvSpPr>
          <p:cNvPr id="234" name="Shape 234"/>
          <p:cNvSpPr/>
          <p:nvPr/>
        </p:nvSpPr>
        <p:spPr>
          <a:xfrm>
            <a:off x="5346914" y="3767139"/>
            <a:ext cx="54533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OH</a:t>
            </a:r>
          </a:p>
        </p:txBody>
      </p:sp>
      <p:sp>
        <p:nvSpPr>
          <p:cNvPr id="235" name="Shape 235"/>
          <p:cNvSpPr/>
          <p:nvPr/>
        </p:nvSpPr>
        <p:spPr>
          <a:xfrm>
            <a:off x="1161479" y="4693543"/>
            <a:ext cx="6583642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two alpha glucose molecules (monomers)</a:t>
            </a:r>
          </a:p>
        </p:txBody>
      </p:sp>
      <p:sp>
        <p:nvSpPr>
          <p:cNvPr id="236" name="Shape 236"/>
          <p:cNvSpPr/>
          <p:nvPr/>
        </p:nvSpPr>
        <p:spPr>
          <a:xfrm>
            <a:off x="1757965" y="710903"/>
            <a:ext cx="3013258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lang="en-GB" sz="3000" dirty="0"/>
              <a:t>Short hand version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89944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247"/>
          <p:cNvGrpSpPr/>
          <p:nvPr/>
        </p:nvGrpSpPr>
        <p:grpSpPr>
          <a:xfrm>
            <a:off x="5821300" y="1858715"/>
            <a:ext cx="2118726" cy="2315630"/>
            <a:chOff x="53079" y="27305"/>
            <a:chExt cx="3013297" cy="3293339"/>
          </a:xfrm>
        </p:grpSpPr>
        <p:sp>
          <p:nvSpPr>
            <p:cNvPr id="238" name="Shape 238"/>
            <p:cNvSpPr/>
            <p:nvPr/>
          </p:nvSpPr>
          <p:spPr>
            <a:xfrm>
              <a:off x="334848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089835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776402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2192751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2698589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44" name="Shape 244"/>
            <p:cNvSpPr/>
            <p:nvPr/>
          </p:nvSpPr>
          <p:spPr>
            <a:xfrm flipV="1">
              <a:off x="1043022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877569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877569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2079761" y="1858715"/>
            <a:ext cx="2126466" cy="2315630"/>
            <a:chOff x="53079" y="27305"/>
            <a:chExt cx="3024304" cy="3293339"/>
          </a:xfrm>
        </p:grpSpPr>
        <p:sp>
          <p:nvSpPr>
            <p:cNvPr id="248" name="Shape 248"/>
            <p:cNvSpPr/>
            <p:nvPr/>
          </p:nvSpPr>
          <p:spPr>
            <a:xfrm>
              <a:off x="345855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100844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787408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2203755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2709594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54" name="Shape 254"/>
            <p:cNvSpPr/>
            <p:nvPr/>
          </p:nvSpPr>
          <p:spPr>
            <a:xfrm flipV="1">
              <a:off x="1054028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888577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888577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sp>
        <p:nvSpPr>
          <p:cNvPr id="258" name="Shape 258"/>
          <p:cNvSpPr/>
          <p:nvPr/>
        </p:nvSpPr>
        <p:spPr>
          <a:xfrm>
            <a:off x="4188024" y="3429000"/>
            <a:ext cx="303609" cy="455414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9" name="Shape 259"/>
          <p:cNvSpPr/>
          <p:nvPr/>
        </p:nvSpPr>
        <p:spPr>
          <a:xfrm flipH="1">
            <a:off x="5634633" y="3429000"/>
            <a:ext cx="303609" cy="455414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280114" y="3767139"/>
            <a:ext cx="54533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buClr>
                <a:srgbClr val="EEEEEE"/>
              </a:buClr>
              <a:buFont typeface="Arial Narrow"/>
              <a:defRPr sz="1800"/>
            </a:pPr>
            <a:r>
              <a:rPr sz="3000">
                <a:latin typeface="Arial Narrow"/>
                <a:ea typeface="Arial Narrow"/>
                <a:cs typeface="Arial Narrow"/>
                <a:sym typeface="Arial Narrow"/>
              </a:rPr>
              <a:t>O</a:t>
            </a:r>
            <a:r>
              <a:rPr sz="3000">
                <a:solidFill>
                  <a:srgbClr val="FEB950"/>
                </a:solidFill>
                <a:uFill>
                  <a:solidFill>
                    <a:srgbClr val="FEB950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</a:p>
        </p:txBody>
      </p:sp>
      <p:sp>
        <p:nvSpPr>
          <p:cNvPr id="261" name="Shape 261"/>
          <p:cNvSpPr/>
          <p:nvPr/>
        </p:nvSpPr>
        <p:spPr>
          <a:xfrm>
            <a:off x="5346914" y="3767139"/>
            <a:ext cx="54533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FEB950"/>
              </a:buClr>
              <a:buFont typeface="Arial Narrow"/>
              <a:defRPr sz="4200">
                <a:solidFill>
                  <a:srgbClr val="FEB950"/>
                </a:solidFill>
                <a:uFill>
                  <a:solidFill>
                    <a:srgbClr val="FEB950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/>
              <a:t>OH</a:t>
            </a:r>
          </a:p>
        </p:txBody>
      </p:sp>
      <p:sp>
        <p:nvSpPr>
          <p:cNvPr id="262" name="Shape 262"/>
          <p:cNvSpPr/>
          <p:nvPr/>
        </p:nvSpPr>
        <p:spPr>
          <a:xfrm>
            <a:off x="4268391" y="3580805"/>
            <a:ext cx="1750219" cy="106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>
              <a:srgbClr val="D81E00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348508" y="5187355"/>
            <a:ext cx="5322094" cy="14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The hydroxyl groups on C1 of one molecule and C4 of the other molecule react</a:t>
            </a:r>
          </a:p>
        </p:txBody>
      </p:sp>
      <p:sp>
        <p:nvSpPr>
          <p:cNvPr id="264" name="Shape 264"/>
          <p:cNvSpPr/>
          <p:nvPr/>
        </p:nvSpPr>
        <p:spPr>
          <a:xfrm>
            <a:off x="884828" y="737692"/>
            <a:ext cx="399157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Forming a disaccharide</a:t>
            </a:r>
          </a:p>
        </p:txBody>
      </p:sp>
    </p:spTree>
    <p:extLst>
      <p:ext uri="{BB962C8B-B14F-4D97-AF65-F5344CB8AC3E}">
        <p14:creationId xmlns:p14="http://schemas.microsoft.com/office/powerpoint/2010/main" val="15474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Understand that </a:t>
            </a:r>
            <a:r>
              <a:rPr lang="en-US" sz="2500" dirty="0" err="1"/>
              <a:t>monosaccharides</a:t>
            </a:r>
            <a:r>
              <a:rPr lang="en-US" sz="2500" dirty="0"/>
              <a:t> are the monomers from which larger carbohydrates can be made.</a:t>
            </a:r>
          </a:p>
          <a:p>
            <a:r>
              <a:rPr lang="en-US" sz="2500" dirty="0"/>
              <a:t>Understand that glucose, </a:t>
            </a:r>
            <a:r>
              <a:rPr lang="en-US" sz="2500" dirty="0" err="1"/>
              <a:t>galactose</a:t>
            </a:r>
            <a:r>
              <a:rPr lang="en-US" sz="2500" dirty="0"/>
              <a:t> and fructose are common </a:t>
            </a:r>
            <a:r>
              <a:rPr lang="en-US" sz="2500" dirty="0" err="1"/>
              <a:t>monosaccharides</a:t>
            </a:r>
            <a:endParaRPr lang="en-US" sz="2500" dirty="0"/>
          </a:p>
          <a:p>
            <a:r>
              <a:rPr lang="en-US" sz="2500" dirty="0"/>
              <a:t>Know that glucose has two isomers, alpha glucose and beta glucose and recall their structures.</a:t>
            </a:r>
          </a:p>
          <a:p>
            <a:r>
              <a:rPr lang="en-US" sz="2500" dirty="0"/>
              <a:t>Understand that condensation reactions produce disaccharides through the formation of </a:t>
            </a:r>
            <a:r>
              <a:rPr lang="en-US" sz="2500" dirty="0" err="1"/>
              <a:t>glycosidic</a:t>
            </a:r>
            <a:r>
              <a:rPr lang="en-US" sz="2500" dirty="0"/>
              <a:t> bonds to produce maltose, sucrose and lactose.</a:t>
            </a: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308" y="602033"/>
            <a:ext cx="1000125" cy="3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848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5821300" y="1858715"/>
            <a:ext cx="2118726" cy="2315630"/>
            <a:chOff x="53079" y="27305"/>
            <a:chExt cx="3013297" cy="3293339"/>
          </a:xfrm>
        </p:grpSpPr>
        <p:sp>
          <p:nvSpPr>
            <p:cNvPr id="266" name="Shape 266"/>
            <p:cNvSpPr/>
            <p:nvPr/>
          </p:nvSpPr>
          <p:spPr>
            <a:xfrm>
              <a:off x="334848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089835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776402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2751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698589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72" name="Shape 272"/>
            <p:cNvSpPr/>
            <p:nvPr/>
          </p:nvSpPr>
          <p:spPr>
            <a:xfrm flipV="1">
              <a:off x="1043022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877569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877569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grpSp>
        <p:nvGrpSpPr>
          <p:cNvPr id="285" name="Group 285"/>
          <p:cNvGrpSpPr/>
          <p:nvPr/>
        </p:nvGrpSpPr>
        <p:grpSpPr>
          <a:xfrm>
            <a:off x="2079761" y="1858715"/>
            <a:ext cx="2126466" cy="2315630"/>
            <a:chOff x="53079" y="27305"/>
            <a:chExt cx="3024304" cy="3293339"/>
          </a:xfrm>
        </p:grpSpPr>
        <p:sp>
          <p:nvSpPr>
            <p:cNvPr id="276" name="Shape 276"/>
            <p:cNvSpPr/>
            <p:nvPr/>
          </p:nvSpPr>
          <p:spPr>
            <a:xfrm>
              <a:off x="345855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00844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787408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2203755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2709594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82" name="Shape 282"/>
            <p:cNvSpPr/>
            <p:nvPr/>
          </p:nvSpPr>
          <p:spPr>
            <a:xfrm flipV="1">
              <a:off x="1054028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888577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888577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sp>
        <p:nvSpPr>
          <p:cNvPr id="286" name="Shape 286"/>
          <p:cNvSpPr/>
          <p:nvPr/>
        </p:nvSpPr>
        <p:spPr>
          <a:xfrm>
            <a:off x="4188023" y="3429000"/>
            <a:ext cx="687586" cy="53578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7" name="Shape 287"/>
          <p:cNvSpPr/>
          <p:nvPr/>
        </p:nvSpPr>
        <p:spPr>
          <a:xfrm flipH="1">
            <a:off x="5259586" y="3429000"/>
            <a:ext cx="687586" cy="53578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4862768" y="3805040"/>
            <a:ext cx="31765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O</a:t>
            </a:r>
          </a:p>
        </p:txBody>
      </p:sp>
      <p:sp>
        <p:nvSpPr>
          <p:cNvPr id="289" name="Shape 289"/>
          <p:cNvSpPr/>
          <p:nvPr/>
        </p:nvSpPr>
        <p:spPr>
          <a:xfrm>
            <a:off x="4810438" y="5273973"/>
            <a:ext cx="662300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buClr>
                <a:srgbClr val="FEB950"/>
              </a:buClr>
              <a:buFont typeface="Arial Narrow"/>
              <a:defRPr sz="1800"/>
            </a:pPr>
            <a:r>
              <a:rPr sz="3000">
                <a:solidFill>
                  <a:srgbClr val="FEB950"/>
                </a:solidFill>
                <a:uFill>
                  <a:solidFill>
                    <a:srgbClr val="FEB950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sz="3000" baseline="-16857">
                <a:solidFill>
                  <a:srgbClr val="FEB950"/>
                </a:solidFill>
                <a:uFill>
                  <a:solidFill>
                    <a:srgbClr val="FEB950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sz="3000">
                <a:solidFill>
                  <a:srgbClr val="FEB950"/>
                </a:solidFill>
                <a:uFill>
                  <a:solidFill>
                    <a:srgbClr val="FEB950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</a:p>
        </p:txBody>
      </p:sp>
      <p:sp>
        <p:nvSpPr>
          <p:cNvPr id="290" name="Shape 290"/>
          <p:cNvSpPr/>
          <p:nvPr/>
        </p:nvSpPr>
        <p:spPr>
          <a:xfrm>
            <a:off x="4268391" y="3580805"/>
            <a:ext cx="1750219" cy="106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>
            <a:solidFill>
              <a:srgbClr val="D81E00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5179219" y="4804172"/>
            <a:ext cx="1588" cy="535781"/>
          </a:xfrm>
          <a:prstGeom prst="line">
            <a:avLst/>
          </a:prstGeom>
          <a:ln w="44450">
            <a:solidFill>
              <a:srgbClr val="D81E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426649" y="710903"/>
            <a:ext cx="367588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Forming a disaccharide</a:t>
            </a:r>
          </a:p>
        </p:txBody>
      </p:sp>
    </p:spTree>
    <p:extLst>
      <p:ext uri="{BB962C8B-B14F-4D97-AF65-F5344CB8AC3E}">
        <p14:creationId xmlns:p14="http://schemas.microsoft.com/office/powerpoint/2010/main" val="115827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3"/>
          <p:cNvGrpSpPr/>
          <p:nvPr/>
        </p:nvGrpSpPr>
        <p:grpSpPr>
          <a:xfrm>
            <a:off x="5821300" y="1858715"/>
            <a:ext cx="2118726" cy="2315630"/>
            <a:chOff x="53079" y="27305"/>
            <a:chExt cx="3013297" cy="3293339"/>
          </a:xfrm>
        </p:grpSpPr>
        <p:sp>
          <p:nvSpPr>
            <p:cNvPr id="294" name="Shape 294"/>
            <p:cNvSpPr/>
            <p:nvPr/>
          </p:nvSpPr>
          <p:spPr>
            <a:xfrm>
              <a:off x="334848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089835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776402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2192751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2698589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00" name="Shape 300"/>
            <p:cNvSpPr/>
            <p:nvPr/>
          </p:nvSpPr>
          <p:spPr>
            <a:xfrm flipV="1">
              <a:off x="1043022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877569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877569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2079761" y="1858715"/>
            <a:ext cx="2126466" cy="2315630"/>
            <a:chOff x="53079" y="27305"/>
            <a:chExt cx="3024304" cy="3293339"/>
          </a:xfrm>
        </p:grpSpPr>
        <p:sp>
          <p:nvSpPr>
            <p:cNvPr id="304" name="Shape 304"/>
            <p:cNvSpPr/>
            <p:nvPr/>
          </p:nvSpPr>
          <p:spPr>
            <a:xfrm>
              <a:off x="345855" y="1033317"/>
              <a:ext cx="2731528" cy="197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100844" y="783685"/>
              <a:ext cx="34918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787408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2203755" y="2664054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53079" y="1674902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709594" y="1721911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1054028" y="469206"/>
              <a:ext cx="2259" cy="564112"/>
            </a:xfrm>
            <a:prstGeom prst="line">
              <a:avLst/>
            </a:prstGeom>
            <a:noFill/>
            <a:ln w="25400" cap="flat">
              <a:solidFill>
                <a:srgbClr val="EEEEE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888577" y="2730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888577" y="783685"/>
              <a:ext cx="323807" cy="656590"/>
            </a:xfrm>
            <a:prstGeom prst="rect">
              <a:avLst/>
            </a:prstGeom>
            <a:solidFill>
              <a:srgbClr val="28549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C</a:t>
              </a:r>
            </a:p>
          </p:txBody>
        </p:sp>
      </p:grpSp>
      <p:sp>
        <p:nvSpPr>
          <p:cNvPr id="314" name="Shape 314"/>
          <p:cNvSpPr/>
          <p:nvPr/>
        </p:nvSpPr>
        <p:spPr>
          <a:xfrm>
            <a:off x="4188023" y="3429000"/>
            <a:ext cx="687586" cy="53578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5" name="Shape 315"/>
          <p:cNvSpPr/>
          <p:nvPr/>
        </p:nvSpPr>
        <p:spPr>
          <a:xfrm flipH="1">
            <a:off x="5259586" y="3429000"/>
            <a:ext cx="687586" cy="53578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862768" y="3805040"/>
            <a:ext cx="31765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O</a:t>
            </a:r>
          </a:p>
        </p:txBody>
      </p:sp>
      <p:sp>
        <p:nvSpPr>
          <p:cNvPr id="317" name="Shape 317"/>
          <p:cNvSpPr/>
          <p:nvPr/>
        </p:nvSpPr>
        <p:spPr>
          <a:xfrm>
            <a:off x="3001097" y="4616182"/>
            <a:ext cx="4236733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buClr>
                <a:srgbClr val="D81E00"/>
              </a:buClr>
              <a:buFont typeface="Arial Narrow"/>
              <a:defRPr sz="1800"/>
            </a:pPr>
            <a:r>
              <a:rPr sz="3200" b="1" dirty="0">
                <a:solidFill>
                  <a:srgbClr val="FF0000"/>
                </a:solidFill>
                <a:uFill>
                  <a:solidFill>
                    <a:srgbClr val="D81E00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producing a disaccharide</a:t>
            </a:r>
          </a:p>
          <a:p>
            <a:pPr algn="ctr" defTabSz="410751">
              <a:buClr>
                <a:srgbClr val="FEB950"/>
              </a:buClr>
              <a:buFont typeface="Arial Narrow"/>
              <a:defRPr sz="1800"/>
            </a:pPr>
            <a:r>
              <a:rPr sz="3200" b="1" dirty="0">
                <a:solidFill>
                  <a:srgbClr val="FF0000"/>
                </a:solidFill>
                <a:uFill>
                  <a:solidFill>
                    <a:srgbClr val="0061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rPr>
              <a:t>with a 1,4 glycosidic bond</a:t>
            </a:r>
          </a:p>
        </p:txBody>
      </p:sp>
      <p:sp>
        <p:nvSpPr>
          <p:cNvPr id="318" name="Shape 318"/>
          <p:cNvSpPr/>
          <p:nvPr/>
        </p:nvSpPr>
        <p:spPr>
          <a:xfrm>
            <a:off x="5418118" y="2983509"/>
            <a:ext cx="247585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4</a:t>
            </a:r>
          </a:p>
        </p:txBody>
      </p:sp>
      <p:sp>
        <p:nvSpPr>
          <p:cNvPr id="319" name="Shape 319"/>
          <p:cNvSpPr/>
          <p:nvPr/>
        </p:nvSpPr>
        <p:spPr>
          <a:xfrm>
            <a:off x="4266188" y="2983509"/>
            <a:ext cx="247585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buClr>
                <a:srgbClr val="EEEEEE"/>
              </a:buClr>
              <a:buFont typeface="Arial Narrow"/>
              <a:defRPr sz="4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3000"/>
              <a:t>1</a:t>
            </a:r>
          </a:p>
        </p:txBody>
      </p:sp>
      <p:sp>
        <p:nvSpPr>
          <p:cNvPr id="320" name="Shape 320"/>
          <p:cNvSpPr/>
          <p:nvPr/>
        </p:nvSpPr>
        <p:spPr>
          <a:xfrm>
            <a:off x="1426649" y="710903"/>
            <a:ext cx="367588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Forming a disaccharide</a:t>
            </a:r>
          </a:p>
        </p:txBody>
      </p:sp>
    </p:spTree>
    <p:extLst>
      <p:ext uri="{BB962C8B-B14F-4D97-AF65-F5344CB8AC3E}">
        <p14:creationId xmlns:p14="http://schemas.microsoft.com/office/powerpoint/2010/main" val="282690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disaccharid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67926" y="915727"/>
            <a:ext cx="4911328" cy="196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glycosidic%20link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550" y="3513634"/>
            <a:ext cx="4911328" cy="2098477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1065310" y="267173"/>
            <a:ext cx="184467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 b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2500" dirty="0"/>
              <a:t>alpha glucose</a:t>
            </a:r>
          </a:p>
        </p:txBody>
      </p:sp>
      <p:sp>
        <p:nvSpPr>
          <p:cNvPr id="325" name="Shape 325"/>
          <p:cNvSpPr/>
          <p:nvPr/>
        </p:nvSpPr>
        <p:spPr>
          <a:xfrm>
            <a:off x="4426381" y="304743"/>
            <a:ext cx="184467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 b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2500" dirty="0"/>
              <a:t>alpha glucose</a:t>
            </a:r>
          </a:p>
        </p:txBody>
      </p:sp>
      <p:sp>
        <p:nvSpPr>
          <p:cNvPr id="326" name="Shape 326"/>
          <p:cNvSpPr/>
          <p:nvPr/>
        </p:nvSpPr>
        <p:spPr>
          <a:xfrm>
            <a:off x="206173" y="5863680"/>
            <a:ext cx="588474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2500" b="1" dirty="0">
                <a:latin typeface="+mj-lt"/>
                <a:ea typeface="+mj-ea"/>
                <a:cs typeface="+mj-cs"/>
                <a:sym typeface="Gill Sans"/>
              </a:rPr>
              <a:t>maltose</a:t>
            </a: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 </a:t>
            </a:r>
          </a:p>
        </p:txBody>
      </p:sp>
      <p:sp>
        <p:nvSpPr>
          <p:cNvPr id="327" name="Shape 327"/>
          <p:cNvSpPr/>
          <p:nvPr/>
        </p:nvSpPr>
        <p:spPr>
          <a:xfrm>
            <a:off x="3537207" y="5580618"/>
            <a:ext cx="81208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r>
              <a:t>or bond</a:t>
            </a:r>
          </a:p>
        </p:txBody>
      </p:sp>
      <p:sp>
        <p:nvSpPr>
          <p:cNvPr id="328" name="Shape 328"/>
          <p:cNvSpPr/>
          <p:nvPr/>
        </p:nvSpPr>
        <p:spPr>
          <a:xfrm>
            <a:off x="1135437" y="3013254"/>
            <a:ext cx="414429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 b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2500" dirty="0"/>
              <a:t>forming the disaccharide called</a:t>
            </a:r>
          </a:p>
        </p:txBody>
      </p:sp>
      <p:sp>
        <p:nvSpPr>
          <p:cNvPr id="329" name="Shape 329"/>
          <p:cNvSpPr/>
          <p:nvPr/>
        </p:nvSpPr>
        <p:spPr>
          <a:xfrm>
            <a:off x="2909981" y="310701"/>
            <a:ext cx="1516400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3600" b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2500" dirty="0"/>
              <a:t>reacts with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9658" y="2339763"/>
            <a:ext cx="2459398" cy="2380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en-GB" sz="2500" dirty="0">
                <a:solidFill>
                  <a:srgbClr val="FF0000"/>
                </a:solidFill>
              </a:rPr>
              <a:t>Practise drawing</a:t>
            </a:r>
          </a:p>
          <a:p>
            <a:pPr defTabSz="321457" latinLnBrk="1" hangingPunct="0"/>
            <a:r>
              <a:rPr lang="en-GB" sz="2500" dirty="0">
                <a:solidFill>
                  <a:srgbClr val="FF0000"/>
                </a:solidFill>
              </a:rPr>
              <a:t> the </a:t>
            </a:r>
          </a:p>
          <a:p>
            <a:pPr defTabSz="321457" latinLnBrk="1" hangingPunct="0"/>
            <a:r>
              <a:rPr lang="en-GB" sz="2500" dirty="0">
                <a:solidFill>
                  <a:srgbClr val="FF0000"/>
                </a:solidFill>
              </a:rPr>
              <a:t>reaction yourself </a:t>
            </a:r>
            <a:r>
              <a:rPr lang="en-GB" sz="2500" u="sng" dirty="0">
                <a:solidFill>
                  <a:srgbClr val="FF0000"/>
                </a:solidFill>
              </a:rPr>
              <a:t>before</a:t>
            </a:r>
            <a:r>
              <a:rPr lang="en-GB" sz="2500" dirty="0">
                <a:solidFill>
                  <a:srgbClr val="FF0000"/>
                </a:solidFill>
              </a:rPr>
              <a:t> you carry</a:t>
            </a:r>
          </a:p>
          <a:p>
            <a:pPr defTabSz="321457" latinLnBrk="1" hangingPunct="0"/>
            <a:r>
              <a:rPr lang="en-GB" sz="2500" dirty="0">
                <a:solidFill>
                  <a:srgbClr val="FF0000"/>
                </a:solidFill>
              </a:rPr>
              <a:t>on with the </a:t>
            </a:r>
          </a:p>
          <a:p>
            <a:pPr defTabSz="321457" latinLnBrk="1" hangingPunct="0"/>
            <a:r>
              <a:rPr lang="en-GB" sz="2500" dirty="0">
                <a:solidFill>
                  <a:srgbClr val="FF0000"/>
                </a:solidFill>
              </a:rPr>
              <a:t>booklet </a:t>
            </a:r>
            <a:endParaRPr lang="en-GB" sz="2500" dirty="0">
              <a:solidFill>
                <a:srgbClr val="FF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225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of disaccharides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Formula: Cn(H</a:t>
            </a:r>
            <a:r>
              <a:rPr lang="en-US" baseline="-25000" dirty="0"/>
              <a:t>2</a:t>
            </a:r>
            <a:r>
              <a:rPr lang="en-US" dirty="0"/>
              <a:t>O)n-1 for disaccharides where n = the number of carbon atoms</a:t>
            </a:r>
          </a:p>
          <a:p>
            <a:r>
              <a:rPr lang="en-US" dirty="0"/>
              <a:t>This makes sense because one molecule of water is lost in the reaction.</a:t>
            </a:r>
          </a:p>
        </p:txBody>
      </p:sp>
    </p:spTree>
    <p:extLst>
      <p:ext uri="{BB962C8B-B14F-4D97-AF65-F5344CB8AC3E}">
        <p14:creationId xmlns:p14="http://schemas.microsoft.com/office/powerpoint/2010/main" val="77364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926595" y="543054"/>
            <a:ext cx="4506126" cy="16158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600" dirty="0"/>
              <a:t>Disaccharides</a:t>
            </a:r>
            <a:r>
              <a:rPr lang="en-GB" sz="4600" dirty="0"/>
              <a:t>:</a:t>
            </a:r>
            <a:br>
              <a:rPr lang="en-GB" sz="4600" dirty="0"/>
            </a:br>
            <a:r>
              <a:rPr lang="en-GB" sz="4600" dirty="0"/>
              <a:t>Word Equations</a:t>
            </a:r>
            <a:endParaRPr sz="4600" dirty="0"/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654557" y="2938878"/>
            <a:ext cx="7768828" cy="2481065"/>
          </a:xfrm>
          <a:prstGeom prst="rect">
            <a:avLst/>
          </a:prstGeom>
        </p:spPr>
        <p:txBody>
          <a:bodyPr/>
          <a:lstStyle/>
          <a:p>
            <a:pPr marL="848290" lvl="2" indent="0">
              <a:buClr>
                <a:srgbClr val="00A500"/>
              </a:buClr>
              <a:buNone/>
              <a:defRPr sz="1800"/>
            </a:pPr>
            <a:r>
              <a:rPr sz="2500" dirty="0"/>
              <a:t>glucose + glucose </a:t>
            </a:r>
            <a:r>
              <a:rPr sz="2500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500" dirty="0"/>
              <a:t> </a:t>
            </a:r>
            <a:r>
              <a:rPr lang="en-GB" sz="2500" dirty="0"/>
              <a:t> 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maltose</a:t>
            </a:r>
            <a:r>
              <a:rPr sz="2500" dirty="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</a:rPr>
              <a:t> </a:t>
            </a:r>
            <a:r>
              <a:rPr sz="2500" dirty="0"/>
              <a:t>+ H</a:t>
            </a:r>
            <a:r>
              <a:rPr sz="1700" dirty="0"/>
              <a:t>2</a:t>
            </a:r>
            <a:r>
              <a:rPr sz="2500" dirty="0"/>
              <a:t>O   </a:t>
            </a:r>
          </a:p>
          <a:p>
            <a:pPr marL="848290" lvl="2" indent="0">
              <a:buClr>
                <a:srgbClr val="00A500"/>
              </a:buClr>
              <a:buNone/>
              <a:defRPr sz="1800"/>
            </a:pPr>
            <a:r>
              <a:rPr sz="2500" dirty="0"/>
              <a:t>glucose + galactose</a:t>
            </a:r>
            <a:r>
              <a:rPr sz="2500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GB" sz="25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lactose</a:t>
            </a:r>
            <a:r>
              <a:rPr sz="2500" dirty="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</a:rPr>
              <a:t> </a:t>
            </a:r>
            <a:r>
              <a:rPr sz="2500" dirty="0"/>
              <a:t>+ H</a:t>
            </a:r>
            <a:r>
              <a:rPr sz="1700" dirty="0"/>
              <a:t>2</a:t>
            </a:r>
            <a:r>
              <a:rPr sz="2500" dirty="0"/>
              <a:t>O</a:t>
            </a:r>
          </a:p>
          <a:p>
            <a:pPr marL="848290" lvl="2" indent="0">
              <a:buClr>
                <a:srgbClr val="00A500"/>
              </a:buClr>
              <a:buNone/>
              <a:defRPr sz="1800"/>
            </a:pPr>
            <a:r>
              <a:rPr sz="2500" dirty="0"/>
              <a:t>glucose + fructose</a:t>
            </a:r>
            <a:r>
              <a:rPr sz="2500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GB" sz="25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sucrose</a:t>
            </a:r>
            <a:r>
              <a:rPr sz="2500" dirty="0">
                <a:solidFill>
                  <a:srgbClr val="FFF995"/>
                </a:solidFill>
                <a:uFill>
                  <a:solidFill>
                    <a:srgbClr val="FFF995"/>
                  </a:solidFill>
                </a:uFill>
              </a:rPr>
              <a:t> </a:t>
            </a:r>
            <a:r>
              <a:rPr sz="2500" dirty="0"/>
              <a:t>+ H</a:t>
            </a:r>
            <a:r>
              <a:rPr sz="1700" dirty="0"/>
              <a:t>2</a:t>
            </a:r>
            <a:r>
              <a:rPr sz="2500" dirty="0"/>
              <a:t>O</a:t>
            </a:r>
          </a:p>
        </p:txBody>
      </p:sp>
      <p:sp>
        <p:nvSpPr>
          <p:cNvPr id="337" name="Shape 337"/>
          <p:cNvSpPr/>
          <p:nvPr/>
        </p:nvSpPr>
        <p:spPr>
          <a:xfrm>
            <a:off x="6170414" y="1241227"/>
            <a:ext cx="839391" cy="68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052900" y="1251883"/>
            <a:ext cx="839391" cy="68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D81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5179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tarch%20hydrolysis-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0920" y="1454405"/>
            <a:ext cx="4902398" cy="454917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5584612" y="885595"/>
            <a:ext cx="3392252" cy="49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Condensation reactions can be reversed</a:t>
            </a:r>
            <a:r>
              <a:rPr lang="en-GB" sz="2400" dirty="0">
                <a:latin typeface="+mj-lt"/>
                <a:ea typeface="+mj-ea"/>
                <a:cs typeface="+mj-cs"/>
                <a:sym typeface="Gill Sans"/>
              </a:rPr>
              <a:t> by hydrolysis</a:t>
            </a: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.</a:t>
            </a:r>
          </a:p>
          <a:p>
            <a:pPr algn="ctr" defTabSz="410751">
              <a:defRPr sz="1800"/>
            </a:pPr>
            <a:r>
              <a:rPr lang="en-GB" sz="24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Definition: The chemical insertion of </a:t>
            </a:r>
            <a:r>
              <a:rPr sz="24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a molecule of water </a:t>
            </a:r>
            <a:r>
              <a:rPr lang="en-GB" sz="24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to split </a:t>
            </a:r>
            <a:r>
              <a:rPr sz="24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a disaccharide into its constituent monosaccharides</a:t>
            </a:r>
            <a:r>
              <a:rPr lang="en-GB" sz="2400" dirty="0">
                <a:latin typeface="+mj-lt"/>
                <a:ea typeface="+mj-ea"/>
                <a:cs typeface="+mj-cs"/>
                <a:sym typeface="Gill Sans"/>
              </a:rPr>
              <a:t>.</a:t>
            </a:r>
            <a:endParaRPr sz="24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Enzymes involved in hydrolysis are </a:t>
            </a:r>
          </a:p>
          <a:p>
            <a:pPr algn="ctr" defTabSz="410751">
              <a:defRPr sz="1800"/>
            </a:pPr>
            <a:r>
              <a:rPr lang="en-US" sz="2400" dirty="0">
                <a:latin typeface="+mj-lt"/>
                <a:ea typeface="+mj-ea"/>
                <a:cs typeface="+mj-cs"/>
                <a:sym typeface="Gill Sans"/>
              </a:rPr>
              <a:t>A</a:t>
            </a: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mylase</a:t>
            </a:r>
            <a:r>
              <a:rPr lang="en-GB" sz="2400" dirty="0">
                <a:latin typeface="+mj-lt"/>
                <a:ea typeface="+mj-ea"/>
                <a:cs typeface="+mj-cs"/>
                <a:sym typeface="Gill Sans"/>
              </a:rPr>
              <a:t>, </a:t>
            </a: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maltase</a:t>
            </a:r>
          </a:p>
          <a:p>
            <a:pPr algn="ctr" defTabSz="410751">
              <a:defRPr sz="1800"/>
            </a:pPr>
            <a:r>
              <a:rPr lang="en-US" sz="2400" dirty="0" err="1">
                <a:latin typeface="+mj-lt"/>
                <a:ea typeface="+mj-ea"/>
                <a:cs typeface="+mj-cs"/>
                <a:sym typeface="Gill Sans"/>
              </a:rPr>
              <a:t>S</a:t>
            </a:r>
            <a:r>
              <a:rPr sz="2400" dirty="0" err="1">
                <a:latin typeface="+mj-lt"/>
                <a:ea typeface="+mj-ea"/>
                <a:cs typeface="+mj-cs"/>
                <a:sym typeface="Gill Sans"/>
              </a:rPr>
              <a:t>ucrase</a:t>
            </a:r>
            <a:r>
              <a:rPr lang="en-GB" sz="2400" dirty="0">
                <a:latin typeface="+mj-lt"/>
                <a:ea typeface="+mj-ea"/>
                <a:cs typeface="+mj-cs"/>
                <a:sym typeface="Gill Sans"/>
              </a:rPr>
              <a:t> and </a:t>
            </a:r>
            <a:r>
              <a:rPr sz="2400" dirty="0">
                <a:latin typeface="+mj-lt"/>
                <a:ea typeface="+mj-ea"/>
                <a:cs typeface="+mj-cs"/>
                <a:sym typeface="Gill Sans"/>
              </a:rPr>
              <a:t>lactase</a:t>
            </a:r>
            <a:r>
              <a:rPr lang="en-GB" sz="2800" dirty="0">
                <a:latin typeface="+mj-lt"/>
                <a:ea typeface="+mj-ea"/>
                <a:cs typeface="+mj-cs"/>
                <a:sym typeface="Gill Sans"/>
              </a:rPr>
              <a:t>.</a:t>
            </a:r>
            <a:endParaRPr sz="2800" dirty="0"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005454" y="526642"/>
            <a:ext cx="103491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dirty="0"/>
              <a:t>Hydrolysis</a:t>
            </a:r>
          </a:p>
        </p:txBody>
      </p:sp>
    </p:spTree>
    <p:extLst>
      <p:ext uri="{BB962C8B-B14F-4D97-AF65-F5344CB8AC3E}">
        <p14:creationId xmlns:p14="http://schemas.microsoft.com/office/powerpoint/2010/main" val="362938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369658" y="-165774"/>
            <a:ext cx="7768828" cy="144660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3400" dirty="0"/>
              <a:t>Food Tests: Reducing Sugars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xfrm>
            <a:off x="491578" y="1118787"/>
            <a:ext cx="7768828" cy="55216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0250" indent="-287015">
              <a:defRPr sz="1800"/>
            </a:pPr>
            <a:r>
              <a:rPr lang="en-GB" sz="2500" b="1" dirty="0">
                <a:solidFill>
                  <a:srgbClr val="FF0000"/>
                </a:solidFill>
              </a:rPr>
              <a:t>You probably carried out food tests at GCSE. At A level you learn new tests and you are expected to know exactly how to carry them out.</a:t>
            </a:r>
          </a:p>
          <a:p>
            <a:pPr marL="510250" indent="-287015">
              <a:defRPr sz="1800"/>
            </a:pPr>
            <a:r>
              <a:rPr sz="2500" b="1" dirty="0"/>
              <a:t>All monosaccharides</a:t>
            </a:r>
            <a:r>
              <a:rPr sz="2500" dirty="0"/>
              <a:t> and two disaccharides (</a:t>
            </a:r>
            <a:r>
              <a:rPr sz="2500" b="1" dirty="0"/>
              <a:t>maltose and lactose)</a:t>
            </a:r>
            <a:r>
              <a:rPr sz="2500" dirty="0"/>
              <a:t> are also referred to as </a:t>
            </a:r>
            <a:r>
              <a:rPr sz="2500" b="1" dirty="0"/>
              <a:t>reducing sugars</a:t>
            </a:r>
            <a:endParaRPr sz="2500" dirty="0"/>
          </a:p>
          <a:p>
            <a:pPr marL="510250" indent="-287015">
              <a:defRPr sz="1800"/>
            </a:pPr>
            <a:r>
              <a:rPr sz="2500" dirty="0"/>
              <a:t>With </a:t>
            </a:r>
            <a:r>
              <a:rPr sz="2500" b="1" dirty="0">
                <a:solidFill>
                  <a:srgbClr val="FF4013"/>
                </a:solidFill>
              </a:rPr>
              <a:t>heat</a:t>
            </a:r>
            <a:r>
              <a:rPr sz="2500" dirty="0"/>
              <a:t>, they can reduce the </a:t>
            </a:r>
            <a:r>
              <a:rPr sz="2500" b="1" dirty="0"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rPr>
              <a:t>blue</a:t>
            </a:r>
            <a:r>
              <a:rPr sz="2500" dirty="0"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rPr>
              <a:t> </a:t>
            </a:r>
            <a:r>
              <a:rPr sz="2500" dirty="0"/>
              <a:t>copper sulphate in Benedict’s solution to </a:t>
            </a:r>
            <a:r>
              <a:rPr sz="2500" b="1" dirty="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red</a:t>
            </a:r>
            <a:r>
              <a:rPr sz="2500" dirty="0"/>
              <a:t> copper oxide</a:t>
            </a:r>
          </a:p>
          <a:p>
            <a:pPr marL="510250" indent="-287015">
              <a:defRPr sz="1800"/>
            </a:pPr>
            <a:r>
              <a:rPr lang="en-GB" sz="2500" dirty="0"/>
              <a:t>How? </a:t>
            </a:r>
            <a:r>
              <a:rPr sz="2500" dirty="0"/>
              <a:t>Cu2+ ion gives Benedict’s solution its blue colour.</a:t>
            </a:r>
          </a:p>
          <a:p>
            <a:pPr marL="510250" indent="-287015">
              <a:defRPr sz="1800"/>
            </a:pPr>
            <a:r>
              <a:rPr sz="2500" dirty="0"/>
              <a:t>The colour change is caused by the sugar donating an electron to the Cu2+ ion reducing it to Cu+ </a:t>
            </a:r>
          </a:p>
          <a:p>
            <a:pPr marL="510250" indent="-287015">
              <a:defRPr sz="1800"/>
            </a:pPr>
            <a:r>
              <a:rPr sz="2500" dirty="0"/>
              <a:t>Cu+ is a red colour</a:t>
            </a:r>
          </a:p>
          <a:p>
            <a:pPr marL="510250" indent="-287015">
              <a:defRPr sz="1800"/>
            </a:pPr>
            <a:r>
              <a:rPr sz="2500" dirty="0"/>
              <a:t>Remember OIL RIG?: Reduction = gain of electrons - so the sugar is a reducing sugar.</a:t>
            </a:r>
          </a:p>
        </p:txBody>
      </p:sp>
    </p:spTree>
    <p:extLst>
      <p:ext uri="{BB962C8B-B14F-4D97-AF65-F5344CB8AC3E}">
        <p14:creationId xmlns:p14="http://schemas.microsoft.com/office/powerpoint/2010/main" val="27314201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100112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6" y="745577"/>
            <a:ext cx="4583907" cy="398269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5319268" y="619203"/>
            <a:ext cx="3464719" cy="430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marL="40638" marR="40638" lvl="1" defTabSz="910796">
              <a:spcBef>
                <a:spcPts val="703"/>
              </a:spcBef>
              <a:buClr>
                <a:srgbClr val="FFFB00"/>
              </a:buClr>
              <a:buFont typeface="Wingdings"/>
              <a:defRPr sz="1800"/>
            </a:pPr>
            <a:r>
              <a:rPr lang="en-GB" sz="2500" b="1" dirty="0">
                <a:solidFill>
                  <a:srgbClr val="000000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Method</a:t>
            </a:r>
            <a:r>
              <a:rPr sz="25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: Add an equal volume of </a:t>
            </a:r>
            <a:r>
              <a:rPr sz="2500" b="1" dirty="0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sym typeface="Arial"/>
              </a:rPr>
              <a:t>Benedict’s reagent (blue)</a:t>
            </a:r>
            <a:r>
              <a:rPr sz="25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 to the solution being tested and heat in a water bath (</a:t>
            </a:r>
            <a:r>
              <a:rPr lang="en-GB" sz="25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95</a:t>
            </a:r>
            <a:r>
              <a:rPr sz="25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-100 degrees C). If a reducing sugar is present then it will gradually turn through green, yellow and orange until a </a:t>
            </a:r>
            <a:r>
              <a:rPr sz="2500" b="1" dirty="0">
                <a:solidFill>
                  <a:srgbClr val="FF6251"/>
                </a:solidFill>
                <a:uFill>
                  <a:solidFill>
                    <a:srgbClr val="FF6251"/>
                  </a:solidFill>
                </a:uFill>
                <a:sym typeface="Arial"/>
              </a:rPr>
              <a:t>brick red </a:t>
            </a:r>
            <a:r>
              <a:rPr sz="25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precipitate forms.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351" y="5118255"/>
            <a:ext cx="9189115" cy="1503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en-US" sz="310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Is this a qualitative or quantitative test? </a:t>
            </a:r>
          </a:p>
          <a:p>
            <a:pPr defTabSz="321457" latinLnBrk="1" hangingPunct="0"/>
            <a:r>
              <a:rPr lang="en-US" sz="310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Hint: qualitative test results contain no numbers.</a:t>
            </a:r>
          </a:p>
          <a:p>
            <a:pPr defTabSz="321457" latinLnBrk="1" hangingPunct="0"/>
            <a:r>
              <a:rPr lang="en-US" sz="3100" u="sng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You will be expected to know this method for exams</a:t>
            </a:r>
          </a:p>
        </p:txBody>
      </p:sp>
    </p:spTree>
    <p:extLst>
      <p:ext uri="{BB962C8B-B14F-4D97-AF65-F5344CB8AC3E}">
        <p14:creationId xmlns:p14="http://schemas.microsoft.com/office/powerpoint/2010/main" val="1904673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BenedictsTe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69658" y="1910081"/>
            <a:ext cx="4402336" cy="3125659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5179568" y="1910082"/>
            <a:ext cx="3341621" cy="357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Zero </a:t>
            </a:r>
            <a:r>
              <a:rPr lang="en-GB" sz="2500" dirty="0">
                <a:latin typeface="+mj-lt"/>
                <a:ea typeface="+mj-ea"/>
                <a:cs typeface="+mj-cs"/>
                <a:sym typeface="Gill Sans"/>
              </a:rPr>
              <a:t>reducing </a:t>
            </a: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sugar = blue</a:t>
            </a:r>
            <a:endParaRPr lang="en-GB" sz="25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lang="en-GB" sz="2500" dirty="0">
                <a:latin typeface="+mj-lt"/>
                <a:ea typeface="+mj-ea"/>
                <a:cs typeface="+mj-cs"/>
                <a:sym typeface="Gill Sans"/>
              </a:rPr>
              <a:t>(sucrose for example)</a:t>
            </a:r>
            <a:endParaRPr sz="25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0.5% </a:t>
            </a:r>
            <a:r>
              <a:rPr lang="en-GB" sz="2500" dirty="0">
                <a:latin typeface="+mj-lt"/>
                <a:ea typeface="+mj-ea"/>
                <a:cs typeface="+mj-cs"/>
                <a:sym typeface="Gill Sans"/>
              </a:rPr>
              <a:t>reducing </a:t>
            </a: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sugar = green</a:t>
            </a:r>
          </a:p>
          <a:p>
            <a:pPr algn="ctr" defTabSz="410751"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1.0% </a:t>
            </a:r>
            <a:r>
              <a:rPr lang="en-GB" sz="2500" dirty="0">
                <a:latin typeface="+mj-lt"/>
                <a:ea typeface="+mj-ea"/>
                <a:cs typeface="+mj-cs"/>
                <a:sym typeface="Gill Sans"/>
              </a:rPr>
              <a:t>reducing </a:t>
            </a: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sugar = yellow</a:t>
            </a:r>
          </a:p>
          <a:p>
            <a:pPr algn="ctr" defTabSz="410751"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2% </a:t>
            </a:r>
            <a:r>
              <a:rPr lang="en-GB" sz="2500" dirty="0">
                <a:latin typeface="+mj-lt"/>
                <a:ea typeface="+mj-ea"/>
                <a:cs typeface="+mj-cs"/>
                <a:sym typeface="Gill Sans"/>
              </a:rPr>
              <a:t>reducing </a:t>
            </a: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sugar = brick red</a:t>
            </a:r>
          </a:p>
        </p:txBody>
      </p:sp>
      <p:sp>
        <p:nvSpPr>
          <p:cNvPr id="353" name="Shape 353"/>
          <p:cNvSpPr/>
          <p:nvPr/>
        </p:nvSpPr>
        <p:spPr>
          <a:xfrm>
            <a:off x="268397" y="340532"/>
            <a:ext cx="8617149" cy="111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400" dirty="0"/>
              <a:t>The colour of the precipitate depends on the concentration of reducing sugar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092" y="5606117"/>
            <a:ext cx="9020907" cy="764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en-US" sz="220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Why is it not possible to distinguish between very concentrated samples, even when their concentration is different?</a:t>
            </a:r>
          </a:p>
        </p:txBody>
      </p:sp>
    </p:spTree>
    <p:extLst>
      <p:ext uri="{BB962C8B-B14F-4D97-AF65-F5344CB8AC3E}">
        <p14:creationId xmlns:p14="http://schemas.microsoft.com/office/powerpoint/2010/main" val="711025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Curves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34001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 the information in your booklet and answer the questions</a:t>
            </a:r>
          </a:p>
          <a:p>
            <a:r>
              <a:rPr lang="en-US" dirty="0"/>
              <a:t>Make sure you have graph paper to plot the calibration curve.</a:t>
            </a:r>
          </a:p>
          <a:p>
            <a:r>
              <a:rPr lang="en-US" dirty="0"/>
              <a:t>In the A level exam you will be expected to know practically how to produce calibration curves and then how to use them to determine concentrations of unknown solutions.</a:t>
            </a: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676" y="448093"/>
            <a:ext cx="1000125" cy="3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19" y="0"/>
            <a:ext cx="8233172" cy="1508124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19" y="1251883"/>
            <a:ext cx="8233172" cy="5259586"/>
          </a:xfrm>
        </p:spPr>
        <p:txBody>
          <a:bodyPr/>
          <a:lstStyle/>
          <a:p>
            <a:r>
              <a:rPr lang="en-US" sz="2500" dirty="0"/>
              <a:t>Understand that glycogen and starch are polysaccharides formed by the condensation of alpha glucose and that cellulose is formed by the condensation of beta glucose.</a:t>
            </a:r>
          </a:p>
          <a:p>
            <a:r>
              <a:rPr lang="en-US" sz="2500" dirty="0"/>
              <a:t>Understand the structures of glycogen, starch and cellulose are how they are well suited to their functions. </a:t>
            </a:r>
          </a:p>
          <a:p>
            <a:r>
              <a:rPr lang="en-US" sz="2500" dirty="0"/>
              <a:t>Recall the biochemical tests for reducing and non-reducing sugars and starch.</a:t>
            </a:r>
          </a:p>
          <a:p>
            <a:r>
              <a:rPr lang="en-US" sz="2500" dirty="0"/>
              <a:t>Understand how to use calibration curves to provide quantitative data on the concentration of unknown solutions.</a:t>
            </a: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32" y="432699"/>
            <a:ext cx="1000125" cy="3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1210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455414" y="928687"/>
            <a:ext cx="7768828" cy="183951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/>
              <a:t>Test for Non Reducing Sugars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455414" y="2536031"/>
            <a:ext cx="7768828" cy="2491383"/>
          </a:xfrm>
          <a:prstGeom prst="rect">
            <a:avLst/>
          </a:prstGeom>
        </p:spPr>
        <p:txBody>
          <a:bodyPr/>
          <a:lstStyle/>
          <a:p>
            <a:pPr marL="567653" indent="-344418">
              <a:defRPr sz="1800"/>
            </a:pPr>
            <a:r>
              <a:rPr sz="2500" dirty="0"/>
              <a:t>All disaccharides, 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except</a:t>
            </a:r>
            <a:r>
              <a:rPr sz="2500" dirty="0"/>
              <a:t> for maltose and lactose, are also referred to as non-reducing sugars</a:t>
            </a:r>
            <a:r>
              <a:rPr lang="en-GB" sz="2500" dirty="0"/>
              <a:t>. (</a:t>
            </a:r>
            <a:r>
              <a:rPr lang="en-GB" sz="2500" b="1" dirty="0"/>
              <a:t>Therefore in this spec, sucrose is the only disaccharide that is a non reducing sugar)</a:t>
            </a:r>
            <a:r>
              <a:rPr lang="en-GB" sz="2500" dirty="0"/>
              <a:t>.</a:t>
            </a:r>
            <a:endParaRPr sz="2500" dirty="0"/>
          </a:p>
          <a:p>
            <a:pPr marL="567653" indent="-344418">
              <a:defRPr sz="1800"/>
            </a:pPr>
            <a:r>
              <a:rPr sz="2500" dirty="0"/>
              <a:t>They 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cannot</a:t>
            </a:r>
            <a:r>
              <a:rPr sz="2500" dirty="0"/>
              <a:t> reduce the blue copper </a:t>
            </a:r>
            <a:r>
              <a:rPr sz="2500" dirty="0" err="1"/>
              <a:t>sulphate</a:t>
            </a:r>
            <a:r>
              <a:rPr sz="2500" dirty="0"/>
              <a:t> in Benedict’s solution</a:t>
            </a:r>
          </a:p>
        </p:txBody>
      </p:sp>
    </p:spTree>
    <p:extLst>
      <p:ext uri="{BB962C8B-B14F-4D97-AF65-F5344CB8AC3E}">
        <p14:creationId xmlns:p14="http://schemas.microsoft.com/office/powerpoint/2010/main" val="16555068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926593" y="-221993"/>
            <a:ext cx="7358063" cy="1812727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lang="en-GB" sz="3800" dirty="0"/>
              <a:t>Method</a:t>
            </a:r>
            <a:r>
              <a:rPr sz="3800" dirty="0"/>
              <a:t> for Non reducing sugars</a:t>
            </a:r>
            <a:r>
              <a:rPr lang="en-GB" sz="3800" dirty="0"/>
              <a:t> – make sure you learn this method</a:t>
            </a:r>
            <a:endParaRPr sz="3800" dirty="0"/>
          </a:p>
        </p:txBody>
      </p:sp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xfrm>
            <a:off x="428599" y="1444430"/>
            <a:ext cx="8354053" cy="5214954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sz="2800" dirty="0"/>
              <a:t>Add Benedict’s solution to sample and heat - negative result, no reducing sugar present</a:t>
            </a:r>
          </a:p>
          <a:p>
            <a:pPr marL="510250" indent="-287015">
              <a:defRPr sz="1800"/>
            </a:pPr>
            <a:r>
              <a:rPr sz="2800" dirty="0">
                <a:solidFill>
                  <a:srgbClr val="FF4013"/>
                </a:solidFill>
              </a:rPr>
              <a:t>Heat with hydrochloric acid </a:t>
            </a:r>
          </a:p>
          <a:p>
            <a:pPr marL="510250" indent="-287015">
              <a:defRPr sz="1800"/>
            </a:pPr>
            <a:r>
              <a:rPr sz="2800" dirty="0"/>
              <a:t>Acid hydrolyses the disaccharide </a:t>
            </a:r>
          </a:p>
          <a:p>
            <a:pPr marL="510250" indent="-287015">
              <a:defRPr sz="1800"/>
            </a:pPr>
            <a:r>
              <a:rPr sz="2800" dirty="0"/>
              <a:t>Add an </a:t>
            </a:r>
            <a:r>
              <a:rPr sz="2800" dirty="0">
                <a:solidFill>
                  <a:srgbClr val="0061FF"/>
                </a:solidFill>
              </a:rPr>
              <a:t>alkali (sodium hydrogen carbonate) to neutralise the acid</a:t>
            </a:r>
            <a:r>
              <a:rPr lang="en-GB" sz="2800" dirty="0">
                <a:solidFill>
                  <a:srgbClr val="0061FF"/>
                </a:solidFill>
              </a:rPr>
              <a:t> (Benedict’s solution will not work in acidic conditions)</a:t>
            </a:r>
            <a:endParaRPr sz="2800" dirty="0">
              <a:solidFill>
                <a:srgbClr val="0061FF"/>
              </a:solidFill>
            </a:endParaRPr>
          </a:p>
          <a:p>
            <a:pPr marL="510250" indent="-287015">
              <a:defRPr sz="1800"/>
            </a:pPr>
            <a:r>
              <a:rPr lang="en-GB" sz="2800" dirty="0"/>
              <a:t>Retest sample with</a:t>
            </a:r>
            <a:r>
              <a:rPr sz="2800" dirty="0"/>
              <a:t> Benedict’s solution</a:t>
            </a:r>
          </a:p>
          <a:p>
            <a:pPr marL="510250" indent="-287015">
              <a:defRPr sz="1800"/>
            </a:pPr>
            <a:r>
              <a:rPr sz="2800" dirty="0"/>
              <a:t> Red precipitate shows non reducing sugar</a:t>
            </a:r>
            <a:r>
              <a:rPr lang="en-GB" sz="2800" dirty="0"/>
              <a:t> was</a:t>
            </a:r>
            <a:r>
              <a:rPr sz="2800" dirty="0"/>
              <a:t> present in sample</a:t>
            </a:r>
          </a:p>
        </p:txBody>
      </p:sp>
    </p:spTree>
    <p:extLst>
      <p:ext uri="{BB962C8B-B14F-4D97-AF65-F5344CB8AC3E}">
        <p14:creationId xmlns:p14="http://schemas.microsoft.com/office/powerpoint/2010/main" val="305073662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60797" y="732234"/>
            <a:ext cx="7358063" cy="17145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/>
              <a:t>Polysaccharides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622811" y="2446734"/>
            <a:ext cx="7768828" cy="3475288"/>
          </a:xfrm>
          <a:prstGeom prst="rect">
            <a:avLst/>
          </a:prstGeom>
        </p:spPr>
        <p:txBody>
          <a:bodyPr/>
          <a:lstStyle/>
          <a:p>
            <a:pPr marL="567653" indent="-344418">
              <a:defRPr sz="1800"/>
            </a:pPr>
            <a:r>
              <a:rPr sz="2800" dirty="0"/>
              <a:t>Polymers are formed from three or more monosaccharides (monomers) joined with </a:t>
            </a:r>
            <a:r>
              <a:rPr sz="2800" dirty="0" err="1"/>
              <a:t>glycosidic</a:t>
            </a:r>
            <a:r>
              <a:rPr sz="2800" dirty="0"/>
              <a:t> bonds</a:t>
            </a:r>
          </a:p>
          <a:p>
            <a:pPr marL="567653" indent="-344418">
              <a:defRPr sz="1800"/>
            </a:pPr>
            <a:r>
              <a:rPr sz="2800" dirty="0"/>
              <a:t>Two main types: </a:t>
            </a:r>
            <a:r>
              <a:rPr sz="2800" dirty="0">
                <a:solidFill>
                  <a:srgbClr val="0000FF"/>
                </a:solidFill>
              </a:rPr>
              <a:t>Storage</a:t>
            </a:r>
            <a:r>
              <a:rPr sz="2800" dirty="0"/>
              <a:t> (</a:t>
            </a:r>
            <a:r>
              <a:rPr sz="2800" dirty="0">
                <a:solidFill>
                  <a:srgbClr val="FF0000"/>
                </a:solidFill>
              </a:rPr>
              <a:t>starch and glycogen</a:t>
            </a:r>
            <a:r>
              <a:rPr sz="2800" dirty="0"/>
              <a:t>) and </a:t>
            </a:r>
            <a:r>
              <a:rPr sz="2800" dirty="0">
                <a:solidFill>
                  <a:srgbClr val="0000FF"/>
                </a:solidFill>
              </a:rPr>
              <a:t>structural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/>
              <a:t>(</a:t>
            </a:r>
            <a:r>
              <a:rPr sz="2800" dirty="0">
                <a:solidFill>
                  <a:srgbClr val="FF0000"/>
                </a:solidFill>
              </a:rPr>
              <a:t>cellulose</a:t>
            </a:r>
            <a:r>
              <a:rPr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099385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195514" y="2205038"/>
            <a:ext cx="401637" cy="417512"/>
            <a:chOff x="2287" y="3393"/>
            <a:chExt cx="253" cy="263"/>
          </a:xfrm>
        </p:grpSpPr>
        <p:sp>
          <p:nvSpPr>
            <p:cNvPr id="9375" name="Freeform 3"/>
            <p:cNvSpPr>
              <a:spLocks/>
            </p:cNvSpPr>
            <p:nvPr/>
          </p:nvSpPr>
          <p:spPr bwMode="auto">
            <a:xfrm>
              <a:off x="2287" y="3393"/>
              <a:ext cx="253" cy="173"/>
            </a:xfrm>
            <a:custGeom>
              <a:avLst/>
              <a:gdLst>
                <a:gd name="T0" fmla="*/ 0 w 253"/>
                <a:gd name="T1" fmla="*/ 11 h 173"/>
                <a:gd name="T2" fmla="*/ 139 w 253"/>
                <a:gd name="T3" fmla="*/ 173 h 173"/>
                <a:gd name="T4" fmla="*/ 253 w 253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173">
                  <a:moveTo>
                    <a:pt x="0" y="11"/>
                  </a:moveTo>
                  <a:lnTo>
                    <a:pt x="139" y="173"/>
                  </a:lnTo>
                  <a:lnTo>
                    <a:pt x="2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Oval 4"/>
            <p:cNvSpPr>
              <a:spLocks noChangeArrowheads="1"/>
            </p:cNvSpPr>
            <p:nvPr/>
          </p:nvSpPr>
          <p:spPr bwMode="auto">
            <a:xfrm>
              <a:off x="2336" y="3475"/>
              <a:ext cx="181" cy="181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2519364" y="2111376"/>
            <a:ext cx="217487" cy="385763"/>
            <a:chOff x="2198" y="3006"/>
            <a:chExt cx="137" cy="243"/>
          </a:xfrm>
        </p:grpSpPr>
        <p:sp>
          <p:nvSpPr>
            <p:cNvPr id="9373" name="Line 6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Oval 7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085975" y="2111376"/>
            <a:ext cx="217488" cy="385763"/>
            <a:chOff x="2198" y="3006"/>
            <a:chExt cx="137" cy="243"/>
          </a:xfrm>
        </p:grpSpPr>
        <p:sp>
          <p:nvSpPr>
            <p:cNvPr id="9371" name="Line 9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Oval 10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>
          <a:xfrm>
            <a:off x="1331913" y="260351"/>
            <a:ext cx="8229600" cy="6477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4000">
                <a:latin typeface="Arial" charset="0"/>
                <a:cs typeface="Arial" charset="0"/>
              </a:rPr>
              <a:t>Forming polysaccharides</a:t>
            </a:r>
          </a:p>
        </p:txBody>
      </p:sp>
      <p:sp>
        <p:nvSpPr>
          <p:cNvPr id="9325" name="Line 109"/>
          <p:cNvSpPr>
            <a:spLocks noChangeShapeType="1"/>
          </p:cNvSpPr>
          <p:nvPr/>
        </p:nvSpPr>
        <p:spPr bwMode="auto">
          <a:xfrm>
            <a:off x="3079750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326" name="Line 110"/>
          <p:cNvSpPr>
            <a:spLocks noChangeShapeType="1"/>
          </p:cNvSpPr>
          <p:nvPr/>
        </p:nvSpPr>
        <p:spPr bwMode="auto">
          <a:xfrm>
            <a:off x="3089275" y="1531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327" name="Line 111"/>
          <p:cNvSpPr>
            <a:spLocks noChangeShapeType="1"/>
          </p:cNvSpPr>
          <p:nvPr/>
        </p:nvSpPr>
        <p:spPr bwMode="auto">
          <a:xfrm>
            <a:off x="2630488" y="1752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328" name="Line 112"/>
          <p:cNvSpPr>
            <a:spLocks noChangeShapeType="1"/>
          </p:cNvSpPr>
          <p:nvPr/>
        </p:nvSpPr>
        <p:spPr bwMode="auto">
          <a:xfrm>
            <a:off x="3906838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329" name="Line 113"/>
          <p:cNvSpPr>
            <a:spLocks noChangeShapeType="1"/>
          </p:cNvSpPr>
          <p:nvPr/>
        </p:nvSpPr>
        <p:spPr bwMode="auto">
          <a:xfrm flipH="1">
            <a:off x="4427539" y="1820863"/>
            <a:ext cx="1587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484438" y="1604964"/>
            <a:ext cx="2089150" cy="1062037"/>
            <a:chOff x="2523" y="2320"/>
            <a:chExt cx="1355" cy="669"/>
          </a:xfrm>
        </p:grpSpPr>
        <p:grpSp>
          <p:nvGrpSpPr>
            <p:cNvPr id="9358" name="Group 115"/>
            <p:cNvGrpSpPr>
              <a:grpSpLocks/>
            </p:cNvGrpSpPr>
            <p:nvPr/>
          </p:nvGrpSpPr>
          <p:grpSpPr bwMode="auto">
            <a:xfrm>
              <a:off x="2653" y="2387"/>
              <a:ext cx="1089" cy="516"/>
              <a:chOff x="2843" y="2789"/>
              <a:chExt cx="1173" cy="552"/>
            </a:xfrm>
          </p:grpSpPr>
          <p:sp>
            <p:nvSpPr>
              <p:cNvPr id="9365" name="Freeform 116"/>
              <p:cNvSpPr>
                <a:spLocks/>
              </p:cNvSpPr>
              <p:nvPr/>
            </p:nvSpPr>
            <p:spPr bwMode="auto">
              <a:xfrm>
                <a:off x="3131" y="3282"/>
                <a:ext cx="590" cy="58"/>
              </a:xfrm>
              <a:custGeom>
                <a:avLst/>
                <a:gdLst>
                  <a:gd name="T0" fmla="*/ 1 w 590"/>
                  <a:gd name="T1" fmla="*/ 0 h 58"/>
                  <a:gd name="T2" fmla="*/ 0 w 590"/>
                  <a:gd name="T3" fmla="*/ 58 h 58"/>
                  <a:gd name="T4" fmla="*/ 590 w 590"/>
                  <a:gd name="T5" fmla="*/ 58 h 58"/>
                  <a:gd name="T6" fmla="*/ 585 w 590"/>
                  <a:gd name="T7" fmla="*/ 0 h 58"/>
                  <a:gd name="T8" fmla="*/ 1 w 59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58">
                    <a:moveTo>
                      <a:pt x="1" y="0"/>
                    </a:moveTo>
                    <a:lnTo>
                      <a:pt x="0" y="58"/>
                    </a:lnTo>
                    <a:lnTo>
                      <a:pt x="590" y="58"/>
                    </a:lnTo>
                    <a:lnTo>
                      <a:pt x="5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Freeform 117"/>
              <p:cNvSpPr>
                <a:spLocks/>
              </p:cNvSpPr>
              <p:nvPr/>
            </p:nvSpPr>
            <p:spPr bwMode="auto">
              <a:xfrm>
                <a:off x="2847" y="3032"/>
                <a:ext cx="288" cy="309"/>
              </a:xfrm>
              <a:custGeom>
                <a:avLst/>
                <a:gdLst>
                  <a:gd name="T0" fmla="*/ 21 w 288"/>
                  <a:gd name="T1" fmla="*/ 0 h 309"/>
                  <a:gd name="T2" fmla="*/ 0 w 288"/>
                  <a:gd name="T3" fmla="*/ 18 h 309"/>
                  <a:gd name="T4" fmla="*/ 284 w 288"/>
                  <a:gd name="T5" fmla="*/ 309 h 309"/>
                  <a:gd name="T6" fmla="*/ 288 w 288"/>
                  <a:gd name="T7" fmla="*/ 252 h 309"/>
                  <a:gd name="T8" fmla="*/ 21 w 288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309">
                    <a:moveTo>
                      <a:pt x="21" y="0"/>
                    </a:moveTo>
                    <a:lnTo>
                      <a:pt x="0" y="18"/>
                    </a:lnTo>
                    <a:lnTo>
                      <a:pt x="284" y="309"/>
                    </a:lnTo>
                    <a:lnTo>
                      <a:pt x="288" y="25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Freeform 118"/>
              <p:cNvSpPr>
                <a:spLocks/>
              </p:cNvSpPr>
              <p:nvPr/>
            </p:nvSpPr>
            <p:spPr bwMode="auto">
              <a:xfrm>
                <a:off x="3714" y="3039"/>
                <a:ext cx="302" cy="302"/>
              </a:xfrm>
              <a:custGeom>
                <a:avLst/>
                <a:gdLst>
                  <a:gd name="T0" fmla="*/ 0 w 302"/>
                  <a:gd name="T1" fmla="*/ 245 h 302"/>
                  <a:gd name="T2" fmla="*/ 6 w 302"/>
                  <a:gd name="T3" fmla="*/ 302 h 302"/>
                  <a:gd name="T4" fmla="*/ 302 w 302"/>
                  <a:gd name="T5" fmla="*/ 11 h 302"/>
                  <a:gd name="T6" fmla="*/ 282 w 302"/>
                  <a:gd name="T7" fmla="*/ 0 h 302"/>
                  <a:gd name="T8" fmla="*/ 0 w 302"/>
                  <a:gd name="T9" fmla="*/ 24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" h="302">
                    <a:moveTo>
                      <a:pt x="0" y="245"/>
                    </a:moveTo>
                    <a:lnTo>
                      <a:pt x="6" y="302"/>
                    </a:lnTo>
                    <a:lnTo>
                      <a:pt x="302" y="11"/>
                    </a:lnTo>
                    <a:lnTo>
                      <a:pt x="28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Freeform 119"/>
              <p:cNvSpPr>
                <a:spLocks/>
              </p:cNvSpPr>
              <p:nvPr/>
            </p:nvSpPr>
            <p:spPr bwMode="auto">
              <a:xfrm>
                <a:off x="3131" y="2790"/>
                <a:ext cx="590" cy="12"/>
              </a:xfrm>
              <a:custGeom>
                <a:avLst/>
                <a:gdLst>
                  <a:gd name="T0" fmla="*/ 0 w 590"/>
                  <a:gd name="T1" fmla="*/ 0 h 12"/>
                  <a:gd name="T2" fmla="*/ 1 w 590"/>
                  <a:gd name="T3" fmla="*/ 12 h 12"/>
                  <a:gd name="T4" fmla="*/ 589 w 590"/>
                  <a:gd name="T5" fmla="*/ 12 h 12"/>
                  <a:gd name="T6" fmla="*/ 590 w 590"/>
                  <a:gd name="T7" fmla="*/ 0 h 12"/>
                  <a:gd name="T8" fmla="*/ 0 w 59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12">
                    <a:moveTo>
                      <a:pt x="0" y="0"/>
                    </a:moveTo>
                    <a:lnTo>
                      <a:pt x="1" y="12"/>
                    </a:lnTo>
                    <a:lnTo>
                      <a:pt x="589" y="12"/>
                    </a:lnTo>
                    <a:lnTo>
                      <a:pt x="5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Freeform 120"/>
              <p:cNvSpPr>
                <a:spLocks/>
              </p:cNvSpPr>
              <p:nvPr/>
            </p:nvSpPr>
            <p:spPr bwMode="auto">
              <a:xfrm>
                <a:off x="2843" y="2789"/>
                <a:ext cx="292" cy="261"/>
              </a:xfrm>
              <a:custGeom>
                <a:avLst/>
                <a:gdLst>
                  <a:gd name="T0" fmla="*/ 291 w 292"/>
                  <a:gd name="T1" fmla="*/ 0 h 261"/>
                  <a:gd name="T2" fmla="*/ 0 w 292"/>
                  <a:gd name="T3" fmla="*/ 261 h 261"/>
                  <a:gd name="T4" fmla="*/ 31 w 292"/>
                  <a:gd name="T5" fmla="*/ 250 h 261"/>
                  <a:gd name="T6" fmla="*/ 292 w 292"/>
                  <a:gd name="T7" fmla="*/ 12 h 261"/>
                  <a:gd name="T8" fmla="*/ 291 w 292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261">
                    <a:moveTo>
                      <a:pt x="291" y="0"/>
                    </a:moveTo>
                    <a:lnTo>
                      <a:pt x="0" y="261"/>
                    </a:lnTo>
                    <a:lnTo>
                      <a:pt x="31" y="250"/>
                    </a:lnTo>
                    <a:lnTo>
                      <a:pt x="292" y="1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Freeform 121"/>
              <p:cNvSpPr>
                <a:spLocks/>
              </p:cNvSpPr>
              <p:nvPr/>
            </p:nvSpPr>
            <p:spPr bwMode="auto">
              <a:xfrm>
                <a:off x="3710" y="2789"/>
                <a:ext cx="304" cy="262"/>
              </a:xfrm>
              <a:custGeom>
                <a:avLst/>
                <a:gdLst>
                  <a:gd name="T0" fmla="*/ 0 w 304"/>
                  <a:gd name="T1" fmla="*/ 10 h 262"/>
                  <a:gd name="T2" fmla="*/ 273 w 304"/>
                  <a:gd name="T3" fmla="*/ 262 h 262"/>
                  <a:gd name="T4" fmla="*/ 304 w 304"/>
                  <a:gd name="T5" fmla="*/ 261 h 262"/>
                  <a:gd name="T6" fmla="*/ 9 w 304"/>
                  <a:gd name="T7" fmla="*/ 0 h 262"/>
                  <a:gd name="T8" fmla="*/ 0 w 304"/>
                  <a:gd name="T9" fmla="*/ 1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62">
                    <a:moveTo>
                      <a:pt x="0" y="10"/>
                    </a:moveTo>
                    <a:lnTo>
                      <a:pt x="273" y="262"/>
                    </a:lnTo>
                    <a:lnTo>
                      <a:pt x="304" y="26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59" name="Oval 122"/>
            <p:cNvSpPr>
              <a:spLocks noChangeArrowheads="1"/>
            </p:cNvSpPr>
            <p:nvPr/>
          </p:nvSpPr>
          <p:spPr bwMode="auto">
            <a:xfrm>
              <a:off x="2795" y="275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60" name="Oval 123"/>
            <p:cNvSpPr>
              <a:spLocks noChangeArrowheads="1"/>
            </p:cNvSpPr>
            <p:nvPr/>
          </p:nvSpPr>
          <p:spPr bwMode="auto">
            <a:xfrm>
              <a:off x="3333" y="2762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61" name="Oval 124"/>
            <p:cNvSpPr>
              <a:spLocks noChangeArrowheads="1"/>
            </p:cNvSpPr>
            <p:nvPr/>
          </p:nvSpPr>
          <p:spPr bwMode="auto">
            <a:xfrm>
              <a:off x="2523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62" name="Oval 125"/>
            <p:cNvSpPr>
              <a:spLocks noChangeArrowheads="1"/>
            </p:cNvSpPr>
            <p:nvPr/>
          </p:nvSpPr>
          <p:spPr bwMode="auto">
            <a:xfrm>
              <a:off x="2852" y="2320"/>
              <a:ext cx="137" cy="1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63" name="Oval 126"/>
            <p:cNvSpPr>
              <a:spLocks noChangeArrowheads="1"/>
            </p:cNvSpPr>
            <p:nvPr/>
          </p:nvSpPr>
          <p:spPr bwMode="auto">
            <a:xfrm>
              <a:off x="3351" y="2320"/>
              <a:ext cx="137" cy="13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9364" name="Oval 127"/>
            <p:cNvSpPr>
              <a:spLocks noChangeArrowheads="1"/>
            </p:cNvSpPr>
            <p:nvPr/>
          </p:nvSpPr>
          <p:spPr bwMode="auto">
            <a:xfrm>
              <a:off x="3696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9344" name="Oval 128"/>
          <p:cNvSpPr>
            <a:spLocks noChangeArrowheads="1"/>
          </p:cNvSpPr>
          <p:nvPr/>
        </p:nvSpPr>
        <p:spPr bwMode="auto">
          <a:xfrm>
            <a:off x="4354513" y="1731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345" name="Oval 129"/>
          <p:cNvSpPr>
            <a:spLocks noChangeArrowheads="1"/>
          </p:cNvSpPr>
          <p:nvPr/>
        </p:nvSpPr>
        <p:spPr bwMode="auto">
          <a:xfrm>
            <a:off x="3790950" y="2743200"/>
            <a:ext cx="234950" cy="234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347" name="Oval 131"/>
          <p:cNvSpPr>
            <a:spLocks noChangeArrowheads="1"/>
          </p:cNvSpPr>
          <p:nvPr/>
        </p:nvSpPr>
        <p:spPr bwMode="auto">
          <a:xfrm>
            <a:off x="2970213" y="20367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348" name="Oval 132"/>
          <p:cNvSpPr>
            <a:spLocks noChangeArrowheads="1"/>
          </p:cNvSpPr>
          <p:nvPr/>
        </p:nvSpPr>
        <p:spPr bwMode="auto">
          <a:xfrm>
            <a:off x="2555875" y="1722439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349" name="Oval 133"/>
          <p:cNvSpPr>
            <a:spLocks noChangeArrowheads="1"/>
          </p:cNvSpPr>
          <p:nvPr/>
        </p:nvSpPr>
        <p:spPr bwMode="auto">
          <a:xfrm>
            <a:off x="3022601" y="1860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350" name="AutoShape 134"/>
          <p:cNvSpPr>
            <a:spLocks noChangeArrowheads="1"/>
          </p:cNvSpPr>
          <p:nvPr/>
        </p:nvSpPr>
        <p:spPr bwMode="auto">
          <a:xfrm>
            <a:off x="2773364" y="1238250"/>
            <a:ext cx="647700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GB" sz="1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1000" b="1">
                <a:solidFill>
                  <a:schemeClr val="bg1"/>
                </a:solidFill>
                <a:latin typeface="Arial" charset="0"/>
              </a:rPr>
              <a:t>OH</a:t>
            </a:r>
          </a:p>
        </p:txBody>
      </p:sp>
      <p:sp>
        <p:nvSpPr>
          <p:cNvPr id="9351" name="Oval 135"/>
          <p:cNvSpPr>
            <a:spLocks noChangeArrowheads="1"/>
          </p:cNvSpPr>
          <p:nvPr/>
        </p:nvSpPr>
        <p:spPr bwMode="auto">
          <a:xfrm>
            <a:off x="2970213" y="2755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352" name="Oval 136"/>
          <p:cNvSpPr>
            <a:spLocks noChangeArrowheads="1"/>
          </p:cNvSpPr>
          <p:nvPr/>
        </p:nvSpPr>
        <p:spPr bwMode="auto">
          <a:xfrm>
            <a:off x="3800475" y="20399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236" name="Line 137"/>
          <p:cNvSpPr>
            <a:spLocks noChangeShapeType="1"/>
          </p:cNvSpPr>
          <p:nvPr/>
        </p:nvSpPr>
        <p:spPr bwMode="auto">
          <a:xfrm>
            <a:off x="846138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237" name="Line 138"/>
          <p:cNvSpPr>
            <a:spLocks noChangeShapeType="1"/>
          </p:cNvSpPr>
          <p:nvPr/>
        </p:nvSpPr>
        <p:spPr bwMode="auto">
          <a:xfrm>
            <a:off x="855663" y="1531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238" name="Line 139"/>
          <p:cNvSpPr>
            <a:spLocks noChangeShapeType="1"/>
          </p:cNvSpPr>
          <p:nvPr/>
        </p:nvSpPr>
        <p:spPr bwMode="auto">
          <a:xfrm>
            <a:off x="395288" y="17383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239" name="Line 140"/>
          <p:cNvSpPr>
            <a:spLocks noChangeShapeType="1"/>
          </p:cNvSpPr>
          <p:nvPr/>
        </p:nvSpPr>
        <p:spPr bwMode="auto">
          <a:xfrm>
            <a:off x="1673225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240" name="Line 141"/>
          <p:cNvSpPr>
            <a:spLocks noChangeShapeType="1"/>
          </p:cNvSpPr>
          <p:nvPr/>
        </p:nvSpPr>
        <p:spPr bwMode="auto">
          <a:xfrm flipH="1">
            <a:off x="2198688" y="1824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9241" name="Group 142"/>
          <p:cNvGrpSpPr>
            <a:grpSpLocks/>
          </p:cNvGrpSpPr>
          <p:nvPr/>
        </p:nvGrpSpPr>
        <p:grpSpPr bwMode="auto">
          <a:xfrm>
            <a:off x="250825" y="1604964"/>
            <a:ext cx="2089150" cy="1062037"/>
            <a:chOff x="2523" y="2320"/>
            <a:chExt cx="1355" cy="669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2653" y="2387"/>
              <a:ext cx="1089" cy="516"/>
              <a:chOff x="2843" y="2789"/>
              <a:chExt cx="1173" cy="552"/>
            </a:xfrm>
          </p:grpSpPr>
          <p:sp>
            <p:nvSpPr>
              <p:cNvPr id="4" name="Freeform 144"/>
              <p:cNvSpPr>
                <a:spLocks/>
              </p:cNvSpPr>
              <p:nvPr/>
            </p:nvSpPr>
            <p:spPr bwMode="auto">
              <a:xfrm>
                <a:off x="3131" y="3282"/>
                <a:ext cx="590" cy="58"/>
              </a:xfrm>
              <a:custGeom>
                <a:avLst/>
                <a:gdLst>
                  <a:gd name="T0" fmla="*/ 1 w 590"/>
                  <a:gd name="T1" fmla="*/ 0 h 58"/>
                  <a:gd name="T2" fmla="*/ 0 w 590"/>
                  <a:gd name="T3" fmla="*/ 58 h 58"/>
                  <a:gd name="T4" fmla="*/ 590 w 590"/>
                  <a:gd name="T5" fmla="*/ 58 h 58"/>
                  <a:gd name="T6" fmla="*/ 585 w 590"/>
                  <a:gd name="T7" fmla="*/ 0 h 58"/>
                  <a:gd name="T8" fmla="*/ 1 w 59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58">
                    <a:moveTo>
                      <a:pt x="1" y="0"/>
                    </a:moveTo>
                    <a:lnTo>
                      <a:pt x="0" y="58"/>
                    </a:lnTo>
                    <a:lnTo>
                      <a:pt x="590" y="58"/>
                    </a:lnTo>
                    <a:lnTo>
                      <a:pt x="5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Freeform 145"/>
              <p:cNvSpPr>
                <a:spLocks/>
              </p:cNvSpPr>
              <p:nvPr/>
            </p:nvSpPr>
            <p:spPr bwMode="auto">
              <a:xfrm>
                <a:off x="2847" y="3032"/>
                <a:ext cx="288" cy="309"/>
              </a:xfrm>
              <a:custGeom>
                <a:avLst/>
                <a:gdLst>
                  <a:gd name="T0" fmla="*/ 21 w 288"/>
                  <a:gd name="T1" fmla="*/ 0 h 309"/>
                  <a:gd name="T2" fmla="*/ 0 w 288"/>
                  <a:gd name="T3" fmla="*/ 18 h 309"/>
                  <a:gd name="T4" fmla="*/ 284 w 288"/>
                  <a:gd name="T5" fmla="*/ 309 h 309"/>
                  <a:gd name="T6" fmla="*/ 288 w 288"/>
                  <a:gd name="T7" fmla="*/ 252 h 309"/>
                  <a:gd name="T8" fmla="*/ 21 w 288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309">
                    <a:moveTo>
                      <a:pt x="21" y="0"/>
                    </a:moveTo>
                    <a:lnTo>
                      <a:pt x="0" y="18"/>
                    </a:lnTo>
                    <a:lnTo>
                      <a:pt x="284" y="309"/>
                    </a:lnTo>
                    <a:lnTo>
                      <a:pt x="288" y="25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Freeform 146"/>
              <p:cNvSpPr>
                <a:spLocks/>
              </p:cNvSpPr>
              <p:nvPr/>
            </p:nvSpPr>
            <p:spPr bwMode="auto">
              <a:xfrm>
                <a:off x="3714" y="3039"/>
                <a:ext cx="302" cy="302"/>
              </a:xfrm>
              <a:custGeom>
                <a:avLst/>
                <a:gdLst>
                  <a:gd name="T0" fmla="*/ 0 w 302"/>
                  <a:gd name="T1" fmla="*/ 245 h 302"/>
                  <a:gd name="T2" fmla="*/ 6 w 302"/>
                  <a:gd name="T3" fmla="*/ 302 h 302"/>
                  <a:gd name="T4" fmla="*/ 302 w 302"/>
                  <a:gd name="T5" fmla="*/ 11 h 302"/>
                  <a:gd name="T6" fmla="*/ 282 w 302"/>
                  <a:gd name="T7" fmla="*/ 0 h 302"/>
                  <a:gd name="T8" fmla="*/ 0 w 302"/>
                  <a:gd name="T9" fmla="*/ 24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" h="302">
                    <a:moveTo>
                      <a:pt x="0" y="245"/>
                    </a:moveTo>
                    <a:lnTo>
                      <a:pt x="6" y="302"/>
                    </a:lnTo>
                    <a:lnTo>
                      <a:pt x="302" y="11"/>
                    </a:lnTo>
                    <a:lnTo>
                      <a:pt x="28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Freeform 147"/>
              <p:cNvSpPr>
                <a:spLocks/>
              </p:cNvSpPr>
              <p:nvPr/>
            </p:nvSpPr>
            <p:spPr bwMode="auto">
              <a:xfrm>
                <a:off x="3131" y="2790"/>
                <a:ext cx="590" cy="12"/>
              </a:xfrm>
              <a:custGeom>
                <a:avLst/>
                <a:gdLst>
                  <a:gd name="T0" fmla="*/ 0 w 590"/>
                  <a:gd name="T1" fmla="*/ 0 h 12"/>
                  <a:gd name="T2" fmla="*/ 1 w 590"/>
                  <a:gd name="T3" fmla="*/ 12 h 12"/>
                  <a:gd name="T4" fmla="*/ 589 w 590"/>
                  <a:gd name="T5" fmla="*/ 12 h 12"/>
                  <a:gd name="T6" fmla="*/ 590 w 590"/>
                  <a:gd name="T7" fmla="*/ 0 h 12"/>
                  <a:gd name="T8" fmla="*/ 0 w 59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12">
                    <a:moveTo>
                      <a:pt x="0" y="0"/>
                    </a:moveTo>
                    <a:lnTo>
                      <a:pt x="1" y="12"/>
                    </a:lnTo>
                    <a:lnTo>
                      <a:pt x="589" y="12"/>
                    </a:lnTo>
                    <a:lnTo>
                      <a:pt x="5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8"/>
              <p:cNvSpPr>
                <a:spLocks/>
              </p:cNvSpPr>
              <p:nvPr/>
            </p:nvSpPr>
            <p:spPr bwMode="auto">
              <a:xfrm>
                <a:off x="2843" y="2789"/>
                <a:ext cx="292" cy="261"/>
              </a:xfrm>
              <a:custGeom>
                <a:avLst/>
                <a:gdLst>
                  <a:gd name="T0" fmla="*/ 291 w 292"/>
                  <a:gd name="T1" fmla="*/ 0 h 261"/>
                  <a:gd name="T2" fmla="*/ 0 w 292"/>
                  <a:gd name="T3" fmla="*/ 261 h 261"/>
                  <a:gd name="T4" fmla="*/ 31 w 292"/>
                  <a:gd name="T5" fmla="*/ 250 h 261"/>
                  <a:gd name="T6" fmla="*/ 292 w 292"/>
                  <a:gd name="T7" fmla="*/ 12 h 261"/>
                  <a:gd name="T8" fmla="*/ 291 w 292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261">
                    <a:moveTo>
                      <a:pt x="291" y="0"/>
                    </a:moveTo>
                    <a:lnTo>
                      <a:pt x="0" y="261"/>
                    </a:lnTo>
                    <a:lnTo>
                      <a:pt x="31" y="250"/>
                    </a:lnTo>
                    <a:lnTo>
                      <a:pt x="292" y="1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Freeform 149"/>
              <p:cNvSpPr>
                <a:spLocks/>
              </p:cNvSpPr>
              <p:nvPr/>
            </p:nvSpPr>
            <p:spPr bwMode="auto">
              <a:xfrm>
                <a:off x="3710" y="2789"/>
                <a:ext cx="304" cy="262"/>
              </a:xfrm>
              <a:custGeom>
                <a:avLst/>
                <a:gdLst>
                  <a:gd name="T0" fmla="*/ 0 w 304"/>
                  <a:gd name="T1" fmla="*/ 10 h 262"/>
                  <a:gd name="T2" fmla="*/ 273 w 304"/>
                  <a:gd name="T3" fmla="*/ 262 h 262"/>
                  <a:gd name="T4" fmla="*/ 304 w 304"/>
                  <a:gd name="T5" fmla="*/ 261 h 262"/>
                  <a:gd name="T6" fmla="*/ 9 w 304"/>
                  <a:gd name="T7" fmla="*/ 0 h 262"/>
                  <a:gd name="T8" fmla="*/ 0 w 304"/>
                  <a:gd name="T9" fmla="*/ 1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62">
                    <a:moveTo>
                      <a:pt x="0" y="10"/>
                    </a:moveTo>
                    <a:lnTo>
                      <a:pt x="273" y="262"/>
                    </a:lnTo>
                    <a:lnTo>
                      <a:pt x="304" y="26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46" name="Oval 150"/>
            <p:cNvSpPr>
              <a:spLocks noChangeArrowheads="1"/>
            </p:cNvSpPr>
            <p:nvPr/>
          </p:nvSpPr>
          <p:spPr bwMode="auto">
            <a:xfrm>
              <a:off x="2795" y="275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" name="Oval 151"/>
            <p:cNvSpPr>
              <a:spLocks noChangeArrowheads="1"/>
            </p:cNvSpPr>
            <p:nvPr/>
          </p:nvSpPr>
          <p:spPr bwMode="auto">
            <a:xfrm>
              <a:off x="3333" y="2762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" name="Oval 152"/>
            <p:cNvSpPr>
              <a:spLocks noChangeArrowheads="1"/>
            </p:cNvSpPr>
            <p:nvPr/>
          </p:nvSpPr>
          <p:spPr bwMode="auto">
            <a:xfrm>
              <a:off x="2523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" name="Oval 153"/>
            <p:cNvSpPr>
              <a:spLocks noChangeArrowheads="1"/>
            </p:cNvSpPr>
            <p:nvPr/>
          </p:nvSpPr>
          <p:spPr bwMode="auto">
            <a:xfrm>
              <a:off x="2852" y="2320"/>
              <a:ext cx="137" cy="1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8" name="Oval 154"/>
            <p:cNvSpPr>
              <a:spLocks noChangeArrowheads="1"/>
            </p:cNvSpPr>
            <p:nvPr/>
          </p:nvSpPr>
          <p:spPr bwMode="auto">
            <a:xfrm>
              <a:off x="3351" y="2320"/>
              <a:ext cx="137" cy="13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9" name="Oval 155"/>
            <p:cNvSpPr>
              <a:spLocks noChangeArrowheads="1"/>
            </p:cNvSpPr>
            <p:nvPr/>
          </p:nvSpPr>
          <p:spPr bwMode="auto">
            <a:xfrm>
              <a:off x="3696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9242" name="Oval 156"/>
          <p:cNvSpPr>
            <a:spLocks noChangeArrowheads="1"/>
          </p:cNvSpPr>
          <p:nvPr/>
        </p:nvSpPr>
        <p:spPr bwMode="auto">
          <a:xfrm>
            <a:off x="2120900" y="17319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243" name="Oval 157"/>
          <p:cNvSpPr>
            <a:spLocks noChangeArrowheads="1"/>
          </p:cNvSpPr>
          <p:nvPr/>
        </p:nvSpPr>
        <p:spPr bwMode="auto">
          <a:xfrm>
            <a:off x="1557339" y="2743200"/>
            <a:ext cx="234950" cy="234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244" name="Oval 158"/>
          <p:cNvSpPr>
            <a:spLocks noChangeArrowheads="1"/>
          </p:cNvSpPr>
          <p:nvPr/>
        </p:nvSpPr>
        <p:spPr bwMode="auto">
          <a:xfrm>
            <a:off x="279400" y="2273300"/>
            <a:ext cx="217488" cy="217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245" name="Oval 159"/>
          <p:cNvSpPr>
            <a:spLocks noChangeArrowheads="1"/>
          </p:cNvSpPr>
          <p:nvPr/>
        </p:nvSpPr>
        <p:spPr bwMode="auto">
          <a:xfrm>
            <a:off x="736600" y="20367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246" name="Oval 160"/>
          <p:cNvSpPr>
            <a:spLocks noChangeArrowheads="1"/>
          </p:cNvSpPr>
          <p:nvPr/>
        </p:nvSpPr>
        <p:spPr bwMode="auto">
          <a:xfrm>
            <a:off x="322264" y="1722439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247" name="Oval 161"/>
          <p:cNvSpPr>
            <a:spLocks noChangeArrowheads="1"/>
          </p:cNvSpPr>
          <p:nvPr/>
        </p:nvSpPr>
        <p:spPr bwMode="auto">
          <a:xfrm>
            <a:off x="788988" y="18605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248" name="AutoShape 162"/>
          <p:cNvSpPr>
            <a:spLocks noChangeArrowheads="1"/>
          </p:cNvSpPr>
          <p:nvPr/>
        </p:nvSpPr>
        <p:spPr bwMode="auto">
          <a:xfrm>
            <a:off x="539751" y="1238250"/>
            <a:ext cx="647700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GB" sz="1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1000" b="1">
                <a:solidFill>
                  <a:schemeClr val="bg1"/>
                </a:solidFill>
                <a:latin typeface="Arial" charset="0"/>
              </a:rPr>
              <a:t>OH</a:t>
            </a:r>
          </a:p>
        </p:txBody>
      </p:sp>
      <p:sp>
        <p:nvSpPr>
          <p:cNvPr id="9249" name="Oval 163"/>
          <p:cNvSpPr>
            <a:spLocks noChangeArrowheads="1"/>
          </p:cNvSpPr>
          <p:nvPr/>
        </p:nvSpPr>
        <p:spPr bwMode="auto">
          <a:xfrm>
            <a:off x="736600" y="2755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250" name="Oval 164"/>
          <p:cNvSpPr>
            <a:spLocks noChangeArrowheads="1"/>
          </p:cNvSpPr>
          <p:nvPr/>
        </p:nvSpPr>
        <p:spPr bwMode="auto">
          <a:xfrm>
            <a:off x="1566863" y="20399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grpSp>
        <p:nvGrpSpPr>
          <p:cNvPr id="9381" name="Group 165"/>
          <p:cNvGrpSpPr>
            <a:grpSpLocks/>
          </p:cNvGrpSpPr>
          <p:nvPr/>
        </p:nvGrpSpPr>
        <p:grpSpPr bwMode="auto">
          <a:xfrm>
            <a:off x="2124076" y="2349500"/>
            <a:ext cx="619125" cy="509588"/>
            <a:chOff x="2626" y="3657"/>
            <a:chExt cx="390" cy="321"/>
          </a:xfrm>
        </p:grpSpPr>
        <p:grpSp>
          <p:nvGrpSpPr>
            <p:cNvPr id="9340" name="Group 166"/>
            <p:cNvGrpSpPr>
              <a:grpSpLocks/>
            </p:cNvGrpSpPr>
            <p:nvPr/>
          </p:nvGrpSpPr>
          <p:grpSpPr bwMode="auto">
            <a:xfrm rot="-10512041">
              <a:off x="2699" y="3657"/>
              <a:ext cx="253" cy="263"/>
              <a:chOff x="2287" y="3393"/>
              <a:chExt cx="253" cy="263"/>
            </a:xfrm>
          </p:grpSpPr>
          <p:sp>
            <p:nvSpPr>
              <p:cNvPr id="9343" name="Freeform 167"/>
              <p:cNvSpPr>
                <a:spLocks/>
              </p:cNvSpPr>
              <p:nvPr/>
            </p:nvSpPr>
            <p:spPr bwMode="auto">
              <a:xfrm>
                <a:off x="2287" y="3393"/>
                <a:ext cx="253" cy="173"/>
              </a:xfrm>
              <a:custGeom>
                <a:avLst/>
                <a:gdLst>
                  <a:gd name="T0" fmla="*/ 0 w 253"/>
                  <a:gd name="T1" fmla="*/ 11 h 173"/>
                  <a:gd name="T2" fmla="*/ 139 w 253"/>
                  <a:gd name="T3" fmla="*/ 173 h 173"/>
                  <a:gd name="T4" fmla="*/ 253 w 253"/>
                  <a:gd name="T5" fmla="*/ 0 h 1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" h="173">
                    <a:moveTo>
                      <a:pt x="0" y="11"/>
                    </a:moveTo>
                    <a:lnTo>
                      <a:pt x="139" y="173"/>
                    </a:lnTo>
                    <a:lnTo>
                      <a:pt x="25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68"/>
              <p:cNvSpPr>
                <a:spLocks noChangeArrowheads="1"/>
              </p:cNvSpPr>
              <p:nvPr/>
            </p:nvSpPr>
            <p:spPr bwMode="auto">
              <a:xfrm>
                <a:off x="2336" y="3475"/>
                <a:ext cx="181" cy="181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</p:grpSp>
        <p:sp>
          <p:nvSpPr>
            <p:cNvPr id="9341" name="Oval 169"/>
            <p:cNvSpPr>
              <a:spLocks noChangeArrowheads="1"/>
            </p:cNvSpPr>
            <p:nvPr/>
          </p:nvSpPr>
          <p:spPr bwMode="auto">
            <a:xfrm>
              <a:off x="2626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9342" name="Oval 170"/>
            <p:cNvSpPr>
              <a:spLocks noChangeArrowheads="1"/>
            </p:cNvSpPr>
            <p:nvPr/>
          </p:nvSpPr>
          <p:spPr bwMode="auto">
            <a:xfrm>
              <a:off x="2880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1547814" y="4076700"/>
            <a:ext cx="6840537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fallo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In this example, 3 condensation reactions have produced 3 water molecules to produce the polysaccharide. </a:t>
            </a:r>
          </a:p>
        </p:txBody>
      </p:sp>
      <p:grpSp>
        <p:nvGrpSpPr>
          <p:cNvPr id="9460" name="Group 244"/>
          <p:cNvGrpSpPr>
            <a:grpSpLocks/>
          </p:cNvGrpSpPr>
          <p:nvPr/>
        </p:nvGrpSpPr>
        <p:grpSpPr bwMode="auto">
          <a:xfrm>
            <a:off x="4356101" y="2349500"/>
            <a:ext cx="619125" cy="509588"/>
            <a:chOff x="2626" y="3657"/>
            <a:chExt cx="390" cy="321"/>
          </a:xfrm>
        </p:grpSpPr>
        <p:grpSp>
          <p:nvGrpSpPr>
            <p:cNvPr id="9335" name="Group 245"/>
            <p:cNvGrpSpPr>
              <a:grpSpLocks/>
            </p:cNvGrpSpPr>
            <p:nvPr/>
          </p:nvGrpSpPr>
          <p:grpSpPr bwMode="auto">
            <a:xfrm rot="-10512041">
              <a:off x="2699" y="3657"/>
              <a:ext cx="253" cy="263"/>
              <a:chOff x="2287" y="3393"/>
              <a:chExt cx="253" cy="263"/>
            </a:xfrm>
          </p:grpSpPr>
          <p:sp>
            <p:nvSpPr>
              <p:cNvPr id="9338" name="Freeform 246"/>
              <p:cNvSpPr>
                <a:spLocks/>
              </p:cNvSpPr>
              <p:nvPr/>
            </p:nvSpPr>
            <p:spPr bwMode="auto">
              <a:xfrm>
                <a:off x="2287" y="3393"/>
                <a:ext cx="253" cy="173"/>
              </a:xfrm>
              <a:custGeom>
                <a:avLst/>
                <a:gdLst>
                  <a:gd name="T0" fmla="*/ 0 w 253"/>
                  <a:gd name="T1" fmla="*/ 11 h 173"/>
                  <a:gd name="T2" fmla="*/ 139 w 253"/>
                  <a:gd name="T3" fmla="*/ 173 h 173"/>
                  <a:gd name="T4" fmla="*/ 253 w 253"/>
                  <a:gd name="T5" fmla="*/ 0 h 1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" h="173">
                    <a:moveTo>
                      <a:pt x="0" y="11"/>
                    </a:moveTo>
                    <a:lnTo>
                      <a:pt x="139" y="173"/>
                    </a:lnTo>
                    <a:lnTo>
                      <a:pt x="25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Oval 247"/>
              <p:cNvSpPr>
                <a:spLocks noChangeArrowheads="1"/>
              </p:cNvSpPr>
              <p:nvPr/>
            </p:nvSpPr>
            <p:spPr bwMode="auto">
              <a:xfrm>
                <a:off x="2336" y="3475"/>
                <a:ext cx="181" cy="181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</p:grpSp>
        <p:sp>
          <p:nvSpPr>
            <p:cNvPr id="9336" name="Oval 248"/>
            <p:cNvSpPr>
              <a:spLocks noChangeArrowheads="1"/>
            </p:cNvSpPr>
            <p:nvPr/>
          </p:nvSpPr>
          <p:spPr bwMode="auto">
            <a:xfrm>
              <a:off x="2626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9337" name="Oval 249"/>
            <p:cNvSpPr>
              <a:spLocks noChangeArrowheads="1"/>
            </p:cNvSpPr>
            <p:nvPr/>
          </p:nvSpPr>
          <p:spPr bwMode="auto">
            <a:xfrm>
              <a:off x="2880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9471" name="Line 255"/>
          <p:cNvSpPr>
            <a:spLocks noChangeShapeType="1"/>
          </p:cNvSpPr>
          <p:nvPr/>
        </p:nvSpPr>
        <p:spPr bwMode="auto">
          <a:xfrm>
            <a:off x="7519988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472" name="Line 256"/>
          <p:cNvSpPr>
            <a:spLocks noChangeShapeType="1"/>
          </p:cNvSpPr>
          <p:nvPr/>
        </p:nvSpPr>
        <p:spPr bwMode="auto">
          <a:xfrm>
            <a:off x="7529513" y="1531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473" name="Line 257"/>
          <p:cNvSpPr>
            <a:spLocks noChangeShapeType="1"/>
          </p:cNvSpPr>
          <p:nvPr/>
        </p:nvSpPr>
        <p:spPr bwMode="auto">
          <a:xfrm>
            <a:off x="7070725" y="1752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474" name="Line 258"/>
          <p:cNvSpPr>
            <a:spLocks noChangeShapeType="1"/>
          </p:cNvSpPr>
          <p:nvPr/>
        </p:nvSpPr>
        <p:spPr bwMode="auto">
          <a:xfrm>
            <a:off x="8347075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475" name="Line 259"/>
          <p:cNvSpPr>
            <a:spLocks noChangeShapeType="1"/>
          </p:cNvSpPr>
          <p:nvPr/>
        </p:nvSpPr>
        <p:spPr bwMode="auto">
          <a:xfrm>
            <a:off x="8869363" y="182086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9476" name="Group 260"/>
          <p:cNvGrpSpPr>
            <a:grpSpLocks/>
          </p:cNvGrpSpPr>
          <p:nvPr/>
        </p:nvGrpSpPr>
        <p:grpSpPr bwMode="auto">
          <a:xfrm>
            <a:off x="6924675" y="1604964"/>
            <a:ext cx="2089150" cy="1062037"/>
            <a:chOff x="2523" y="2320"/>
            <a:chExt cx="1355" cy="669"/>
          </a:xfrm>
        </p:grpSpPr>
        <p:grpSp>
          <p:nvGrpSpPr>
            <p:cNvPr id="9322" name="Group 261"/>
            <p:cNvGrpSpPr>
              <a:grpSpLocks/>
            </p:cNvGrpSpPr>
            <p:nvPr/>
          </p:nvGrpSpPr>
          <p:grpSpPr bwMode="auto">
            <a:xfrm>
              <a:off x="2653" y="2387"/>
              <a:ext cx="1089" cy="516"/>
              <a:chOff x="2843" y="2789"/>
              <a:chExt cx="1173" cy="552"/>
            </a:xfrm>
          </p:grpSpPr>
          <p:sp>
            <p:nvSpPr>
              <p:cNvPr id="11" name="Freeform 262"/>
              <p:cNvSpPr>
                <a:spLocks/>
              </p:cNvSpPr>
              <p:nvPr/>
            </p:nvSpPr>
            <p:spPr bwMode="auto">
              <a:xfrm>
                <a:off x="3131" y="3282"/>
                <a:ext cx="590" cy="58"/>
              </a:xfrm>
              <a:custGeom>
                <a:avLst/>
                <a:gdLst>
                  <a:gd name="T0" fmla="*/ 1 w 590"/>
                  <a:gd name="T1" fmla="*/ 0 h 58"/>
                  <a:gd name="T2" fmla="*/ 0 w 590"/>
                  <a:gd name="T3" fmla="*/ 58 h 58"/>
                  <a:gd name="T4" fmla="*/ 590 w 590"/>
                  <a:gd name="T5" fmla="*/ 58 h 58"/>
                  <a:gd name="T6" fmla="*/ 585 w 590"/>
                  <a:gd name="T7" fmla="*/ 0 h 58"/>
                  <a:gd name="T8" fmla="*/ 1 w 59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58">
                    <a:moveTo>
                      <a:pt x="1" y="0"/>
                    </a:moveTo>
                    <a:lnTo>
                      <a:pt x="0" y="58"/>
                    </a:lnTo>
                    <a:lnTo>
                      <a:pt x="590" y="58"/>
                    </a:lnTo>
                    <a:lnTo>
                      <a:pt x="5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63"/>
              <p:cNvSpPr>
                <a:spLocks/>
              </p:cNvSpPr>
              <p:nvPr/>
            </p:nvSpPr>
            <p:spPr bwMode="auto">
              <a:xfrm>
                <a:off x="2847" y="3032"/>
                <a:ext cx="288" cy="309"/>
              </a:xfrm>
              <a:custGeom>
                <a:avLst/>
                <a:gdLst>
                  <a:gd name="T0" fmla="*/ 21 w 288"/>
                  <a:gd name="T1" fmla="*/ 0 h 309"/>
                  <a:gd name="T2" fmla="*/ 0 w 288"/>
                  <a:gd name="T3" fmla="*/ 18 h 309"/>
                  <a:gd name="T4" fmla="*/ 284 w 288"/>
                  <a:gd name="T5" fmla="*/ 309 h 309"/>
                  <a:gd name="T6" fmla="*/ 288 w 288"/>
                  <a:gd name="T7" fmla="*/ 252 h 309"/>
                  <a:gd name="T8" fmla="*/ 21 w 288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309">
                    <a:moveTo>
                      <a:pt x="21" y="0"/>
                    </a:moveTo>
                    <a:lnTo>
                      <a:pt x="0" y="18"/>
                    </a:lnTo>
                    <a:lnTo>
                      <a:pt x="284" y="309"/>
                    </a:lnTo>
                    <a:lnTo>
                      <a:pt x="288" y="25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Freeform 264"/>
              <p:cNvSpPr>
                <a:spLocks/>
              </p:cNvSpPr>
              <p:nvPr/>
            </p:nvSpPr>
            <p:spPr bwMode="auto">
              <a:xfrm>
                <a:off x="3714" y="3039"/>
                <a:ext cx="302" cy="302"/>
              </a:xfrm>
              <a:custGeom>
                <a:avLst/>
                <a:gdLst>
                  <a:gd name="T0" fmla="*/ 0 w 302"/>
                  <a:gd name="T1" fmla="*/ 245 h 302"/>
                  <a:gd name="T2" fmla="*/ 6 w 302"/>
                  <a:gd name="T3" fmla="*/ 302 h 302"/>
                  <a:gd name="T4" fmla="*/ 302 w 302"/>
                  <a:gd name="T5" fmla="*/ 11 h 302"/>
                  <a:gd name="T6" fmla="*/ 282 w 302"/>
                  <a:gd name="T7" fmla="*/ 0 h 302"/>
                  <a:gd name="T8" fmla="*/ 0 w 302"/>
                  <a:gd name="T9" fmla="*/ 24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" h="302">
                    <a:moveTo>
                      <a:pt x="0" y="245"/>
                    </a:moveTo>
                    <a:lnTo>
                      <a:pt x="6" y="302"/>
                    </a:lnTo>
                    <a:lnTo>
                      <a:pt x="302" y="11"/>
                    </a:lnTo>
                    <a:lnTo>
                      <a:pt x="28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Freeform 265"/>
              <p:cNvSpPr>
                <a:spLocks/>
              </p:cNvSpPr>
              <p:nvPr/>
            </p:nvSpPr>
            <p:spPr bwMode="auto">
              <a:xfrm>
                <a:off x="3131" y="2790"/>
                <a:ext cx="590" cy="12"/>
              </a:xfrm>
              <a:custGeom>
                <a:avLst/>
                <a:gdLst>
                  <a:gd name="T0" fmla="*/ 0 w 590"/>
                  <a:gd name="T1" fmla="*/ 0 h 12"/>
                  <a:gd name="T2" fmla="*/ 1 w 590"/>
                  <a:gd name="T3" fmla="*/ 12 h 12"/>
                  <a:gd name="T4" fmla="*/ 589 w 590"/>
                  <a:gd name="T5" fmla="*/ 12 h 12"/>
                  <a:gd name="T6" fmla="*/ 590 w 590"/>
                  <a:gd name="T7" fmla="*/ 0 h 12"/>
                  <a:gd name="T8" fmla="*/ 0 w 59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12">
                    <a:moveTo>
                      <a:pt x="0" y="0"/>
                    </a:moveTo>
                    <a:lnTo>
                      <a:pt x="1" y="12"/>
                    </a:lnTo>
                    <a:lnTo>
                      <a:pt x="589" y="12"/>
                    </a:lnTo>
                    <a:lnTo>
                      <a:pt x="5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Freeform 266"/>
              <p:cNvSpPr>
                <a:spLocks/>
              </p:cNvSpPr>
              <p:nvPr/>
            </p:nvSpPr>
            <p:spPr bwMode="auto">
              <a:xfrm>
                <a:off x="2843" y="2789"/>
                <a:ext cx="292" cy="261"/>
              </a:xfrm>
              <a:custGeom>
                <a:avLst/>
                <a:gdLst>
                  <a:gd name="T0" fmla="*/ 291 w 292"/>
                  <a:gd name="T1" fmla="*/ 0 h 261"/>
                  <a:gd name="T2" fmla="*/ 0 w 292"/>
                  <a:gd name="T3" fmla="*/ 261 h 261"/>
                  <a:gd name="T4" fmla="*/ 31 w 292"/>
                  <a:gd name="T5" fmla="*/ 250 h 261"/>
                  <a:gd name="T6" fmla="*/ 292 w 292"/>
                  <a:gd name="T7" fmla="*/ 12 h 261"/>
                  <a:gd name="T8" fmla="*/ 291 w 292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261">
                    <a:moveTo>
                      <a:pt x="291" y="0"/>
                    </a:moveTo>
                    <a:lnTo>
                      <a:pt x="0" y="261"/>
                    </a:lnTo>
                    <a:lnTo>
                      <a:pt x="31" y="250"/>
                    </a:lnTo>
                    <a:lnTo>
                      <a:pt x="292" y="1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267"/>
              <p:cNvSpPr>
                <a:spLocks/>
              </p:cNvSpPr>
              <p:nvPr/>
            </p:nvSpPr>
            <p:spPr bwMode="auto">
              <a:xfrm>
                <a:off x="3710" y="2789"/>
                <a:ext cx="304" cy="262"/>
              </a:xfrm>
              <a:custGeom>
                <a:avLst/>
                <a:gdLst>
                  <a:gd name="T0" fmla="*/ 0 w 304"/>
                  <a:gd name="T1" fmla="*/ 10 h 262"/>
                  <a:gd name="T2" fmla="*/ 273 w 304"/>
                  <a:gd name="T3" fmla="*/ 262 h 262"/>
                  <a:gd name="T4" fmla="*/ 304 w 304"/>
                  <a:gd name="T5" fmla="*/ 261 h 262"/>
                  <a:gd name="T6" fmla="*/ 9 w 304"/>
                  <a:gd name="T7" fmla="*/ 0 h 262"/>
                  <a:gd name="T8" fmla="*/ 0 w 304"/>
                  <a:gd name="T9" fmla="*/ 1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62">
                    <a:moveTo>
                      <a:pt x="0" y="10"/>
                    </a:moveTo>
                    <a:lnTo>
                      <a:pt x="273" y="262"/>
                    </a:lnTo>
                    <a:lnTo>
                      <a:pt x="304" y="26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3" name="Oval 268"/>
            <p:cNvSpPr>
              <a:spLocks noChangeArrowheads="1"/>
            </p:cNvSpPr>
            <p:nvPr/>
          </p:nvSpPr>
          <p:spPr bwMode="auto">
            <a:xfrm>
              <a:off x="2795" y="275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24" name="Oval 269"/>
            <p:cNvSpPr>
              <a:spLocks noChangeArrowheads="1"/>
            </p:cNvSpPr>
            <p:nvPr/>
          </p:nvSpPr>
          <p:spPr bwMode="auto">
            <a:xfrm>
              <a:off x="3333" y="2762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3" name="Oval 270"/>
            <p:cNvSpPr>
              <a:spLocks noChangeArrowheads="1"/>
            </p:cNvSpPr>
            <p:nvPr/>
          </p:nvSpPr>
          <p:spPr bwMode="auto">
            <a:xfrm>
              <a:off x="2523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" name="Oval 271"/>
            <p:cNvSpPr>
              <a:spLocks noChangeArrowheads="1"/>
            </p:cNvSpPr>
            <p:nvPr/>
          </p:nvSpPr>
          <p:spPr bwMode="auto">
            <a:xfrm>
              <a:off x="2852" y="2320"/>
              <a:ext cx="137" cy="1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5" name="Oval 272"/>
            <p:cNvSpPr>
              <a:spLocks noChangeArrowheads="1"/>
            </p:cNvSpPr>
            <p:nvPr/>
          </p:nvSpPr>
          <p:spPr bwMode="auto">
            <a:xfrm>
              <a:off x="3351" y="2320"/>
              <a:ext cx="137" cy="13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6" name="Oval 273"/>
            <p:cNvSpPr>
              <a:spLocks noChangeArrowheads="1"/>
            </p:cNvSpPr>
            <p:nvPr/>
          </p:nvSpPr>
          <p:spPr bwMode="auto">
            <a:xfrm>
              <a:off x="3696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9490" name="Oval 274"/>
          <p:cNvSpPr>
            <a:spLocks noChangeArrowheads="1"/>
          </p:cNvSpPr>
          <p:nvPr/>
        </p:nvSpPr>
        <p:spPr bwMode="auto">
          <a:xfrm>
            <a:off x="8794751" y="17319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491" name="Oval 275"/>
          <p:cNvSpPr>
            <a:spLocks noChangeArrowheads="1"/>
          </p:cNvSpPr>
          <p:nvPr/>
        </p:nvSpPr>
        <p:spPr bwMode="auto">
          <a:xfrm>
            <a:off x="8231189" y="2743200"/>
            <a:ext cx="234950" cy="234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492" name="Oval 276"/>
          <p:cNvSpPr>
            <a:spLocks noChangeArrowheads="1"/>
          </p:cNvSpPr>
          <p:nvPr/>
        </p:nvSpPr>
        <p:spPr bwMode="auto">
          <a:xfrm>
            <a:off x="8759825" y="2270125"/>
            <a:ext cx="217488" cy="217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493" name="Oval 277"/>
          <p:cNvSpPr>
            <a:spLocks noChangeArrowheads="1"/>
          </p:cNvSpPr>
          <p:nvPr/>
        </p:nvSpPr>
        <p:spPr bwMode="auto">
          <a:xfrm>
            <a:off x="7410450" y="20367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494" name="Oval 278"/>
          <p:cNvSpPr>
            <a:spLocks noChangeArrowheads="1"/>
          </p:cNvSpPr>
          <p:nvPr/>
        </p:nvSpPr>
        <p:spPr bwMode="auto">
          <a:xfrm>
            <a:off x="6996113" y="1722439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495" name="Oval 279"/>
          <p:cNvSpPr>
            <a:spLocks noChangeArrowheads="1"/>
          </p:cNvSpPr>
          <p:nvPr/>
        </p:nvSpPr>
        <p:spPr bwMode="auto">
          <a:xfrm>
            <a:off x="7462838" y="18605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496" name="AutoShape 280"/>
          <p:cNvSpPr>
            <a:spLocks noChangeArrowheads="1"/>
          </p:cNvSpPr>
          <p:nvPr/>
        </p:nvSpPr>
        <p:spPr bwMode="auto">
          <a:xfrm>
            <a:off x="7213600" y="1238250"/>
            <a:ext cx="647700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GB" sz="1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1000" b="1">
                <a:solidFill>
                  <a:schemeClr val="bg1"/>
                </a:solidFill>
                <a:latin typeface="Arial" charset="0"/>
              </a:rPr>
              <a:t>OH</a:t>
            </a:r>
          </a:p>
        </p:txBody>
      </p:sp>
      <p:sp>
        <p:nvSpPr>
          <p:cNvPr id="9497" name="Oval 281"/>
          <p:cNvSpPr>
            <a:spLocks noChangeArrowheads="1"/>
          </p:cNvSpPr>
          <p:nvPr/>
        </p:nvSpPr>
        <p:spPr bwMode="auto">
          <a:xfrm>
            <a:off x="7410450" y="2755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498" name="Oval 282"/>
          <p:cNvSpPr>
            <a:spLocks noChangeArrowheads="1"/>
          </p:cNvSpPr>
          <p:nvPr/>
        </p:nvSpPr>
        <p:spPr bwMode="auto">
          <a:xfrm>
            <a:off x="8240713" y="20399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499" name="Line 283"/>
          <p:cNvSpPr>
            <a:spLocks noChangeShapeType="1"/>
          </p:cNvSpPr>
          <p:nvPr/>
        </p:nvSpPr>
        <p:spPr bwMode="auto">
          <a:xfrm>
            <a:off x="5286375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500" name="Line 284"/>
          <p:cNvSpPr>
            <a:spLocks noChangeShapeType="1"/>
          </p:cNvSpPr>
          <p:nvPr/>
        </p:nvSpPr>
        <p:spPr bwMode="auto">
          <a:xfrm>
            <a:off x="5295900" y="1531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501" name="Line 285"/>
          <p:cNvSpPr>
            <a:spLocks noChangeShapeType="1"/>
          </p:cNvSpPr>
          <p:nvPr/>
        </p:nvSpPr>
        <p:spPr bwMode="auto">
          <a:xfrm>
            <a:off x="4830763" y="1719264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502" name="Line 286"/>
          <p:cNvSpPr>
            <a:spLocks noChangeShapeType="1"/>
          </p:cNvSpPr>
          <p:nvPr/>
        </p:nvSpPr>
        <p:spPr bwMode="auto">
          <a:xfrm>
            <a:off x="6113463" y="21796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503" name="Line 287"/>
          <p:cNvSpPr>
            <a:spLocks noChangeShapeType="1"/>
          </p:cNvSpPr>
          <p:nvPr/>
        </p:nvSpPr>
        <p:spPr bwMode="auto">
          <a:xfrm flipH="1">
            <a:off x="6638925" y="1824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9504" name="Group 288"/>
          <p:cNvGrpSpPr>
            <a:grpSpLocks/>
          </p:cNvGrpSpPr>
          <p:nvPr/>
        </p:nvGrpSpPr>
        <p:grpSpPr bwMode="auto">
          <a:xfrm>
            <a:off x="4691063" y="1604964"/>
            <a:ext cx="2089150" cy="1062037"/>
            <a:chOff x="2523" y="2320"/>
            <a:chExt cx="1355" cy="669"/>
          </a:xfrm>
        </p:grpSpPr>
        <p:grpSp>
          <p:nvGrpSpPr>
            <p:cNvPr id="9309" name="Group 289"/>
            <p:cNvGrpSpPr>
              <a:grpSpLocks/>
            </p:cNvGrpSpPr>
            <p:nvPr/>
          </p:nvGrpSpPr>
          <p:grpSpPr bwMode="auto">
            <a:xfrm>
              <a:off x="2653" y="2387"/>
              <a:ext cx="1089" cy="516"/>
              <a:chOff x="2843" y="2789"/>
              <a:chExt cx="1173" cy="552"/>
            </a:xfrm>
          </p:grpSpPr>
          <p:sp>
            <p:nvSpPr>
              <p:cNvPr id="9316" name="Freeform 290"/>
              <p:cNvSpPr>
                <a:spLocks/>
              </p:cNvSpPr>
              <p:nvPr/>
            </p:nvSpPr>
            <p:spPr bwMode="auto">
              <a:xfrm>
                <a:off x="3131" y="3282"/>
                <a:ext cx="590" cy="58"/>
              </a:xfrm>
              <a:custGeom>
                <a:avLst/>
                <a:gdLst>
                  <a:gd name="T0" fmla="*/ 1 w 590"/>
                  <a:gd name="T1" fmla="*/ 0 h 58"/>
                  <a:gd name="T2" fmla="*/ 0 w 590"/>
                  <a:gd name="T3" fmla="*/ 58 h 58"/>
                  <a:gd name="T4" fmla="*/ 590 w 590"/>
                  <a:gd name="T5" fmla="*/ 58 h 58"/>
                  <a:gd name="T6" fmla="*/ 585 w 590"/>
                  <a:gd name="T7" fmla="*/ 0 h 58"/>
                  <a:gd name="T8" fmla="*/ 1 w 59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58">
                    <a:moveTo>
                      <a:pt x="1" y="0"/>
                    </a:moveTo>
                    <a:lnTo>
                      <a:pt x="0" y="58"/>
                    </a:lnTo>
                    <a:lnTo>
                      <a:pt x="590" y="58"/>
                    </a:lnTo>
                    <a:lnTo>
                      <a:pt x="5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Freeform 291"/>
              <p:cNvSpPr>
                <a:spLocks/>
              </p:cNvSpPr>
              <p:nvPr/>
            </p:nvSpPr>
            <p:spPr bwMode="auto">
              <a:xfrm>
                <a:off x="2847" y="3032"/>
                <a:ext cx="288" cy="309"/>
              </a:xfrm>
              <a:custGeom>
                <a:avLst/>
                <a:gdLst>
                  <a:gd name="T0" fmla="*/ 21 w 288"/>
                  <a:gd name="T1" fmla="*/ 0 h 309"/>
                  <a:gd name="T2" fmla="*/ 0 w 288"/>
                  <a:gd name="T3" fmla="*/ 18 h 309"/>
                  <a:gd name="T4" fmla="*/ 284 w 288"/>
                  <a:gd name="T5" fmla="*/ 309 h 309"/>
                  <a:gd name="T6" fmla="*/ 288 w 288"/>
                  <a:gd name="T7" fmla="*/ 252 h 309"/>
                  <a:gd name="T8" fmla="*/ 21 w 288"/>
                  <a:gd name="T9" fmla="*/ 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309">
                    <a:moveTo>
                      <a:pt x="21" y="0"/>
                    </a:moveTo>
                    <a:lnTo>
                      <a:pt x="0" y="18"/>
                    </a:lnTo>
                    <a:lnTo>
                      <a:pt x="284" y="309"/>
                    </a:lnTo>
                    <a:lnTo>
                      <a:pt x="288" y="25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Freeform 292"/>
              <p:cNvSpPr>
                <a:spLocks/>
              </p:cNvSpPr>
              <p:nvPr/>
            </p:nvSpPr>
            <p:spPr bwMode="auto">
              <a:xfrm>
                <a:off x="3714" y="3039"/>
                <a:ext cx="302" cy="302"/>
              </a:xfrm>
              <a:custGeom>
                <a:avLst/>
                <a:gdLst>
                  <a:gd name="T0" fmla="*/ 0 w 302"/>
                  <a:gd name="T1" fmla="*/ 245 h 302"/>
                  <a:gd name="T2" fmla="*/ 6 w 302"/>
                  <a:gd name="T3" fmla="*/ 302 h 302"/>
                  <a:gd name="T4" fmla="*/ 302 w 302"/>
                  <a:gd name="T5" fmla="*/ 11 h 302"/>
                  <a:gd name="T6" fmla="*/ 282 w 302"/>
                  <a:gd name="T7" fmla="*/ 0 h 302"/>
                  <a:gd name="T8" fmla="*/ 0 w 302"/>
                  <a:gd name="T9" fmla="*/ 24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" h="302">
                    <a:moveTo>
                      <a:pt x="0" y="245"/>
                    </a:moveTo>
                    <a:lnTo>
                      <a:pt x="6" y="302"/>
                    </a:lnTo>
                    <a:lnTo>
                      <a:pt x="302" y="11"/>
                    </a:lnTo>
                    <a:lnTo>
                      <a:pt x="282" y="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Freeform 293"/>
              <p:cNvSpPr>
                <a:spLocks/>
              </p:cNvSpPr>
              <p:nvPr/>
            </p:nvSpPr>
            <p:spPr bwMode="auto">
              <a:xfrm>
                <a:off x="3131" y="2790"/>
                <a:ext cx="590" cy="12"/>
              </a:xfrm>
              <a:custGeom>
                <a:avLst/>
                <a:gdLst>
                  <a:gd name="T0" fmla="*/ 0 w 590"/>
                  <a:gd name="T1" fmla="*/ 0 h 12"/>
                  <a:gd name="T2" fmla="*/ 1 w 590"/>
                  <a:gd name="T3" fmla="*/ 12 h 12"/>
                  <a:gd name="T4" fmla="*/ 589 w 590"/>
                  <a:gd name="T5" fmla="*/ 12 h 12"/>
                  <a:gd name="T6" fmla="*/ 590 w 590"/>
                  <a:gd name="T7" fmla="*/ 0 h 12"/>
                  <a:gd name="T8" fmla="*/ 0 w 59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" h="12">
                    <a:moveTo>
                      <a:pt x="0" y="0"/>
                    </a:moveTo>
                    <a:lnTo>
                      <a:pt x="1" y="12"/>
                    </a:lnTo>
                    <a:lnTo>
                      <a:pt x="589" y="12"/>
                    </a:lnTo>
                    <a:lnTo>
                      <a:pt x="5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Freeform 294"/>
              <p:cNvSpPr>
                <a:spLocks/>
              </p:cNvSpPr>
              <p:nvPr/>
            </p:nvSpPr>
            <p:spPr bwMode="auto">
              <a:xfrm>
                <a:off x="2843" y="2789"/>
                <a:ext cx="292" cy="261"/>
              </a:xfrm>
              <a:custGeom>
                <a:avLst/>
                <a:gdLst>
                  <a:gd name="T0" fmla="*/ 291 w 292"/>
                  <a:gd name="T1" fmla="*/ 0 h 261"/>
                  <a:gd name="T2" fmla="*/ 0 w 292"/>
                  <a:gd name="T3" fmla="*/ 261 h 261"/>
                  <a:gd name="T4" fmla="*/ 31 w 292"/>
                  <a:gd name="T5" fmla="*/ 250 h 261"/>
                  <a:gd name="T6" fmla="*/ 292 w 292"/>
                  <a:gd name="T7" fmla="*/ 12 h 261"/>
                  <a:gd name="T8" fmla="*/ 291 w 292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261">
                    <a:moveTo>
                      <a:pt x="291" y="0"/>
                    </a:moveTo>
                    <a:lnTo>
                      <a:pt x="0" y="261"/>
                    </a:lnTo>
                    <a:lnTo>
                      <a:pt x="31" y="250"/>
                    </a:lnTo>
                    <a:lnTo>
                      <a:pt x="292" y="1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295"/>
              <p:cNvSpPr>
                <a:spLocks/>
              </p:cNvSpPr>
              <p:nvPr/>
            </p:nvSpPr>
            <p:spPr bwMode="auto">
              <a:xfrm>
                <a:off x="3710" y="2789"/>
                <a:ext cx="304" cy="262"/>
              </a:xfrm>
              <a:custGeom>
                <a:avLst/>
                <a:gdLst>
                  <a:gd name="T0" fmla="*/ 0 w 304"/>
                  <a:gd name="T1" fmla="*/ 10 h 262"/>
                  <a:gd name="T2" fmla="*/ 273 w 304"/>
                  <a:gd name="T3" fmla="*/ 262 h 262"/>
                  <a:gd name="T4" fmla="*/ 304 w 304"/>
                  <a:gd name="T5" fmla="*/ 261 h 262"/>
                  <a:gd name="T6" fmla="*/ 9 w 304"/>
                  <a:gd name="T7" fmla="*/ 0 h 262"/>
                  <a:gd name="T8" fmla="*/ 0 w 304"/>
                  <a:gd name="T9" fmla="*/ 1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62">
                    <a:moveTo>
                      <a:pt x="0" y="10"/>
                    </a:moveTo>
                    <a:lnTo>
                      <a:pt x="273" y="262"/>
                    </a:lnTo>
                    <a:lnTo>
                      <a:pt x="304" y="26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10" name="Oval 296"/>
            <p:cNvSpPr>
              <a:spLocks noChangeArrowheads="1"/>
            </p:cNvSpPr>
            <p:nvPr/>
          </p:nvSpPr>
          <p:spPr bwMode="auto">
            <a:xfrm>
              <a:off x="2795" y="275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11" name="Oval 297"/>
            <p:cNvSpPr>
              <a:spLocks noChangeArrowheads="1"/>
            </p:cNvSpPr>
            <p:nvPr/>
          </p:nvSpPr>
          <p:spPr bwMode="auto">
            <a:xfrm>
              <a:off x="3333" y="2762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12" name="Oval 298"/>
            <p:cNvSpPr>
              <a:spLocks noChangeArrowheads="1"/>
            </p:cNvSpPr>
            <p:nvPr/>
          </p:nvSpPr>
          <p:spPr bwMode="auto">
            <a:xfrm>
              <a:off x="2523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13" name="Oval 299"/>
            <p:cNvSpPr>
              <a:spLocks noChangeArrowheads="1"/>
            </p:cNvSpPr>
            <p:nvPr/>
          </p:nvSpPr>
          <p:spPr bwMode="auto">
            <a:xfrm>
              <a:off x="2852" y="2320"/>
              <a:ext cx="137" cy="1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314" name="Oval 300"/>
            <p:cNvSpPr>
              <a:spLocks noChangeArrowheads="1"/>
            </p:cNvSpPr>
            <p:nvPr/>
          </p:nvSpPr>
          <p:spPr bwMode="auto">
            <a:xfrm>
              <a:off x="3351" y="2320"/>
              <a:ext cx="137" cy="13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9315" name="Oval 301"/>
            <p:cNvSpPr>
              <a:spLocks noChangeArrowheads="1"/>
            </p:cNvSpPr>
            <p:nvPr/>
          </p:nvSpPr>
          <p:spPr bwMode="auto">
            <a:xfrm>
              <a:off x="3696" y="2523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9518" name="Oval 302"/>
          <p:cNvSpPr>
            <a:spLocks noChangeArrowheads="1"/>
          </p:cNvSpPr>
          <p:nvPr/>
        </p:nvSpPr>
        <p:spPr bwMode="auto">
          <a:xfrm>
            <a:off x="6561138" y="1731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519" name="Oval 303"/>
          <p:cNvSpPr>
            <a:spLocks noChangeArrowheads="1"/>
          </p:cNvSpPr>
          <p:nvPr/>
        </p:nvSpPr>
        <p:spPr bwMode="auto">
          <a:xfrm>
            <a:off x="5997576" y="2743200"/>
            <a:ext cx="234950" cy="234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521" name="Oval 305"/>
          <p:cNvSpPr>
            <a:spLocks noChangeArrowheads="1"/>
          </p:cNvSpPr>
          <p:nvPr/>
        </p:nvSpPr>
        <p:spPr bwMode="auto">
          <a:xfrm>
            <a:off x="5176838" y="20367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latin typeface="Arial" charset="0"/>
              </a:rPr>
              <a:t>OH</a:t>
            </a:r>
          </a:p>
        </p:txBody>
      </p:sp>
      <p:sp>
        <p:nvSpPr>
          <p:cNvPr id="9522" name="Oval 306"/>
          <p:cNvSpPr>
            <a:spLocks noChangeArrowheads="1"/>
          </p:cNvSpPr>
          <p:nvPr/>
        </p:nvSpPr>
        <p:spPr bwMode="auto">
          <a:xfrm>
            <a:off x="4762500" y="1722439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523" name="Oval 307"/>
          <p:cNvSpPr>
            <a:spLocks noChangeArrowheads="1"/>
          </p:cNvSpPr>
          <p:nvPr/>
        </p:nvSpPr>
        <p:spPr bwMode="auto">
          <a:xfrm>
            <a:off x="5229226" y="1860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524" name="AutoShape 308"/>
          <p:cNvSpPr>
            <a:spLocks noChangeArrowheads="1"/>
          </p:cNvSpPr>
          <p:nvPr/>
        </p:nvSpPr>
        <p:spPr bwMode="auto">
          <a:xfrm>
            <a:off x="4979989" y="1238250"/>
            <a:ext cx="647700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GB" sz="1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1000" b="1">
                <a:solidFill>
                  <a:schemeClr val="bg1"/>
                </a:solidFill>
                <a:latin typeface="Arial" charset="0"/>
              </a:rPr>
              <a:t>OH</a:t>
            </a:r>
          </a:p>
        </p:txBody>
      </p:sp>
      <p:sp>
        <p:nvSpPr>
          <p:cNvPr id="9525" name="Oval 309"/>
          <p:cNvSpPr>
            <a:spLocks noChangeArrowheads="1"/>
          </p:cNvSpPr>
          <p:nvPr/>
        </p:nvSpPr>
        <p:spPr bwMode="auto">
          <a:xfrm>
            <a:off x="5176838" y="2755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9526" name="Oval 310"/>
          <p:cNvSpPr>
            <a:spLocks noChangeArrowheads="1"/>
          </p:cNvSpPr>
          <p:nvPr/>
        </p:nvSpPr>
        <p:spPr bwMode="auto">
          <a:xfrm>
            <a:off x="6007100" y="20399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grpSp>
        <p:nvGrpSpPr>
          <p:cNvPr id="9527" name="Group 311"/>
          <p:cNvGrpSpPr>
            <a:grpSpLocks/>
          </p:cNvGrpSpPr>
          <p:nvPr/>
        </p:nvGrpSpPr>
        <p:grpSpPr bwMode="auto">
          <a:xfrm>
            <a:off x="4748214" y="2109789"/>
            <a:ext cx="217487" cy="385762"/>
            <a:chOff x="2198" y="3006"/>
            <a:chExt cx="137" cy="243"/>
          </a:xfrm>
        </p:grpSpPr>
        <p:sp>
          <p:nvSpPr>
            <p:cNvPr id="9307" name="Line 312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Oval 313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grpSp>
        <p:nvGrpSpPr>
          <p:cNvPr id="9530" name="Group 314"/>
          <p:cNvGrpSpPr>
            <a:grpSpLocks/>
          </p:cNvGrpSpPr>
          <p:nvPr/>
        </p:nvGrpSpPr>
        <p:grpSpPr bwMode="auto">
          <a:xfrm>
            <a:off x="4314825" y="2109789"/>
            <a:ext cx="217488" cy="385762"/>
            <a:chOff x="2198" y="3006"/>
            <a:chExt cx="137" cy="243"/>
          </a:xfrm>
        </p:grpSpPr>
        <p:sp>
          <p:nvSpPr>
            <p:cNvPr id="9305" name="Line 315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Oval 316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grpSp>
        <p:nvGrpSpPr>
          <p:cNvPr id="9533" name="Group 317"/>
          <p:cNvGrpSpPr>
            <a:grpSpLocks/>
          </p:cNvGrpSpPr>
          <p:nvPr/>
        </p:nvGrpSpPr>
        <p:grpSpPr bwMode="auto">
          <a:xfrm>
            <a:off x="6956425" y="2114551"/>
            <a:ext cx="217488" cy="385763"/>
            <a:chOff x="2198" y="3006"/>
            <a:chExt cx="137" cy="243"/>
          </a:xfrm>
        </p:grpSpPr>
        <p:sp>
          <p:nvSpPr>
            <p:cNvPr id="9303" name="Line 318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Oval 319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grpSp>
        <p:nvGrpSpPr>
          <p:cNvPr id="9536" name="Group 320"/>
          <p:cNvGrpSpPr>
            <a:grpSpLocks/>
          </p:cNvGrpSpPr>
          <p:nvPr/>
        </p:nvGrpSpPr>
        <p:grpSpPr bwMode="auto">
          <a:xfrm>
            <a:off x="6523039" y="2114551"/>
            <a:ext cx="217487" cy="385763"/>
            <a:chOff x="2198" y="3006"/>
            <a:chExt cx="137" cy="243"/>
          </a:xfrm>
        </p:grpSpPr>
        <p:sp>
          <p:nvSpPr>
            <p:cNvPr id="9301" name="Line 321"/>
            <p:cNvSpPr>
              <a:spLocks noChangeShapeType="1"/>
            </p:cNvSpPr>
            <p:nvPr/>
          </p:nvSpPr>
          <p:spPr bwMode="auto">
            <a:xfrm flipH="1">
              <a:off x="2269" y="30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Oval 322"/>
            <p:cNvSpPr>
              <a:spLocks noChangeArrowheads="1"/>
            </p:cNvSpPr>
            <p:nvPr/>
          </p:nvSpPr>
          <p:spPr bwMode="auto">
            <a:xfrm>
              <a:off x="2198" y="3112"/>
              <a:ext cx="137" cy="1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000">
                  <a:latin typeface="Arial" charset="0"/>
                </a:rPr>
                <a:t>OH</a:t>
              </a:r>
            </a:p>
          </p:txBody>
        </p:sp>
      </p:grpSp>
      <p:sp>
        <p:nvSpPr>
          <p:cNvPr id="9539" name="Text Box 323"/>
          <p:cNvSpPr txBox="1">
            <a:spLocks noChangeArrowheads="1"/>
          </p:cNvSpPr>
          <p:nvPr/>
        </p:nvSpPr>
        <p:spPr bwMode="auto">
          <a:xfrm>
            <a:off x="1042989" y="836613"/>
            <a:ext cx="129540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fallo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fallo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Glucose</a:t>
            </a:r>
          </a:p>
        </p:txBody>
      </p:sp>
      <p:grpSp>
        <p:nvGrpSpPr>
          <p:cNvPr id="9540" name="Group 324"/>
          <p:cNvGrpSpPr>
            <a:grpSpLocks/>
          </p:cNvGrpSpPr>
          <p:nvPr/>
        </p:nvGrpSpPr>
        <p:grpSpPr bwMode="auto">
          <a:xfrm>
            <a:off x="4427539" y="2205038"/>
            <a:ext cx="401637" cy="417512"/>
            <a:chOff x="2287" y="3393"/>
            <a:chExt cx="253" cy="263"/>
          </a:xfrm>
        </p:grpSpPr>
        <p:sp>
          <p:nvSpPr>
            <p:cNvPr id="9299" name="Freeform 325"/>
            <p:cNvSpPr>
              <a:spLocks/>
            </p:cNvSpPr>
            <p:nvPr/>
          </p:nvSpPr>
          <p:spPr bwMode="auto">
            <a:xfrm>
              <a:off x="2287" y="3393"/>
              <a:ext cx="253" cy="173"/>
            </a:xfrm>
            <a:custGeom>
              <a:avLst/>
              <a:gdLst>
                <a:gd name="T0" fmla="*/ 0 w 253"/>
                <a:gd name="T1" fmla="*/ 11 h 173"/>
                <a:gd name="T2" fmla="*/ 139 w 253"/>
                <a:gd name="T3" fmla="*/ 173 h 173"/>
                <a:gd name="T4" fmla="*/ 253 w 253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173">
                  <a:moveTo>
                    <a:pt x="0" y="11"/>
                  </a:moveTo>
                  <a:lnTo>
                    <a:pt x="139" y="173"/>
                  </a:lnTo>
                  <a:lnTo>
                    <a:pt x="2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Oval 326"/>
            <p:cNvSpPr>
              <a:spLocks noChangeArrowheads="1"/>
            </p:cNvSpPr>
            <p:nvPr/>
          </p:nvSpPr>
          <p:spPr bwMode="auto">
            <a:xfrm>
              <a:off x="2336" y="3475"/>
              <a:ext cx="181" cy="181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9543" name="Group 327"/>
          <p:cNvGrpSpPr>
            <a:grpSpLocks/>
          </p:cNvGrpSpPr>
          <p:nvPr/>
        </p:nvGrpSpPr>
        <p:grpSpPr bwMode="auto">
          <a:xfrm>
            <a:off x="6588126" y="2349500"/>
            <a:ext cx="619125" cy="509588"/>
            <a:chOff x="2626" y="3657"/>
            <a:chExt cx="390" cy="321"/>
          </a:xfrm>
        </p:grpSpPr>
        <p:grpSp>
          <p:nvGrpSpPr>
            <p:cNvPr id="9294" name="Group 328"/>
            <p:cNvGrpSpPr>
              <a:grpSpLocks/>
            </p:cNvGrpSpPr>
            <p:nvPr/>
          </p:nvGrpSpPr>
          <p:grpSpPr bwMode="auto">
            <a:xfrm rot="-10512041">
              <a:off x="2699" y="3657"/>
              <a:ext cx="253" cy="263"/>
              <a:chOff x="2287" y="3393"/>
              <a:chExt cx="253" cy="263"/>
            </a:xfrm>
          </p:grpSpPr>
          <p:sp>
            <p:nvSpPr>
              <p:cNvPr id="9297" name="Freeform 329"/>
              <p:cNvSpPr>
                <a:spLocks/>
              </p:cNvSpPr>
              <p:nvPr/>
            </p:nvSpPr>
            <p:spPr bwMode="auto">
              <a:xfrm>
                <a:off x="2287" y="3393"/>
                <a:ext cx="253" cy="173"/>
              </a:xfrm>
              <a:custGeom>
                <a:avLst/>
                <a:gdLst>
                  <a:gd name="T0" fmla="*/ 0 w 253"/>
                  <a:gd name="T1" fmla="*/ 11 h 173"/>
                  <a:gd name="T2" fmla="*/ 139 w 253"/>
                  <a:gd name="T3" fmla="*/ 173 h 173"/>
                  <a:gd name="T4" fmla="*/ 253 w 253"/>
                  <a:gd name="T5" fmla="*/ 0 h 1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" h="173">
                    <a:moveTo>
                      <a:pt x="0" y="11"/>
                    </a:moveTo>
                    <a:lnTo>
                      <a:pt x="139" y="173"/>
                    </a:lnTo>
                    <a:lnTo>
                      <a:pt x="25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Oval 330"/>
              <p:cNvSpPr>
                <a:spLocks noChangeArrowheads="1"/>
              </p:cNvSpPr>
              <p:nvPr/>
            </p:nvSpPr>
            <p:spPr bwMode="auto">
              <a:xfrm>
                <a:off x="2336" y="3475"/>
                <a:ext cx="181" cy="181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Arial" charset="0"/>
                  </a:rPr>
                  <a:t>O</a:t>
                </a:r>
              </a:p>
            </p:txBody>
          </p:sp>
        </p:grpSp>
        <p:sp>
          <p:nvSpPr>
            <p:cNvPr id="9295" name="Oval 331"/>
            <p:cNvSpPr>
              <a:spLocks noChangeArrowheads="1"/>
            </p:cNvSpPr>
            <p:nvPr/>
          </p:nvSpPr>
          <p:spPr bwMode="auto">
            <a:xfrm>
              <a:off x="2626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9296" name="Oval 332"/>
            <p:cNvSpPr>
              <a:spLocks noChangeArrowheads="1"/>
            </p:cNvSpPr>
            <p:nvPr/>
          </p:nvSpPr>
          <p:spPr bwMode="auto">
            <a:xfrm>
              <a:off x="2880" y="384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</p:grpSp>
      <p:grpSp>
        <p:nvGrpSpPr>
          <p:cNvPr id="9549" name="Group 333"/>
          <p:cNvGrpSpPr>
            <a:grpSpLocks/>
          </p:cNvGrpSpPr>
          <p:nvPr/>
        </p:nvGrpSpPr>
        <p:grpSpPr bwMode="auto">
          <a:xfrm>
            <a:off x="6659564" y="2205038"/>
            <a:ext cx="401637" cy="417512"/>
            <a:chOff x="2287" y="3393"/>
            <a:chExt cx="253" cy="263"/>
          </a:xfrm>
        </p:grpSpPr>
        <p:sp>
          <p:nvSpPr>
            <p:cNvPr id="9292" name="Freeform 334"/>
            <p:cNvSpPr>
              <a:spLocks/>
            </p:cNvSpPr>
            <p:nvPr/>
          </p:nvSpPr>
          <p:spPr bwMode="auto">
            <a:xfrm>
              <a:off x="2287" y="3393"/>
              <a:ext cx="253" cy="173"/>
            </a:xfrm>
            <a:custGeom>
              <a:avLst/>
              <a:gdLst>
                <a:gd name="T0" fmla="*/ 0 w 253"/>
                <a:gd name="T1" fmla="*/ 11 h 173"/>
                <a:gd name="T2" fmla="*/ 139 w 253"/>
                <a:gd name="T3" fmla="*/ 173 h 173"/>
                <a:gd name="T4" fmla="*/ 253 w 253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173">
                  <a:moveTo>
                    <a:pt x="0" y="11"/>
                  </a:moveTo>
                  <a:lnTo>
                    <a:pt x="139" y="173"/>
                  </a:lnTo>
                  <a:lnTo>
                    <a:pt x="25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Oval 335"/>
            <p:cNvSpPr>
              <a:spLocks noChangeArrowheads="1"/>
            </p:cNvSpPr>
            <p:nvPr/>
          </p:nvSpPr>
          <p:spPr bwMode="auto">
            <a:xfrm>
              <a:off x="2336" y="3475"/>
              <a:ext cx="181" cy="181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3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0364 0.05347 -0.00035 0.10393 0.01702 0.1294 C 0.03438 0.15486 0.08611 0.14768 0.10434 0.15255 " pathEditMode="relative" rAng="0" ptsTypes="aaa">
                                      <p:cBhvr>
                                        <p:cTn id="169" dur="20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0364 0.05347 -0.00035 0.10393 0.01702 0.1294 C 0.03438 0.15486 0.08611 0.14768 0.10434 0.15255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9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0364 0.05347 -0.00035 0.10393 0.01702 0.1294 C 0.03438 0.15486 0.08611 0.14768 0.10434 0.15255 " pathEditMode="relative" rAng="0" ptsTypes="aaa">
                                      <p:cBhvr>
                                        <p:cTn id="203" dur="2000" fill="hold"/>
                                        <p:tgtEl>
                                          <p:spTgt spid="9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5" grpId="0" animBg="1"/>
      <p:bldP spid="9326" grpId="0" animBg="1"/>
      <p:bldP spid="9327" grpId="0" animBg="1"/>
      <p:bldP spid="9328" grpId="0" animBg="1"/>
      <p:bldP spid="9329" grpId="0" animBg="1"/>
      <p:bldP spid="9344" grpId="0" animBg="1"/>
      <p:bldP spid="9345" grpId="0" animBg="1"/>
      <p:bldP spid="9347" grpId="0" animBg="1"/>
      <p:bldP spid="9348" grpId="0" animBg="1"/>
      <p:bldP spid="9349" grpId="0" animBg="1"/>
      <p:bldP spid="9350" grpId="0" animBg="1"/>
      <p:bldP spid="9351" grpId="0" animBg="1"/>
      <p:bldP spid="9352" grpId="0" animBg="1"/>
      <p:bldP spid="9391" grpId="0"/>
      <p:bldP spid="9471" grpId="0" animBg="1"/>
      <p:bldP spid="9472" grpId="0" animBg="1"/>
      <p:bldP spid="9473" grpId="0" animBg="1"/>
      <p:bldP spid="9474" grpId="0" animBg="1"/>
      <p:bldP spid="9475" grpId="0" animBg="1"/>
      <p:bldP spid="9490" grpId="0" animBg="1"/>
      <p:bldP spid="9491" grpId="0" animBg="1"/>
      <p:bldP spid="9492" grpId="0" animBg="1"/>
      <p:bldP spid="9493" grpId="0" animBg="1"/>
      <p:bldP spid="9494" grpId="0" animBg="1"/>
      <p:bldP spid="9495" grpId="0" animBg="1"/>
      <p:bldP spid="9496" grpId="0" animBg="1"/>
      <p:bldP spid="9497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3" grpId="0" animBg="1"/>
      <p:bldP spid="9518" grpId="0" animBg="1"/>
      <p:bldP spid="9519" grpId="0" animBg="1"/>
      <p:bldP spid="9521" grpId="0" animBg="1"/>
      <p:bldP spid="9522" grpId="0" animBg="1"/>
      <p:bldP spid="9523" grpId="0" animBg="1"/>
      <p:bldP spid="9524" grpId="0" animBg="1"/>
      <p:bldP spid="9525" grpId="0" animBg="1"/>
      <p:bldP spid="9526" grpId="0" animBg="1"/>
      <p:bldP spid="95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268397" y="441793"/>
            <a:ext cx="7358063" cy="1714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 dirty="0"/>
              <a:t>Starch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idx="1"/>
          </p:nvPr>
        </p:nvSpPr>
        <p:spPr>
          <a:xfrm>
            <a:off x="696516" y="2156293"/>
            <a:ext cx="4518422" cy="3764090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sz="28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</a:rPr>
              <a:t>Role: Insoluble store of glucose in plants</a:t>
            </a:r>
          </a:p>
          <a:p>
            <a:pPr marL="510250" indent="-287015">
              <a:defRPr sz="1800"/>
            </a:pPr>
            <a:r>
              <a:rPr sz="2800" dirty="0">
                <a:solidFill>
                  <a:srgbClr val="11053B"/>
                </a:solidFill>
              </a:rPr>
              <a:t>A </a:t>
            </a:r>
            <a:r>
              <a:rPr sz="2800" b="1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</a:rPr>
              <a:t>mixture </a:t>
            </a:r>
            <a:r>
              <a:rPr sz="28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</a:rPr>
              <a:t>of two glucose polymers: </a:t>
            </a:r>
            <a:r>
              <a:rPr sz="2800" dirty="0">
                <a:solidFill>
                  <a:srgbClr val="FF0000"/>
                </a:solidFill>
                <a:uFill>
                  <a:solidFill>
                    <a:srgbClr val="11053B"/>
                  </a:solidFill>
                </a:uFill>
              </a:rPr>
              <a:t>amylose &amp; amylopectin</a:t>
            </a:r>
          </a:p>
        </p:txBody>
      </p:sp>
      <p:pic>
        <p:nvPicPr>
          <p:cNvPr id="366" name="url?sa=i&amp;source=images&amp;cd=&amp;docid=7jaMX6k0XsWUmM&amp;tbnid=l3GTzMUkLf3tZM-&amp;ved=&amp;url=http%3A%2F%2Fwww.goyaagro.com%2Fprodu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93531" y="2223492"/>
            <a:ext cx="2402087" cy="2402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675575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2768203" y="-3893344"/>
            <a:ext cx="7768828" cy="24020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Starch 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369658" y="1505036"/>
            <a:ext cx="3746666" cy="47592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sz="2500" dirty="0"/>
              <a:t>Around 1000 or more</a:t>
            </a: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lang="en-US"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sz="2500" dirty="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sz="2500" dirty="0"/>
              <a:t>g</a:t>
            </a:r>
            <a:r>
              <a:rPr sz="2500" dirty="0"/>
              <a:t>lucose monomers</a:t>
            </a: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sz="2500" dirty="0"/>
              <a:t>with </a:t>
            </a:r>
            <a:r>
              <a:rPr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1,4 </a:t>
            </a:r>
            <a:r>
              <a:rPr sz="2500" dirty="0" err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glycosidic</a:t>
            </a:r>
            <a:r>
              <a:rPr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 bonds</a:t>
            </a: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endParaRPr sz="2500" dirty="0">
              <a:solidFill>
                <a:srgbClr val="FFFC41"/>
              </a:solidFill>
              <a:uFill>
                <a:solidFill>
                  <a:srgbClr val="FFFC41"/>
                </a:solidFill>
              </a:uFill>
            </a:endParaRP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sz="2500" dirty="0">
                <a:uFill>
                  <a:solidFill>
                    <a:srgbClr val="0056D6"/>
                  </a:solidFill>
                </a:uFill>
              </a:rPr>
              <a:t>Form</a:t>
            </a:r>
            <a:r>
              <a:rPr lang="en-GB" sz="2500" dirty="0">
                <a:uFill>
                  <a:solidFill>
                    <a:srgbClr val="0056D6"/>
                  </a:solidFill>
                </a:uFill>
              </a:rPr>
              <a:t>s</a:t>
            </a:r>
            <a:r>
              <a:rPr sz="2500" dirty="0">
                <a:uFill>
                  <a:solidFill>
                    <a:srgbClr val="0056D6"/>
                  </a:solidFill>
                </a:uFill>
              </a:rPr>
              <a:t> a spiral</a:t>
            </a:r>
            <a:r>
              <a:rPr sz="2500" dirty="0"/>
              <a:t> structure</a:t>
            </a: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sz="2500" dirty="0"/>
              <a:t>because </a:t>
            </a:r>
            <a:r>
              <a:rPr lang="en-GB" sz="2500" dirty="0"/>
              <a:t>of the angle of the </a:t>
            </a:r>
            <a:r>
              <a:rPr lang="en-GB" sz="2500" dirty="0" err="1"/>
              <a:t>glycosidic</a:t>
            </a:r>
            <a:r>
              <a:rPr lang="en-GB" sz="2500" dirty="0"/>
              <a:t> bond </a:t>
            </a:r>
            <a:r>
              <a:rPr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H</a:t>
            </a:r>
            <a:r>
              <a:rPr lang="en-GB" sz="2500" dirty="0" err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ydrogen</a:t>
            </a:r>
            <a:r>
              <a:rPr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 bond</a:t>
            </a:r>
            <a:r>
              <a:rPr lang="en-GB" sz="2500" dirty="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s </a:t>
            </a:r>
            <a:r>
              <a:rPr lang="en-GB" sz="2500" dirty="0">
                <a:uFill>
                  <a:solidFill>
                    <a:srgbClr val="0056D6"/>
                  </a:solidFill>
                </a:uFill>
              </a:rPr>
              <a:t>hold the structure</a:t>
            </a:r>
          </a:p>
          <a:p>
            <a:pPr marL="207104" indent="-185159" algn="ctr" defTabSz="221806">
              <a:spcBef>
                <a:spcPts val="844"/>
              </a:spcBef>
              <a:buClr>
                <a:srgbClr val="FFFB00"/>
              </a:buClr>
              <a:buNone/>
              <a:defRPr sz="1800"/>
            </a:pPr>
            <a:r>
              <a:rPr lang="en-GB" sz="2500" dirty="0">
                <a:uFill>
                  <a:solidFill>
                    <a:srgbClr val="0056D6"/>
                  </a:solidFill>
                </a:uFill>
              </a:rPr>
              <a:t> in place</a:t>
            </a:r>
            <a:endParaRPr sz="2500" dirty="0">
              <a:uFill>
                <a:solidFill>
                  <a:srgbClr val="FFFC41"/>
                </a:solidFill>
              </a:uFill>
            </a:endParaRPr>
          </a:p>
        </p:txBody>
      </p:sp>
      <p:pic>
        <p:nvPicPr>
          <p:cNvPr id="373" name="cell12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131991" y="-3214687"/>
            <a:ext cx="1096963" cy="190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015063" y="1454406"/>
            <a:ext cx="4860540" cy="2025225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1255101" y="184795"/>
            <a:ext cx="6635376" cy="1118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800" b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400" dirty="0"/>
              <a:t>Amylose Structure</a:t>
            </a:r>
            <a:endParaRPr lang="en-GB" sz="3400" dirty="0"/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GB" sz="3400" dirty="0"/>
              <a:t> (a linear molecule with no branches) </a:t>
            </a:r>
            <a:endParaRPr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478" y="3580892"/>
            <a:ext cx="3999819" cy="27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881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420289" y="1656928"/>
            <a:ext cx="4455321" cy="5201072"/>
          </a:xfrm>
          <a:prstGeom prst="rect">
            <a:avLst/>
          </a:prstGeom>
        </p:spPr>
        <p:txBody>
          <a:bodyPr/>
          <a:lstStyle/>
          <a:p>
            <a:pPr marL="383526" indent="-342888">
              <a:buClr>
                <a:srgbClr val="FFFB00"/>
              </a:buClr>
              <a:buNone/>
              <a:defRPr sz="1800"/>
            </a:pPr>
            <a:endParaRPr sz="2700" dirty="0"/>
          </a:p>
          <a:p>
            <a:pPr marL="383526" indent="-342888">
              <a:buClr>
                <a:srgbClr val="FFFB00"/>
              </a:buClr>
              <a:buNone/>
              <a:defRPr sz="1800"/>
            </a:pPr>
            <a:endParaRPr sz="2700" dirty="0"/>
          </a:p>
          <a:p>
            <a:pPr marL="383526" indent="-342888">
              <a:buClr>
                <a:srgbClr val="FFFB00"/>
              </a:buClr>
              <a:buNone/>
              <a:defRPr sz="1800"/>
            </a:pPr>
            <a:endParaRPr sz="2700" dirty="0"/>
          </a:p>
        </p:txBody>
      </p:sp>
      <p:sp>
        <p:nvSpPr>
          <p:cNvPr id="385" name="Shape 385"/>
          <p:cNvSpPr/>
          <p:nvPr/>
        </p:nvSpPr>
        <p:spPr>
          <a:xfrm>
            <a:off x="4875610" y="1563369"/>
            <a:ext cx="3999819" cy="464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lang="en-GB"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latin typeface="Symbol"/>
                <a:sym typeface="Symbol"/>
              </a:rPr>
              <a:t>a 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glucose monomer</a:t>
            </a:r>
            <a:r>
              <a:rPr lang="en-GB"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s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 </a:t>
            </a: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with 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1,4 and some </a:t>
            </a:r>
            <a:r>
              <a:rPr sz="2400" b="1" dirty="0">
                <a:solidFill>
                  <a:srgbClr val="FF0000"/>
                </a:solidFill>
                <a:uFill>
                  <a:solidFill>
                    <a:srgbClr val="11053B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1,6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latin typeface="+mj-lt"/>
                <a:ea typeface="+mj-ea"/>
                <a:cs typeface="+mj-cs"/>
                <a:sym typeface="Gill Sans"/>
              </a:rPr>
              <a:t> </a:t>
            </a: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sz="2400" dirty="0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glycosidic bonds (</a:t>
            </a:r>
            <a:r>
              <a:rPr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every</a:t>
            </a:r>
            <a:r>
              <a:rPr lang="en-GB"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25 </a:t>
            </a: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U</a:t>
            </a:r>
            <a:r>
              <a:rPr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/>
              </a:rPr>
              <a:t>nits)</a:t>
            </a:r>
            <a:r>
              <a:rPr lang="en-GB" sz="240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sym typeface="Arial"/>
              </a:rPr>
              <a:t> 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Giving a </a:t>
            </a:r>
            <a:r>
              <a:rPr sz="2400" b="1" dirty="0">
                <a:solidFill>
                  <a:srgbClr val="FF0000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Branched</a:t>
            </a: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, </a:t>
            </a: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open structure</a:t>
            </a:r>
            <a:r>
              <a:rPr lang="en-GB" sz="2400" dirty="0">
                <a:solidFill>
                  <a:srgbClr val="11053B"/>
                </a:solidFill>
                <a:uFill>
                  <a:solidFill>
                    <a:srgbClr val="11053B"/>
                  </a:solidFill>
                </a:uFill>
                <a:sym typeface="Arial"/>
              </a:rPr>
              <a:t>.</a:t>
            </a:r>
            <a:endParaRPr sz="2400" dirty="0">
              <a:solidFill>
                <a:srgbClr val="11053B"/>
              </a:solidFill>
              <a:uFill>
                <a:solidFill>
                  <a:srgbClr val="11053B"/>
                </a:solidFill>
              </a:uFill>
              <a:sym typeface="Arial"/>
            </a:endParaRP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r>
              <a:rPr lang="en-GB" sz="2400" dirty="0">
                <a:uFill>
                  <a:solidFill>
                    <a:srgbClr val="EEEEEE"/>
                  </a:solidFill>
                </a:uFill>
                <a:sym typeface="Arial"/>
              </a:rPr>
              <a:t>Amylopectin sits inside the amylose helix.  Why do you suppose this is advantageous for a storage molecule?</a:t>
            </a:r>
            <a:endParaRPr sz="2400" dirty="0">
              <a:uFill>
                <a:solidFill>
                  <a:srgbClr val="EEEEEE"/>
                </a:solidFill>
              </a:uFill>
              <a:sym typeface="Arial"/>
            </a:endParaRPr>
          </a:p>
          <a:p>
            <a:pPr marL="383526" indent="-383526" defTabSz="410751">
              <a:spcBef>
                <a:spcPts val="633"/>
              </a:spcBef>
              <a:buClr>
                <a:srgbClr val="FFFB00"/>
              </a:buClr>
              <a:buFont typeface="Wingdings"/>
              <a:defRPr sz="1800"/>
            </a:pPr>
            <a:endParaRPr sz="2700" dirty="0">
              <a:solidFill>
                <a:srgbClr val="EEEEEE"/>
              </a:solidFill>
              <a:uFill>
                <a:solidFill>
                  <a:srgbClr val="EEEEEE"/>
                </a:solidFill>
              </a:uFill>
              <a:sym typeface="Arial"/>
            </a:endParaRPr>
          </a:p>
        </p:txBody>
      </p:sp>
      <p:pic>
        <p:nvPicPr>
          <p:cNvPr id="387" name="Amylopecti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0289" y="3985937"/>
            <a:ext cx="4252973" cy="211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amylopectin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20289" y="1732360"/>
            <a:ext cx="4285657" cy="21523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Amylopectin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2573308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 advAuto="0"/>
      <p:bldP spid="385" grpId="0" build="p" bldLvl="5" animBg="1" advAuto="0"/>
      <p:bldP spid="387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24073" y="239271"/>
            <a:ext cx="7768828" cy="197346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 dirty="0"/>
              <a:t>Relating Structure to Function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673442" y="1808820"/>
            <a:ext cx="7768828" cy="4658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67653" indent="-344418">
              <a:defRPr sz="1800"/>
            </a:pPr>
            <a:r>
              <a:rPr sz="3100" dirty="0">
                <a:solidFill>
                  <a:srgbClr val="FF0000"/>
                </a:solidFill>
              </a:rPr>
              <a:t>Compact shape </a:t>
            </a:r>
            <a:r>
              <a:rPr sz="3100" dirty="0"/>
              <a:t>takes up little space</a:t>
            </a:r>
            <a:r>
              <a:rPr lang="en-GB" sz="3100" dirty="0"/>
              <a:t> (a lot can be stored in a small space)</a:t>
            </a:r>
          </a:p>
          <a:p>
            <a:pPr marL="567653" indent="-344418">
              <a:defRPr sz="1800"/>
            </a:pPr>
            <a:r>
              <a:rPr sz="3100" dirty="0">
                <a:solidFill>
                  <a:srgbClr val="FF0000"/>
                </a:solidFill>
              </a:rPr>
              <a:t>Insoluble</a:t>
            </a:r>
            <a:r>
              <a:rPr sz="3100" dirty="0"/>
              <a:t> </a:t>
            </a:r>
            <a:r>
              <a:rPr lang="en-US" sz="3100" dirty="0"/>
              <a:t>–</a:t>
            </a:r>
            <a:r>
              <a:rPr sz="3100" dirty="0"/>
              <a:t> therefore </a:t>
            </a:r>
            <a:r>
              <a:rPr lang="en-GB" sz="3100" dirty="0"/>
              <a:t>does not affect water potential, so water is not drawn into the cells by osmosis.</a:t>
            </a:r>
          </a:p>
          <a:p>
            <a:pPr marL="567653" indent="-344418">
              <a:defRPr sz="1800"/>
            </a:pPr>
            <a:r>
              <a:rPr sz="3100" dirty="0">
                <a:solidFill>
                  <a:srgbClr val="FF0000"/>
                </a:solidFill>
              </a:rPr>
              <a:t>Easily hydrolysed </a:t>
            </a:r>
            <a:r>
              <a:rPr sz="3100" dirty="0"/>
              <a:t>to </a:t>
            </a:r>
            <a:r>
              <a:rPr lang="en-GB" sz="3100" dirty="0"/>
              <a:t>alpha </a:t>
            </a:r>
            <a:r>
              <a:rPr sz="3100" dirty="0"/>
              <a:t>glucose for respiration (by amylase)</a:t>
            </a:r>
            <a:endParaRPr lang="en-GB" sz="3100" dirty="0"/>
          </a:p>
          <a:p>
            <a:pPr marL="567653" indent="-344418">
              <a:defRPr sz="1800"/>
            </a:pPr>
            <a:r>
              <a:rPr lang="en-GB" sz="3100" dirty="0"/>
              <a:t>The </a:t>
            </a:r>
            <a:r>
              <a:rPr lang="en-GB" sz="3100" dirty="0">
                <a:solidFill>
                  <a:srgbClr val="FF0000"/>
                </a:solidFill>
              </a:rPr>
              <a:t>branched form </a:t>
            </a:r>
            <a:r>
              <a:rPr lang="en-GB" sz="3100" dirty="0"/>
              <a:t>has many ends each of which can be acted on by enzymes simultaneously meaning that glucose monomers are rapidly released.</a:t>
            </a:r>
          </a:p>
          <a:p>
            <a:pPr marL="223234" indent="0">
              <a:buNone/>
              <a:defRPr sz="1800"/>
            </a:pP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30590066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3400"/>
              <a:t>Test for starch - 2/3 drops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13224867" y="5616774"/>
            <a:ext cx="7358063" cy="401835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 Iodine </a:t>
            </a:r>
          </a:p>
        </p:txBody>
      </p:sp>
      <p:pic>
        <p:nvPicPr>
          <p:cNvPr id="395" name="IodineTe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12727" y="1553766"/>
            <a:ext cx="4988719" cy="37415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80288" y="5616774"/>
            <a:ext cx="781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Method: Place 2cm3 of the sample being tested into a test tube and add 2 drops of iodine. The presence of starch is indicated by a blue black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28254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572181" y="239271"/>
            <a:ext cx="7768828" cy="1062633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 dirty="0"/>
              <a:t>Glycogen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521550" y="1302514"/>
            <a:ext cx="7604204" cy="2313225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sz="2500" dirty="0"/>
              <a:t>Role: an insoluble, compact store of glucose in </a:t>
            </a:r>
            <a:r>
              <a:rPr sz="2500" b="1" dirty="0">
                <a:solidFill>
                  <a:srgbClr val="FF0000"/>
                </a:solidFill>
              </a:rPr>
              <a:t>animals</a:t>
            </a:r>
            <a:r>
              <a:rPr sz="2500" dirty="0"/>
              <a:t>, found mainly in muscle and liver</a:t>
            </a:r>
            <a:endParaRPr lang="en-GB" sz="2500" dirty="0"/>
          </a:p>
          <a:p>
            <a:pPr marL="510250" indent="-287015">
              <a:defRPr sz="1800"/>
            </a:pPr>
            <a:r>
              <a:rPr lang="en-GB" sz="2500" dirty="0"/>
              <a:t>Alpha </a:t>
            </a:r>
            <a:r>
              <a:rPr sz="2500" dirty="0"/>
              <a:t>glucose units</a:t>
            </a:r>
          </a:p>
          <a:p>
            <a:pPr marL="510250" indent="-287015">
              <a:defRPr sz="1800"/>
            </a:pPr>
            <a:r>
              <a:rPr sz="2500" dirty="0"/>
              <a:t>1,4 and 1,6 glycosidic bonds</a:t>
            </a:r>
            <a:endParaRPr lang="en-GB" sz="2500" dirty="0"/>
          </a:p>
          <a:p>
            <a:pPr marL="510250" indent="-287015">
              <a:defRPr sz="1800"/>
            </a:pPr>
            <a:r>
              <a:rPr lang="en-GB" sz="2500" dirty="0"/>
              <a:t>But many more 1,6 bonds than starch.</a:t>
            </a:r>
            <a:endParaRPr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3" y="3935306"/>
            <a:ext cx="7898378" cy="20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8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8" y="694946"/>
            <a:ext cx="8233172" cy="1508124"/>
          </a:xfrm>
        </p:spPr>
        <p:txBody>
          <a:bodyPr/>
          <a:lstStyle/>
          <a:p>
            <a:r>
              <a:rPr lang="en-US" dirty="0"/>
              <a:t>What you should know from GCSE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19" y="2467018"/>
            <a:ext cx="8233172" cy="1779955"/>
          </a:xfrm>
        </p:spPr>
        <p:txBody>
          <a:bodyPr/>
          <a:lstStyle/>
          <a:p>
            <a:r>
              <a:rPr lang="en-US" dirty="0"/>
              <a:t>Starch can be broken down into sugars</a:t>
            </a:r>
          </a:p>
        </p:txBody>
      </p:sp>
    </p:spTree>
    <p:extLst>
      <p:ext uri="{BB962C8B-B14F-4D97-AF65-F5344CB8AC3E}">
        <p14:creationId xmlns:p14="http://schemas.microsoft.com/office/powerpoint/2010/main" val="414649849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4817793"/>
          </a:xfrm>
        </p:spPr>
        <p:txBody>
          <a:bodyPr/>
          <a:lstStyle/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r>
              <a:rPr lang="en-US" sz="28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Compact shape 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takes up little space</a:t>
            </a:r>
          </a:p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r>
              <a:rPr lang="en-US" sz="28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Insoluble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 - therefore </a:t>
            </a:r>
            <a:r>
              <a:rPr lang="en-US" sz="2800" dirty="0" err="1">
                <a:latin typeface="Gill Sans"/>
                <a:ea typeface="Gill Sans"/>
                <a:cs typeface="Gill Sans"/>
                <a:sym typeface="Gill Sans"/>
              </a:rPr>
              <a:t>osmotically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 inert and does not diffuse outside of cells</a:t>
            </a:r>
          </a:p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r>
              <a:rPr lang="en-US" sz="28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Easily </a:t>
            </a:r>
            <a:r>
              <a:rPr lang="en-US" sz="2800" dirty="0" err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hydrolysed</a:t>
            </a:r>
            <a:r>
              <a:rPr lang="en-US" sz="28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to glucose for respiration (by amylase) because more branches than starch and so more of the ends can be worked on simultaneously by enzymes.</a:t>
            </a:r>
          </a:p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r>
              <a:rPr lang="en-US" sz="28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Speed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 of hydrolysis important because animals have a higher metabolic rate than plants.</a:t>
            </a:r>
          </a:p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endParaRPr lang="en-US" sz="3400" dirty="0">
              <a:latin typeface="Gill Sans"/>
              <a:ea typeface="Gill Sans"/>
              <a:cs typeface="Gill Sans"/>
              <a:sym typeface="Gill Sans"/>
            </a:endParaRPr>
          </a:p>
          <a:p>
            <a:pPr marL="567653" indent="-344418" defTabSz="410751">
              <a:spcBef>
                <a:spcPts val="1687"/>
              </a:spcBef>
              <a:buSzPct val="171000"/>
              <a:defRPr sz="1800"/>
            </a:pPr>
            <a:endParaRPr lang="en-US" sz="3400" dirty="0">
              <a:latin typeface="Gill Sans"/>
              <a:ea typeface="Gill Sans"/>
              <a:cs typeface="Gill Sans"/>
              <a:sym typeface="Gill Sans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270751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4500"/>
              <a:t>Cellulose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721769" y="2710207"/>
            <a:ext cx="5411391" cy="3821906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sz="2800" dirty="0"/>
              <a:t>Role: Structural polysaccharide in plants</a:t>
            </a:r>
            <a:endParaRPr lang="en-GB" sz="2800" dirty="0"/>
          </a:p>
          <a:p>
            <a:pPr marL="510250" indent="-287015">
              <a:defRPr sz="1800"/>
            </a:pPr>
            <a:r>
              <a:rPr lang="en-GB" sz="2800" dirty="0"/>
              <a:t>Made from </a:t>
            </a:r>
            <a:r>
              <a:rPr lang="en-GB" sz="2800" dirty="0">
                <a:solidFill>
                  <a:srgbClr val="FF0000"/>
                </a:solidFill>
              </a:rPr>
              <a:t>Beta</a:t>
            </a:r>
            <a:r>
              <a:rPr lang="en-GB" sz="2800" dirty="0"/>
              <a:t> glucose</a:t>
            </a:r>
            <a:endParaRPr sz="2800" dirty="0"/>
          </a:p>
          <a:p>
            <a:pPr marL="510250" indent="-287015">
              <a:defRPr sz="1800"/>
            </a:pPr>
            <a:r>
              <a:rPr sz="2800" dirty="0"/>
              <a:t>1,4 </a:t>
            </a:r>
            <a:r>
              <a:rPr sz="2800" dirty="0" err="1"/>
              <a:t>glycosidic</a:t>
            </a:r>
            <a:r>
              <a:rPr sz="2800" dirty="0"/>
              <a:t> bonds</a:t>
            </a:r>
          </a:p>
          <a:p>
            <a:pPr marL="510250" indent="-287015">
              <a:defRPr sz="1800"/>
            </a:pPr>
            <a:r>
              <a:rPr sz="2800" dirty="0"/>
              <a:t> long parallel chains</a:t>
            </a:r>
          </a:p>
          <a:p>
            <a:pPr marL="510250" indent="-287015">
              <a:defRPr sz="1800"/>
            </a:pPr>
            <a:r>
              <a:rPr sz="2800" dirty="0"/>
              <a:t> H-bonds link adjacent chains</a:t>
            </a:r>
          </a:p>
        </p:txBody>
      </p:sp>
      <p:pic>
        <p:nvPicPr>
          <p:cNvPr id="406" name="SUNFLOW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315274" y="2920008"/>
            <a:ext cx="2098477" cy="242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Group 424"/>
          <p:cNvGrpSpPr/>
          <p:nvPr/>
        </p:nvGrpSpPr>
        <p:grpSpPr>
          <a:xfrm>
            <a:off x="1886142" y="1258243"/>
            <a:ext cx="5362044" cy="1268391"/>
            <a:chOff x="-20194" y="-45649"/>
            <a:chExt cx="7626015" cy="1803934"/>
          </a:xfrm>
        </p:grpSpPr>
        <p:sp>
          <p:nvSpPr>
            <p:cNvPr id="407" name="Shape 407"/>
            <p:cNvSpPr/>
            <p:nvPr/>
          </p:nvSpPr>
          <p:spPr>
            <a:xfrm>
              <a:off x="485384" y="341045"/>
              <a:ext cx="1284972" cy="103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D81E00"/>
            </a:solidFill>
            <a:ln w="9525" cap="flat">
              <a:solidFill>
                <a:srgbClr val="0117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2252219" y="341045"/>
              <a:ext cx="1284972" cy="103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D81E00"/>
            </a:solidFill>
            <a:ln w="9525" cap="flat">
              <a:solidFill>
                <a:srgbClr val="0117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4019055" y="341045"/>
              <a:ext cx="1284972" cy="103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D81E00"/>
            </a:solidFill>
            <a:ln w="9525" cap="flat">
              <a:solidFill>
                <a:srgbClr val="0117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05580" y="341045"/>
              <a:ext cx="1284972" cy="103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D81E00"/>
            </a:solidFill>
            <a:ln w="9525" cap="flat">
              <a:solidFill>
                <a:srgbClr val="0117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690044" y="820515"/>
              <a:ext cx="321244" cy="399559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223714" y="820515"/>
              <a:ext cx="321244" cy="399559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778123" y="500868"/>
              <a:ext cx="321243" cy="399560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244452" y="500868"/>
              <a:ext cx="321243" cy="399560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flipH="1">
              <a:off x="2011287" y="820515"/>
              <a:ext cx="321244" cy="399559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flipH="1">
              <a:off x="3456879" y="580780"/>
              <a:ext cx="321244" cy="319647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flipH="1">
              <a:off x="5464647" y="820515"/>
              <a:ext cx="321243" cy="399559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 flipH="1">
              <a:off x="6910240" y="500868"/>
              <a:ext cx="321243" cy="399560"/>
            </a:xfrm>
            <a:prstGeom prst="line">
              <a:avLst/>
            </a:prstGeom>
            <a:noFill/>
            <a:ln w="63500" cap="flat">
              <a:solidFill>
                <a:srgbClr val="D81E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-20194" y="-3154"/>
              <a:ext cx="4950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1828624" y="955786"/>
              <a:ext cx="4950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3593786" y="158334"/>
              <a:ext cx="4950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5280312" y="955786"/>
              <a:ext cx="4950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7110724" y="-45649"/>
              <a:ext cx="4950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buClr>
                  <a:srgbClr val="EEEEEE"/>
                </a:buClr>
                <a:buFont typeface="Arial Narrow"/>
                <a:defRPr sz="42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lvl="0">
                <a:defRPr sz="1800"/>
              </a:pPr>
              <a:r>
                <a:rPr sz="3000"/>
                <a:t>O</a:t>
              </a:r>
            </a:p>
          </p:txBody>
        </p:sp>
      </p:grpSp>
      <p:pic>
        <p:nvPicPr>
          <p:cNvPr id="425" name="cellulos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063383" y="7224117"/>
            <a:ext cx="3429000" cy="36611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86193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build="p" advAuto="0"/>
      <p:bldP spid="425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1589484" y="2491383"/>
            <a:ext cx="6366867" cy="3178969"/>
          </a:xfrm>
          <a:prstGeom prst="rect">
            <a:avLst/>
          </a:prstGeom>
          <a:solidFill>
            <a:srgbClr val="FFFFF9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 defTabSz="910796">
              <a:buClr>
                <a:srgbClr val="000000"/>
              </a:buClr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12314039" y="7387631"/>
            <a:ext cx="8233172" cy="15081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Linking of </a:t>
            </a:r>
            <a:r>
              <a:rPr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β</a:t>
            </a:r>
            <a:r>
              <a:rPr>
                <a:uFill>
                  <a:solidFill/>
                </a:uFill>
              </a:rPr>
              <a:t>-Glucose Molecules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660797" y="937617"/>
            <a:ext cx="8233172" cy="5259586"/>
          </a:xfrm>
          <a:prstGeom prst="rect">
            <a:avLst/>
          </a:prstGeom>
        </p:spPr>
        <p:txBody>
          <a:bodyPr/>
          <a:lstStyle>
            <a:lvl1pPr marL="296140" indent="-296140">
              <a:lnSpc>
                <a:spcPct val="90000"/>
              </a:lnSpc>
              <a:spcBef>
                <a:spcPts val="900"/>
              </a:spcBef>
              <a:defRPr sz="3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When Beta glucose molecules link together by condensation reactions one has to rotate by 180 degrees</a:t>
            </a:r>
          </a:p>
        </p:txBody>
      </p:sp>
      <p:grpSp>
        <p:nvGrpSpPr>
          <p:cNvPr id="499" name="Group 499"/>
          <p:cNvGrpSpPr/>
          <p:nvPr/>
        </p:nvGrpSpPr>
        <p:grpSpPr>
          <a:xfrm>
            <a:off x="1129507" y="2220317"/>
            <a:ext cx="5818186" cy="3101777"/>
            <a:chOff x="0" y="0"/>
            <a:chExt cx="8274753" cy="4411415"/>
          </a:xfrm>
        </p:grpSpPr>
        <p:grpSp>
          <p:nvGrpSpPr>
            <p:cNvPr id="497" name="Group 497"/>
            <p:cNvGrpSpPr/>
            <p:nvPr/>
          </p:nvGrpSpPr>
          <p:grpSpPr>
            <a:xfrm>
              <a:off x="-1" y="0"/>
              <a:ext cx="8274754" cy="4258168"/>
              <a:chOff x="0" y="0"/>
              <a:chExt cx="8274752" cy="4258167"/>
            </a:xfrm>
          </p:grpSpPr>
          <p:grpSp>
            <p:nvGrpSpPr>
              <p:cNvPr id="467" name="Group 467"/>
              <p:cNvGrpSpPr/>
              <p:nvPr/>
            </p:nvGrpSpPr>
            <p:grpSpPr>
              <a:xfrm>
                <a:off x="-1" y="0"/>
                <a:ext cx="8152836" cy="2613495"/>
                <a:chOff x="0" y="0"/>
                <a:chExt cx="8152834" cy="2613494"/>
              </a:xfrm>
            </p:grpSpPr>
            <p:grpSp>
              <p:nvGrpSpPr>
                <p:cNvPr id="465" name="Group 465"/>
                <p:cNvGrpSpPr/>
                <p:nvPr/>
              </p:nvGrpSpPr>
              <p:grpSpPr>
                <a:xfrm>
                  <a:off x="-1" y="0"/>
                  <a:ext cx="8152836" cy="2613495"/>
                  <a:chOff x="0" y="0"/>
                  <a:chExt cx="8152834" cy="2613494"/>
                </a:xfrm>
              </p:grpSpPr>
              <p:sp>
                <p:nvSpPr>
                  <p:cNvPr id="433" name="Shape 433"/>
                  <p:cNvSpPr/>
                  <p:nvPr/>
                </p:nvSpPr>
                <p:spPr>
                  <a:xfrm>
                    <a:off x="5725297" y="1800467"/>
                    <a:ext cx="495500" cy="8130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8" h="21336" extrusionOk="0">
                        <a:moveTo>
                          <a:pt x="2136" y="8819"/>
                        </a:moveTo>
                        <a:cubicBezTo>
                          <a:pt x="1866" y="7999"/>
                          <a:pt x="1622" y="7195"/>
                          <a:pt x="2136" y="6174"/>
                        </a:cubicBezTo>
                        <a:cubicBezTo>
                          <a:pt x="2651" y="5152"/>
                          <a:pt x="3950" y="3683"/>
                          <a:pt x="5222" y="2646"/>
                        </a:cubicBezTo>
                        <a:cubicBezTo>
                          <a:pt x="6494" y="1609"/>
                          <a:pt x="8064" y="0"/>
                          <a:pt x="9851" y="0"/>
                        </a:cubicBezTo>
                        <a:cubicBezTo>
                          <a:pt x="11637" y="0"/>
                          <a:pt x="14236" y="1037"/>
                          <a:pt x="16022" y="2646"/>
                        </a:cubicBezTo>
                        <a:cubicBezTo>
                          <a:pt x="17809" y="4255"/>
                          <a:pt x="20136" y="7210"/>
                          <a:pt x="20651" y="9701"/>
                        </a:cubicBezTo>
                        <a:cubicBezTo>
                          <a:pt x="21165" y="12193"/>
                          <a:pt x="20136" y="15736"/>
                          <a:pt x="19108" y="17639"/>
                        </a:cubicBezTo>
                        <a:cubicBezTo>
                          <a:pt x="18079" y="19542"/>
                          <a:pt x="16536" y="20734"/>
                          <a:pt x="14479" y="21167"/>
                        </a:cubicBezTo>
                        <a:cubicBezTo>
                          <a:pt x="12422" y="21600"/>
                          <a:pt x="9093" y="21167"/>
                          <a:pt x="6765" y="20285"/>
                        </a:cubicBezTo>
                        <a:cubicBezTo>
                          <a:pt x="4437" y="19403"/>
                          <a:pt x="1622" y="17051"/>
                          <a:pt x="594" y="15875"/>
                        </a:cubicBezTo>
                        <a:cubicBezTo>
                          <a:pt x="-435" y="14699"/>
                          <a:pt x="79" y="13956"/>
                          <a:pt x="594" y="13229"/>
                        </a:cubicBezTo>
                      </a:path>
                    </a:pathLst>
                  </a:custGeom>
                  <a:noFill/>
                  <a:ln w="38100" cap="flat">
                    <a:solidFill>
                      <a:srgbClr val="FF26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5398">
                      <a:defRPr sz="1600"/>
                    </a:pPr>
                    <a:endParaRPr/>
                  </a:p>
                </p:txBody>
              </p:sp>
              <p:grpSp>
                <p:nvGrpSpPr>
                  <p:cNvPr id="464" name="Group 464"/>
                  <p:cNvGrpSpPr/>
                  <p:nvPr/>
                </p:nvGrpSpPr>
                <p:grpSpPr>
                  <a:xfrm>
                    <a:off x="-1" y="0"/>
                    <a:ext cx="8152836" cy="2572095"/>
                    <a:chOff x="0" y="0"/>
                    <a:chExt cx="8152834" cy="2572094"/>
                  </a:xfrm>
                </p:grpSpPr>
                <p:grpSp>
                  <p:nvGrpSpPr>
                    <p:cNvPr id="462" name="Group 462"/>
                    <p:cNvGrpSpPr/>
                    <p:nvPr/>
                  </p:nvGrpSpPr>
                  <p:grpSpPr>
                    <a:xfrm>
                      <a:off x="-1" y="0"/>
                      <a:ext cx="8152836" cy="1749024"/>
                      <a:chOff x="0" y="0"/>
                      <a:chExt cx="8152834" cy="1749023"/>
                    </a:xfrm>
                  </p:grpSpPr>
                  <p:grpSp>
                    <p:nvGrpSpPr>
                      <p:cNvPr id="447" name="Group 447"/>
                      <p:cNvGrpSpPr/>
                      <p:nvPr/>
                    </p:nvGrpSpPr>
                    <p:grpSpPr>
                      <a:xfrm>
                        <a:off x="4273330" y="0"/>
                        <a:ext cx="3879505" cy="1749024"/>
                        <a:chOff x="0" y="0"/>
                        <a:chExt cx="3879504" cy="1749023"/>
                      </a:xfrm>
                    </p:grpSpPr>
                    <p:grpSp>
                      <p:nvGrpSpPr>
                        <p:cNvPr id="440" name="Group 440"/>
                        <p:cNvGrpSpPr/>
                        <p:nvPr/>
                      </p:nvGrpSpPr>
                      <p:grpSpPr>
                        <a:xfrm>
                          <a:off x="196555" y="403621"/>
                          <a:ext cx="3244410" cy="1210864"/>
                          <a:chOff x="0" y="0"/>
                          <a:chExt cx="3244409" cy="1210863"/>
                        </a:xfrm>
                      </p:grpSpPr>
                      <p:sp>
                        <p:nvSpPr>
                          <p:cNvPr id="434" name="Shape 434"/>
                          <p:cNvSpPr/>
                          <p:nvPr/>
                        </p:nvSpPr>
                        <p:spPr>
                          <a:xfrm flipH="1" flipV="1">
                            <a:off x="0" y="0"/>
                            <a:ext cx="567274" cy="58300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sp>
                        <p:nvSpPr>
                          <p:cNvPr id="435" name="Shape 435"/>
                          <p:cNvSpPr/>
                          <p:nvPr/>
                        </p:nvSpPr>
                        <p:spPr>
                          <a:xfrm flipH="1">
                            <a:off x="0" y="627854"/>
                            <a:ext cx="567274" cy="58300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grpSp>
                        <p:nvGrpSpPr>
                          <p:cNvPr id="439" name="Group 439"/>
                          <p:cNvGrpSpPr/>
                          <p:nvPr/>
                        </p:nvGrpSpPr>
                        <p:grpSpPr>
                          <a:xfrm>
                            <a:off x="567272" y="0"/>
                            <a:ext cx="2677138" cy="1210864"/>
                            <a:chOff x="0" y="0"/>
                            <a:chExt cx="2677136" cy="1210863"/>
                          </a:xfrm>
                        </p:grpSpPr>
                        <p:sp>
                          <p:nvSpPr>
                            <p:cNvPr id="436" name="Shape 436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2080003" cy="121086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wd2" y="hd2"/>
                                </a:cxn>
                                <a:cxn ang="5400000">
                                  <a:pos x="wd2" y="hd2"/>
                                </a:cxn>
                                <a:cxn ang="10800000">
                                  <a:pos x="wd2" y="hd2"/>
                                </a:cxn>
                                <a:cxn ang="16200000">
                                  <a:pos x="wd2" y="hd2"/>
                                </a:cxn>
                              </a:cxnLst>
                              <a:rect l="0" t="0" r="r" b="b"/>
                              <a:pathLst>
                                <a:path w="21600" h="21600" extrusionOk="0">
                                  <a:moveTo>
                                    <a:pt x="0" y="10800"/>
                                  </a:moveTo>
                                  <a:lnTo>
                                    <a:pt x="5123" y="0"/>
                                  </a:lnTo>
                                  <a:lnTo>
                                    <a:pt x="16477" y="0"/>
                                  </a:lnTo>
                                  <a:lnTo>
                                    <a:pt x="21600" y="10800"/>
                                  </a:lnTo>
                                  <a:lnTo>
                                    <a:pt x="16477" y="21600"/>
                                  </a:lnTo>
                                  <a:lnTo>
                                    <a:pt x="5123" y="216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t">
                              <a:noAutofit/>
                            </a:bodyPr>
                            <a:lstStyle/>
                            <a:p>
                              <a:pPr defTabSz="455398">
                                <a:defRPr sz="1600"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37" name="Shape 437"/>
                            <p:cNvSpPr/>
                            <p:nvPr/>
                          </p:nvSpPr>
                          <p:spPr>
                            <a:xfrm flipV="1">
                              <a:off x="2080006" y="0"/>
                              <a:ext cx="597131" cy="583008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  <p:sp>
                          <p:nvSpPr>
                            <p:cNvPr id="438" name="Shape 438"/>
                            <p:cNvSpPr/>
                            <p:nvPr/>
                          </p:nvSpPr>
                          <p:spPr>
                            <a:xfrm>
                              <a:off x="2080006" y="583007"/>
                              <a:ext cx="597131" cy="627855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441" name="Shape 441"/>
                        <p:cNvSpPr/>
                        <p:nvPr/>
                      </p:nvSpPr>
                      <p:spPr>
                        <a:xfrm>
                          <a:off x="3416082" y="269080"/>
                          <a:ext cx="463423" cy="2454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OH</a:t>
                          </a:r>
                        </a:p>
                      </p:txBody>
                    </p:sp>
                    <p:sp>
                      <p:nvSpPr>
                        <p:cNvPr id="442" name="Shape 442"/>
                        <p:cNvSpPr/>
                        <p:nvPr/>
                      </p:nvSpPr>
                      <p:spPr>
                        <a:xfrm>
                          <a:off x="3416082" y="1524790"/>
                          <a:ext cx="254427" cy="2242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</a:t>
                          </a:r>
                        </a:p>
                      </p:txBody>
                    </p:sp>
                    <p:sp>
                      <p:nvSpPr>
                        <p:cNvPr id="443" name="Shape 443"/>
                        <p:cNvSpPr/>
                        <p:nvPr/>
                      </p:nvSpPr>
                      <p:spPr>
                        <a:xfrm>
                          <a:off x="2174548" y="290323"/>
                          <a:ext cx="232034" cy="2242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O</a:t>
                          </a:r>
                        </a:p>
                      </p:txBody>
                    </p:sp>
                    <p:sp>
                      <p:nvSpPr>
                        <p:cNvPr id="444" name="Shape 444"/>
                        <p:cNvSpPr/>
                        <p:nvPr/>
                      </p:nvSpPr>
                      <p:spPr>
                        <a:xfrm>
                          <a:off x="79616" y="290323"/>
                          <a:ext cx="212130" cy="2242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</a:t>
                          </a:r>
                        </a:p>
                      </p:txBody>
                    </p:sp>
                    <p:sp>
                      <p:nvSpPr>
                        <p:cNvPr id="445" name="Shape 445"/>
                        <p:cNvSpPr/>
                        <p:nvPr/>
                      </p:nvSpPr>
                      <p:spPr>
                        <a:xfrm>
                          <a:off x="0" y="1524790"/>
                          <a:ext cx="348971" cy="2242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HO</a:t>
                          </a:r>
                        </a:p>
                      </p:txBody>
                    </p:sp>
                    <p:sp>
                      <p:nvSpPr>
                        <p:cNvPr id="446" name="Shape 446"/>
                        <p:cNvSpPr/>
                        <p:nvPr/>
                      </p:nvSpPr>
                      <p:spPr>
                        <a:xfrm>
                          <a:off x="1286317" y="0"/>
                          <a:ext cx="1" cy="403622"/>
                        </a:xfrm>
                        <a:prstGeom prst="line">
                          <a:avLst/>
                        </a:prstGeom>
                        <a:noFill/>
                        <a:ln w="9525" cap="flat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lvl="0"/>
                          <a:endParaRPr/>
                        </a:p>
                      </p:txBody>
                    </p:sp>
                  </p:grpSp>
                  <p:grpSp>
                    <p:nvGrpSpPr>
                      <p:cNvPr id="461" name="Group 461"/>
                      <p:cNvGrpSpPr/>
                      <p:nvPr/>
                    </p:nvGrpSpPr>
                    <p:grpSpPr>
                      <a:xfrm>
                        <a:off x="0" y="0"/>
                        <a:ext cx="3879505" cy="1749024"/>
                        <a:chOff x="0" y="0"/>
                        <a:chExt cx="3879504" cy="1749023"/>
                      </a:xfrm>
                    </p:grpSpPr>
                    <p:grpSp>
                      <p:nvGrpSpPr>
                        <p:cNvPr id="454" name="Group 454"/>
                        <p:cNvGrpSpPr/>
                        <p:nvPr/>
                      </p:nvGrpSpPr>
                      <p:grpSpPr>
                        <a:xfrm>
                          <a:off x="196556" y="403621"/>
                          <a:ext cx="3244408" cy="1210864"/>
                          <a:chOff x="0" y="0"/>
                          <a:chExt cx="3244407" cy="1210863"/>
                        </a:xfrm>
                      </p:grpSpPr>
                      <p:sp>
                        <p:nvSpPr>
                          <p:cNvPr id="448" name="Shape 448"/>
                          <p:cNvSpPr/>
                          <p:nvPr/>
                        </p:nvSpPr>
                        <p:spPr>
                          <a:xfrm flipH="1" flipV="1">
                            <a:off x="0" y="0"/>
                            <a:ext cx="567274" cy="58300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sp>
                        <p:nvSpPr>
                          <p:cNvPr id="449" name="Shape 449"/>
                          <p:cNvSpPr/>
                          <p:nvPr/>
                        </p:nvSpPr>
                        <p:spPr>
                          <a:xfrm flipH="1">
                            <a:off x="0" y="627854"/>
                            <a:ext cx="567274" cy="583008"/>
                          </a:xfrm>
                          <a:prstGeom prst="line">
                            <a:avLst/>
                          </a:prstGeom>
                          <a:noFill/>
                          <a:ln w="9525" cap="flat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lvl="0"/>
                            <a:endParaRPr/>
                          </a:p>
                        </p:txBody>
                      </p:sp>
                      <p:grpSp>
                        <p:nvGrpSpPr>
                          <p:cNvPr id="453" name="Group 453"/>
                          <p:cNvGrpSpPr/>
                          <p:nvPr/>
                        </p:nvGrpSpPr>
                        <p:grpSpPr>
                          <a:xfrm>
                            <a:off x="567272" y="0"/>
                            <a:ext cx="2677136" cy="1210864"/>
                            <a:chOff x="0" y="0"/>
                            <a:chExt cx="2677134" cy="1210863"/>
                          </a:xfrm>
                        </p:grpSpPr>
                        <p:sp>
                          <p:nvSpPr>
                            <p:cNvPr id="450" name="Shape 450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2080003" cy="121086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wd2" y="hd2"/>
                                </a:cxn>
                                <a:cxn ang="5400000">
                                  <a:pos x="wd2" y="hd2"/>
                                </a:cxn>
                                <a:cxn ang="10800000">
                                  <a:pos x="wd2" y="hd2"/>
                                </a:cxn>
                                <a:cxn ang="16200000">
                                  <a:pos x="wd2" y="hd2"/>
                                </a:cxn>
                              </a:cxnLst>
                              <a:rect l="0" t="0" r="r" b="b"/>
                              <a:pathLst>
                                <a:path w="21600" h="21600" extrusionOk="0">
                                  <a:moveTo>
                                    <a:pt x="0" y="10800"/>
                                  </a:moveTo>
                                  <a:lnTo>
                                    <a:pt x="5123" y="0"/>
                                  </a:lnTo>
                                  <a:lnTo>
                                    <a:pt x="16477" y="0"/>
                                  </a:lnTo>
                                  <a:lnTo>
                                    <a:pt x="21600" y="10800"/>
                                  </a:lnTo>
                                  <a:lnTo>
                                    <a:pt x="16477" y="21600"/>
                                  </a:lnTo>
                                  <a:lnTo>
                                    <a:pt x="5123" y="216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t">
                              <a:noAutofit/>
                            </a:bodyPr>
                            <a:lstStyle/>
                            <a:p>
                              <a:pPr defTabSz="455398">
                                <a:defRPr sz="1600"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451" name="Shape 451"/>
                            <p:cNvSpPr/>
                            <p:nvPr/>
                          </p:nvSpPr>
                          <p:spPr>
                            <a:xfrm flipV="1">
                              <a:off x="2080004" y="0"/>
                              <a:ext cx="597131" cy="583008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  <p:sp>
                          <p:nvSpPr>
                            <p:cNvPr id="452" name="Shape 452"/>
                            <p:cNvSpPr/>
                            <p:nvPr/>
                          </p:nvSpPr>
                          <p:spPr>
                            <a:xfrm>
                              <a:off x="2080004" y="583007"/>
                              <a:ext cx="597131" cy="627855"/>
                            </a:xfrm>
                            <a:prstGeom prst="line">
                              <a:avLst/>
                            </a:prstGeom>
                            <a:noFill/>
                            <a:ln w="9525" cap="flat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lvl="0"/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455" name="Shape 455"/>
                        <p:cNvSpPr/>
                        <p:nvPr/>
                      </p:nvSpPr>
                      <p:spPr>
                        <a:xfrm>
                          <a:off x="3416082" y="269080"/>
                          <a:ext cx="463423" cy="2454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OH</a:t>
                          </a:r>
                        </a:p>
                      </p:txBody>
                    </p:sp>
                    <p:sp>
                      <p:nvSpPr>
                        <p:cNvPr id="456" name="Shape 456"/>
                        <p:cNvSpPr/>
                        <p:nvPr/>
                      </p:nvSpPr>
                      <p:spPr>
                        <a:xfrm>
                          <a:off x="3416082" y="1524790"/>
                          <a:ext cx="254427" cy="2242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</a:t>
                          </a:r>
                        </a:p>
                      </p:txBody>
                    </p:sp>
                    <p:sp>
                      <p:nvSpPr>
                        <p:cNvPr id="457" name="Shape 457"/>
                        <p:cNvSpPr/>
                        <p:nvPr/>
                      </p:nvSpPr>
                      <p:spPr>
                        <a:xfrm>
                          <a:off x="2174549" y="290323"/>
                          <a:ext cx="232033" cy="2242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O</a:t>
                          </a:r>
                        </a:p>
                      </p:txBody>
                    </p:sp>
                    <p:sp>
                      <p:nvSpPr>
                        <p:cNvPr id="458" name="Shape 458"/>
                        <p:cNvSpPr/>
                        <p:nvPr/>
                      </p:nvSpPr>
                      <p:spPr>
                        <a:xfrm>
                          <a:off x="79617" y="290323"/>
                          <a:ext cx="212130" cy="2242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</a:t>
                          </a:r>
                        </a:p>
                      </p:txBody>
                    </p:sp>
                    <p:sp>
                      <p:nvSpPr>
                        <p:cNvPr id="459" name="Shape 459"/>
                        <p:cNvSpPr/>
                        <p:nvPr/>
                      </p:nvSpPr>
                      <p:spPr>
                        <a:xfrm>
                          <a:off x="0" y="1524790"/>
                          <a:ext cx="348971" cy="2242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xmlns="" val="1"/>
                          </a:ext>
                        </a:extLst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>
                          <a:lvl1pPr defTabSz="1295400">
                            <a:buClr>
                              <a:srgbClr val="000000"/>
                            </a:buClr>
                            <a:defRPr sz="1600">
                              <a:uFill>
                                <a:solidFill/>
                              </a:uFill>
                              <a:latin typeface="+mn-lt"/>
                              <a:ea typeface="+mn-ea"/>
                              <a:cs typeface="+mn-cs"/>
                              <a:sym typeface="Arial"/>
                            </a:defRPr>
                          </a:lvl1pPr>
                        </a:lstStyle>
                        <a:p>
                          <a:pPr lvl="0">
                            <a:defRPr sz="1800">
                              <a:uFillTx/>
                            </a:defRPr>
                          </a:pPr>
                          <a:r>
                            <a:rPr sz="1100"/>
                            <a:t>HO</a:t>
                          </a:r>
                        </a:p>
                      </p:txBody>
                    </p:sp>
                    <p:sp>
                      <p:nvSpPr>
                        <p:cNvPr id="460" name="Shape 460"/>
                        <p:cNvSpPr/>
                        <p:nvPr/>
                      </p:nvSpPr>
                      <p:spPr>
                        <a:xfrm>
                          <a:off x="1286318" y="0"/>
                          <a:ext cx="1" cy="403622"/>
                        </a:xfrm>
                        <a:prstGeom prst="line">
                          <a:avLst/>
                        </a:prstGeom>
                        <a:noFill/>
                        <a:ln w="9525" cap="flat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lvl="0"/>
                          <a:endParaRPr/>
                        </a:p>
                      </p:txBody>
                    </p:sp>
                  </p:grpSp>
                </p:grpSp>
                <p:sp>
                  <p:nvSpPr>
                    <p:cNvPr id="463" name="Shape 463"/>
                    <p:cNvSpPr/>
                    <p:nvPr/>
                  </p:nvSpPr>
                  <p:spPr>
                    <a:xfrm>
                      <a:off x="1802006" y="1749025"/>
                      <a:ext cx="1" cy="823070"/>
                    </a:xfrm>
                    <a:prstGeom prst="line">
                      <a:avLst/>
                    </a:prstGeom>
                    <a:noFill/>
                    <a:ln w="34925" cap="flat">
                      <a:solidFill>
                        <a:srgbClr val="FF260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</p:grpSp>
            <p:sp>
              <p:nvSpPr>
                <p:cNvPr id="466" name="Shape 466"/>
                <p:cNvSpPr/>
                <p:nvPr/>
              </p:nvSpPr>
              <p:spPr>
                <a:xfrm>
                  <a:off x="3651389" y="668744"/>
                  <a:ext cx="481436" cy="51442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8100" tIns="38100" rIns="38100" bIns="38100" numCol="1" anchor="t">
                  <a:noAutofit/>
                </a:bodyPr>
                <a:lstStyle>
                  <a:lvl1pPr defTabSz="1295400">
                    <a:buClr>
                      <a:srgbClr val="000000"/>
                    </a:buClr>
                    <a:defRPr sz="280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 lvl="0">
                    <a:defRPr sz="1800">
                      <a:uFillTx/>
                    </a:defRPr>
                  </a:pPr>
                  <a:r>
                    <a:rPr sz="2000"/>
                    <a:t>+</a:t>
                  </a:r>
                </a:p>
              </p:txBody>
            </p:sp>
          </p:grpSp>
          <p:grpSp>
            <p:nvGrpSpPr>
              <p:cNvPr id="496" name="Group 496"/>
              <p:cNvGrpSpPr/>
              <p:nvPr/>
            </p:nvGrpSpPr>
            <p:grpSpPr>
              <a:xfrm>
                <a:off x="243839" y="2490327"/>
                <a:ext cx="8030914" cy="1767841"/>
                <a:chOff x="0" y="0"/>
                <a:chExt cx="8030912" cy="1767839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3343505" y="136336"/>
                  <a:ext cx="790266" cy="548048"/>
                </a:xfrm>
                <a:prstGeom prst="rect">
                  <a:avLst/>
                </a:prstGeom>
                <a:solidFill>
                  <a:srgbClr val="A8D6FF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defTabSz="910796">
                    <a:buClr>
                      <a:srgbClr val="000000"/>
                    </a:buClr>
                    <a:defRPr sz="240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495" name="Group 495"/>
                <p:cNvGrpSpPr/>
                <p:nvPr/>
              </p:nvGrpSpPr>
              <p:grpSpPr>
                <a:xfrm>
                  <a:off x="-1" y="0"/>
                  <a:ext cx="8030914" cy="1767840"/>
                  <a:chOff x="0" y="0"/>
                  <a:chExt cx="8030912" cy="1767839"/>
                </a:xfrm>
              </p:grpSpPr>
              <p:grpSp>
                <p:nvGrpSpPr>
                  <p:cNvPr id="475" name="Group 475"/>
                  <p:cNvGrpSpPr/>
                  <p:nvPr/>
                </p:nvGrpSpPr>
                <p:grpSpPr>
                  <a:xfrm>
                    <a:off x="4263829" y="352124"/>
                    <a:ext cx="3243254" cy="1211667"/>
                    <a:chOff x="0" y="0"/>
                    <a:chExt cx="3243252" cy="1211666"/>
                  </a:xfrm>
                </p:grpSpPr>
                <p:sp>
                  <p:nvSpPr>
                    <p:cNvPr id="469" name="Shape 469"/>
                    <p:cNvSpPr/>
                    <p:nvPr/>
                  </p:nvSpPr>
                  <p:spPr>
                    <a:xfrm flipH="1" flipV="1">
                      <a:off x="0" y="0"/>
                      <a:ext cx="567072" cy="58339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  <p:sp>
                  <p:nvSpPr>
                    <p:cNvPr id="470" name="Shape 470"/>
                    <p:cNvSpPr/>
                    <p:nvPr/>
                  </p:nvSpPr>
                  <p:spPr>
                    <a:xfrm flipH="1">
                      <a:off x="0" y="628272"/>
                      <a:ext cx="567072" cy="58339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  <p:grpSp>
                  <p:nvGrpSpPr>
                    <p:cNvPr id="474" name="Group 474"/>
                    <p:cNvGrpSpPr/>
                    <p:nvPr/>
                  </p:nvGrpSpPr>
                  <p:grpSpPr>
                    <a:xfrm>
                      <a:off x="567070" y="0"/>
                      <a:ext cx="2676183" cy="1211666"/>
                      <a:chOff x="0" y="0"/>
                      <a:chExt cx="2676181" cy="1211665"/>
                    </a:xfrm>
                  </p:grpSpPr>
                  <p:sp>
                    <p:nvSpPr>
                      <p:cNvPr id="471" name="Shape 471"/>
                      <p:cNvSpPr/>
                      <p:nvPr/>
                    </p:nvSpPr>
                    <p:spPr>
                      <a:xfrm>
                        <a:off x="0" y="0"/>
                        <a:ext cx="2079264" cy="12116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0" y="10800"/>
                            </a:moveTo>
                            <a:lnTo>
                              <a:pt x="5128" y="0"/>
                            </a:lnTo>
                            <a:lnTo>
                              <a:pt x="16472" y="0"/>
                            </a:lnTo>
                            <a:lnTo>
                              <a:pt x="21600" y="10800"/>
                            </a:lnTo>
                            <a:lnTo>
                              <a:pt x="16472" y="21600"/>
                            </a:lnTo>
                            <a:lnTo>
                              <a:pt x="5128" y="2160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pPr defTabSz="455398">
                          <a:defRPr sz="1600"/>
                        </a:pPr>
                        <a:endParaRPr/>
                      </a:p>
                    </p:txBody>
                  </p:sp>
                  <p:sp>
                    <p:nvSpPr>
                      <p:cNvPr id="472" name="Shape 472"/>
                      <p:cNvSpPr/>
                      <p:nvPr/>
                    </p:nvSpPr>
                    <p:spPr>
                      <a:xfrm flipV="1">
                        <a:off x="2079265" y="0"/>
                        <a:ext cx="596917" cy="583395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/>
                        <a:endParaRPr/>
                      </a:p>
                    </p:txBody>
                  </p:sp>
                  <p:sp>
                    <p:nvSpPr>
                      <p:cNvPr id="473" name="Shape 473"/>
                      <p:cNvSpPr/>
                      <p:nvPr/>
                    </p:nvSpPr>
                    <p:spPr>
                      <a:xfrm>
                        <a:off x="2079265" y="583395"/>
                        <a:ext cx="596917" cy="628271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/>
                        <a:endParaRPr/>
                      </a:p>
                    </p:txBody>
                  </p:sp>
                </p:grpSp>
              </p:grpSp>
              <p:sp>
                <p:nvSpPr>
                  <p:cNvPr id="476" name="Shape 476"/>
                  <p:cNvSpPr/>
                  <p:nvPr/>
                </p:nvSpPr>
                <p:spPr>
                  <a:xfrm>
                    <a:off x="7567592" y="1440998"/>
                    <a:ext cx="463321" cy="245583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1600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uFillTx/>
                      </a:defRPr>
                    </a:pPr>
                    <a:r>
                      <a:rPr sz="1100"/>
                      <a:t>OH</a:t>
                    </a:r>
                  </a:p>
                </p:txBody>
              </p:sp>
              <p:sp>
                <p:nvSpPr>
                  <p:cNvPr id="477" name="Shape 477"/>
                  <p:cNvSpPr/>
                  <p:nvPr/>
                </p:nvSpPr>
                <p:spPr>
                  <a:xfrm>
                    <a:off x="7567593" y="205857"/>
                    <a:ext cx="254692" cy="22391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1600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uFillTx/>
                      </a:defRPr>
                    </a:pPr>
                    <a:r>
                      <a:rPr sz="1100"/>
                      <a:t>H</a:t>
                    </a:r>
                  </a:p>
                </p:txBody>
              </p:sp>
              <p:sp>
                <p:nvSpPr>
                  <p:cNvPr id="478" name="Shape 478"/>
                  <p:cNvSpPr/>
                  <p:nvPr/>
                </p:nvSpPr>
                <p:spPr>
                  <a:xfrm>
                    <a:off x="6280586" y="1440998"/>
                    <a:ext cx="232112" cy="22391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1600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uFillTx/>
                      </a:defRPr>
                    </a:pPr>
                    <a:r>
                      <a:rPr sz="1100"/>
                      <a:t>O</a:t>
                    </a:r>
                  </a:p>
                </p:txBody>
              </p:sp>
              <p:sp>
                <p:nvSpPr>
                  <p:cNvPr id="479" name="Shape 479"/>
                  <p:cNvSpPr/>
                  <p:nvPr/>
                </p:nvSpPr>
                <p:spPr>
                  <a:xfrm>
                    <a:off x="4066938" y="1543926"/>
                    <a:ext cx="212242" cy="22391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1600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uFillTx/>
                      </a:defRPr>
                    </a:pPr>
                    <a:r>
                      <a:rPr sz="1100"/>
                      <a:t>H</a:t>
                    </a:r>
                  </a:p>
                </p:txBody>
              </p:sp>
              <p:sp>
                <p:nvSpPr>
                  <p:cNvPr id="480" name="Shape 480"/>
                  <p:cNvSpPr/>
                  <p:nvPr/>
                </p:nvSpPr>
                <p:spPr>
                  <a:xfrm>
                    <a:off x="3963977" y="257321"/>
                    <a:ext cx="348621" cy="22391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1295400">
                      <a:buClr>
                        <a:srgbClr val="000000"/>
                      </a:buClr>
                      <a:defRPr sz="1600">
                        <a:uFill>
                          <a:solidFill/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uFillTx/>
                      </a:defRPr>
                    </a:pPr>
                    <a:r>
                      <a:rPr sz="1100"/>
                      <a:t>HO</a:t>
                    </a:r>
                  </a:p>
                </p:txBody>
              </p:sp>
              <p:grpSp>
                <p:nvGrpSpPr>
                  <p:cNvPr id="494" name="Group 494"/>
                  <p:cNvGrpSpPr/>
                  <p:nvPr/>
                </p:nvGrpSpPr>
                <p:grpSpPr>
                  <a:xfrm>
                    <a:off x="0" y="0"/>
                    <a:ext cx="3879079" cy="1749782"/>
                    <a:chOff x="0" y="0"/>
                    <a:chExt cx="3879078" cy="1749781"/>
                  </a:xfrm>
                </p:grpSpPr>
                <p:grpSp>
                  <p:nvGrpSpPr>
                    <p:cNvPr id="487" name="Group 487"/>
                    <p:cNvGrpSpPr/>
                    <p:nvPr/>
                  </p:nvGrpSpPr>
                  <p:grpSpPr>
                    <a:xfrm>
                      <a:off x="194449" y="403795"/>
                      <a:ext cx="3246135" cy="1211390"/>
                      <a:chOff x="0" y="0"/>
                      <a:chExt cx="3246134" cy="1211388"/>
                    </a:xfrm>
                  </p:grpSpPr>
                  <p:sp>
                    <p:nvSpPr>
                      <p:cNvPr id="481" name="Shape 481"/>
                      <p:cNvSpPr/>
                      <p:nvPr/>
                    </p:nvSpPr>
                    <p:spPr>
                      <a:xfrm flipH="1" flipV="1">
                        <a:off x="0" y="0"/>
                        <a:ext cx="567211" cy="583261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/>
                        <a:endParaRPr/>
                      </a:p>
                    </p:txBody>
                  </p:sp>
                  <p:sp>
                    <p:nvSpPr>
                      <p:cNvPr id="482" name="Shape 482"/>
                      <p:cNvSpPr/>
                      <p:nvPr/>
                    </p:nvSpPr>
                    <p:spPr>
                      <a:xfrm flipH="1">
                        <a:off x="0" y="628127"/>
                        <a:ext cx="567211" cy="583262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/>
                        <a:endParaRPr/>
                      </a:p>
                    </p:txBody>
                  </p:sp>
                  <p:grpSp>
                    <p:nvGrpSpPr>
                      <p:cNvPr id="486" name="Group 486"/>
                      <p:cNvGrpSpPr/>
                      <p:nvPr/>
                    </p:nvGrpSpPr>
                    <p:grpSpPr>
                      <a:xfrm>
                        <a:off x="569295" y="0"/>
                        <a:ext cx="2676840" cy="1211388"/>
                        <a:chOff x="0" y="0"/>
                        <a:chExt cx="2676838" cy="1211387"/>
                      </a:xfrm>
                    </p:grpSpPr>
                    <p:sp>
                      <p:nvSpPr>
                        <p:cNvPr id="483" name="Shape 483"/>
                        <p:cNvSpPr/>
                        <p:nvPr/>
                      </p:nvSpPr>
                      <p:spPr>
                        <a:xfrm>
                          <a:off x="0" y="0"/>
                          <a:ext cx="2079775" cy="12113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extrusionOk="0">
                              <a:moveTo>
                                <a:pt x="0" y="10800"/>
                              </a:moveTo>
                              <a:lnTo>
                                <a:pt x="5126" y="0"/>
                              </a:lnTo>
                              <a:lnTo>
                                <a:pt x="16474" y="0"/>
                              </a:lnTo>
                              <a:lnTo>
                                <a:pt x="21600" y="10800"/>
                              </a:lnTo>
                              <a:lnTo>
                                <a:pt x="16474" y="21600"/>
                              </a:lnTo>
                              <a:lnTo>
                                <a:pt x="5126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solidFill>
                            <a:srgbClr val="000000"/>
                          </a:solidFill>
                          <a:prstDash val="solid"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t">
                          <a:noAutofit/>
                        </a:bodyPr>
                        <a:lstStyle/>
                        <a:p>
                          <a:pPr defTabSz="455398">
                            <a:defRPr sz="1600"/>
                          </a:pPr>
                          <a:endParaRPr/>
                        </a:p>
                      </p:txBody>
                    </p:sp>
                    <p:sp>
                      <p:nvSpPr>
                        <p:cNvPr id="484" name="Shape 484"/>
                        <p:cNvSpPr/>
                        <p:nvPr/>
                      </p:nvSpPr>
                      <p:spPr>
                        <a:xfrm flipV="1">
                          <a:off x="2079774" y="0"/>
                          <a:ext cx="597065" cy="583261"/>
                        </a:xfrm>
                        <a:prstGeom prst="line">
                          <a:avLst/>
                        </a:prstGeom>
                        <a:noFill/>
                        <a:ln w="9525" cap="flat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lvl="0"/>
                          <a:endParaRPr/>
                        </a:p>
                      </p:txBody>
                    </p:sp>
                    <p:sp>
                      <p:nvSpPr>
                        <p:cNvPr id="485" name="Shape 485"/>
                        <p:cNvSpPr/>
                        <p:nvPr/>
                      </p:nvSpPr>
                      <p:spPr>
                        <a:xfrm>
                          <a:off x="2079774" y="583261"/>
                          <a:ext cx="597065" cy="628127"/>
                        </a:xfrm>
                        <a:prstGeom prst="line">
                          <a:avLst/>
                        </a:prstGeom>
                        <a:noFill/>
                        <a:ln w="9525" cap="flat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lvl="0"/>
                          <a:endParaRPr/>
                        </a:p>
                      </p:txBody>
                    </p:sp>
                  </p:grpSp>
                </p:grpSp>
                <p:sp>
                  <p:nvSpPr>
                    <p:cNvPr id="488" name="Shape 488"/>
                    <p:cNvSpPr/>
                    <p:nvPr/>
                  </p:nvSpPr>
                  <p:spPr>
                    <a:xfrm>
                      <a:off x="3415705" y="269197"/>
                      <a:ext cx="463374" cy="2455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600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uFillTx/>
                        </a:defRPr>
                      </a:pPr>
                      <a:r>
                        <a:rPr sz="1100"/>
                        <a:t>OH</a:t>
                      </a:r>
                    </a:p>
                  </p:txBody>
                </p:sp>
                <p:sp>
                  <p:nvSpPr>
                    <p:cNvPr id="489" name="Shape 489"/>
                    <p:cNvSpPr/>
                    <p:nvPr/>
                  </p:nvSpPr>
                  <p:spPr>
                    <a:xfrm>
                      <a:off x="3415705" y="1525451"/>
                      <a:ext cx="254401" cy="2243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600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uFillTx/>
                        </a:defRPr>
                      </a:pPr>
                      <a:r>
                        <a:rPr sz="1100"/>
                        <a:t>H</a:t>
                      </a:r>
                    </a:p>
                  </p:txBody>
                </p:sp>
                <p:sp>
                  <p:nvSpPr>
                    <p:cNvPr id="490" name="Shape 490"/>
                    <p:cNvSpPr/>
                    <p:nvPr/>
                  </p:nvSpPr>
                  <p:spPr>
                    <a:xfrm>
                      <a:off x="2174309" y="290449"/>
                      <a:ext cx="232011" cy="2243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600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uFillTx/>
                        </a:defRPr>
                      </a:pPr>
                      <a:r>
                        <a:rPr sz="1100"/>
                        <a:t>O</a:t>
                      </a:r>
                    </a:p>
                  </p:txBody>
                </p:sp>
                <p:sp>
                  <p:nvSpPr>
                    <p:cNvPr id="491" name="Shape 491"/>
                    <p:cNvSpPr/>
                    <p:nvPr/>
                  </p:nvSpPr>
                  <p:spPr>
                    <a:xfrm>
                      <a:off x="79608" y="290449"/>
                      <a:ext cx="212108" cy="2243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600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uFillTx/>
                        </a:defRPr>
                      </a:pPr>
                      <a:r>
                        <a:rPr sz="1100"/>
                        <a:t>H</a:t>
                      </a:r>
                    </a:p>
                  </p:txBody>
                </p:sp>
                <p:sp>
                  <p:nvSpPr>
                    <p:cNvPr id="492" name="Shape 492"/>
                    <p:cNvSpPr/>
                    <p:nvPr/>
                  </p:nvSpPr>
                  <p:spPr>
                    <a:xfrm>
                      <a:off x="0" y="1525451"/>
                      <a:ext cx="348936" cy="2243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0" tIns="0" rIns="0" bIns="0" numCol="1" anchor="t">
                      <a:noAutofit/>
                    </a:bodyPr>
                    <a:lstStyle>
                      <a:lvl1pPr defTabSz="1295400">
                        <a:buClr>
                          <a:srgbClr val="000000"/>
                        </a:buClr>
                        <a:defRPr sz="1600">
                          <a:uFill>
                            <a:solidFill/>
                          </a:uFill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uFillTx/>
                        </a:defRPr>
                      </a:pPr>
                      <a:r>
                        <a:rPr sz="1100"/>
                        <a:t>HO</a:t>
                      </a:r>
                    </a:p>
                  </p:txBody>
                </p:sp>
                <p:sp>
                  <p:nvSpPr>
                    <p:cNvPr id="493" name="Shape 493"/>
                    <p:cNvSpPr/>
                    <p:nvPr/>
                  </p:nvSpPr>
                  <p:spPr>
                    <a:xfrm>
                      <a:off x="1286175" y="0"/>
                      <a:ext cx="1" cy="40379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</p:grpSp>
          </p:grpSp>
        </p:grpSp>
        <p:sp>
          <p:nvSpPr>
            <p:cNvPr id="498" name="Shape 498"/>
            <p:cNvSpPr/>
            <p:nvPr/>
          </p:nvSpPr>
          <p:spPr>
            <a:xfrm>
              <a:off x="5581789" y="4017715"/>
              <a:ext cx="1" cy="393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99249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10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30399" y="1143000"/>
            <a:ext cx="8627373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11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250406" y="3509368"/>
            <a:ext cx="5545337" cy="2753480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 flipH="1" flipV="1">
            <a:off x="6009680" y="2553891"/>
            <a:ext cx="17860" cy="919759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518018" y="585887"/>
            <a:ext cx="776128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E324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Cellulose -poly 1- 4 glucose but with beta glucose</a:t>
            </a:r>
          </a:p>
        </p:txBody>
      </p:sp>
      <p:sp>
        <p:nvSpPr>
          <p:cNvPr id="505" name="Shape 505"/>
          <p:cNvSpPr/>
          <p:nvPr/>
        </p:nvSpPr>
        <p:spPr>
          <a:xfrm>
            <a:off x="634797" y="3405153"/>
            <a:ext cx="2357438" cy="294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This difference leads to</a:t>
            </a:r>
            <a:r>
              <a:rPr sz="1700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sz="17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rPr>
              <a:t>parallel, </a:t>
            </a:r>
            <a:r>
              <a:rPr sz="1700" b="1">
                <a:solidFill>
                  <a:srgbClr val="E32400"/>
                </a:solidFill>
                <a:latin typeface="+mj-lt"/>
                <a:ea typeface="+mj-ea"/>
                <a:cs typeface="+mj-cs"/>
                <a:sym typeface="Gill Sans"/>
              </a:rPr>
              <a:t>straight chains</a:t>
            </a: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 that bundle together because of the formation of </a:t>
            </a:r>
            <a:r>
              <a:rPr sz="17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rPr>
              <a:t> H bonds between hydroxyl groups in adjacent chains</a:t>
            </a: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. These bonds cannot form between alpha glucose units because they are not rotated</a:t>
            </a:r>
          </a:p>
        </p:txBody>
      </p:sp>
    </p:spTree>
    <p:extLst>
      <p:ext uri="{BB962C8B-B14F-4D97-AF65-F5344CB8AC3E}">
        <p14:creationId xmlns:p14="http://schemas.microsoft.com/office/powerpoint/2010/main" val="374436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391162"/>
            <a:ext cx="8451369" cy="58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30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url?sa=i&amp;rct=j&amp;q=picture+of+a+microfibril+formed+from+beta+glucose+polymer&amp;source=images&amp;cd=&amp;docid=NGl7R47e5kQmtM&amp;tbnid=0Z-XwaE89TwTXM-&amp;ved=0CAUQjRw&amp;url=http%3A%2F%2Falevelnotes.com%2F%3Fid%3D65&amp;ei=u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63" y="357188"/>
            <a:ext cx="6192637" cy="4054079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>
            <a:off x="1000914" y="4559241"/>
            <a:ext cx="6331149" cy="164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60 -70 cellulose molecules become tightly cross linked to form bundles called </a:t>
            </a:r>
            <a:r>
              <a:rPr sz="17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rPr>
              <a:t>Microfibrils</a:t>
            </a: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. These join together with other microfibrils to form a macrofibril which bundle together to form </a:t>
            </a:r>
            <a:r>
              <a:rPr sz="17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rPr>
              <a:t>cellulose fibres</a:t>
            </a: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. The cell wall has multiple layers of fibres running in different directions to increase strength. Microfibrils are very strong and rigid and give huge </a:t>
            </a:r>
            <a:r>
              <a:rPr sz="1700" b="1">
                <a:solidFill>
                  <a:srgbClr val="FF6251"/>
                </a:solidFill>
                <a:latin typeface="+mj-lt"/>
                <a:ea typeface="+mj-ea"/>
                <a:cs typeface="+mj-cs"/>
                <a:sym typeface="Gill Sans"/>
              </a:rPr>
              <a:t>structural stability</a:t>
            </a:r>
            <a:r>
              <a:rPr sz="1700" b="1">
                <a:solidFill>
                  <a:srgbClr val="11053B"/>
                </a:solidFill>
                <a:latin typeface="+mj-lt"/>
                <a:ea typeface="+mj-ea"/>
                <a:cs typeface="+mj-cs"/>
                <a:sym typeface="Gill Sans"/>
              </a:rPr>
              <a:t> to the plant</a:t>
            </a:r>
          </a:p>
        </p:txBody>
      </p:sp>
    </p:spTree>
    <p:extLst>
      <p:ext uri="{BB962C8B-B14F-4D97-AF65-F5344CB8AC3E}">
        <p14:creationId xmlns:p14="http://schemas.microsoft.com/office/powerpoint/2010/main" val="161713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Preparatory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Sweet spot: Carbohydrates by Penguin Prof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https://www.youtube.com/watch?v=M6ZLDJluj6I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u="sng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57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2467018"/>
            <a:ext cx="8233172" cy="1508124"/>
          </a:xfrm>
        </p:spPr>
        <p:txBody>
          <a:bodyPr/>
          <a:lstStyle/>
          <a:p>
            <a:r>
              <a:rPr lang="en-US" dirty="0"/>
              <a:t>Structure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13153511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723304" y="0"/>
            <a:ext cx="7358063" cy="1714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 dirty="0"/>
              <a:t>Carbohydrates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723304" y="1553766"/>
            <a:ext cx="7358063" cy="4804172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sz="3100" dirty="0"/>
              <a:t>There are 3 main classes:</a:t>
            </a:r>
          </a:p>
          <a:p>
            <a:pPr marL="510250" indent="-287015">
              <a:defRPr sz="1800"/>
            </a:pPr>
            <a:r>
              <a:rPr sz="3100" dirty="0">
                <a:solidFill>
                  <a:srgbClr val="FF4013"/>
                </a:solidFill>
              </a:rPr>
              <a:t>Monosaccharides</a:t>
            </a:r>
            <a:r>
              <a:rPr sz="3100" dirty="0"/>
              <a:t> (</a:t>
            </a:r>
            <a:r>
              <a:rPr sz="3100" u="sng" dirty="0"/>
              <a:t>single</a:t>
            </a:r>
            <a:r>
              <a:rPr sz="3100" dirty="0"/>
              <a:t> sugars)</a:t>
            </a:r>
          </a:p>
          <a:p>
            <a:pPr marL="510250" indent="-287015">
              <a:defRPr sz="1800"/>
            </a:pPr>
            <a:r>
              <a:rPr sz="3100" dirty="0">
                <a:solidFill>
                  <a:srgbClr val="FF4013"/>
                </a:solidFill>
              </a:rPr>
              <a:t>Disaccharides </a:t>
            </a:r>
            <a:r>
              <a:rPr sz="3100" dirty="0"/>
              <a:t>(</a:t>
            </a:r>
            <a:r>
              <a:rPr sz="3100" u="sng" dirty="0"/>
              <a:t>double</a:t>
            </a:r>
            <a:r>
              <a:rPr sz="3100" dirty="0"/>
              <a:t> sugars)</a:t>
            </a:r>
          </a:p>
          <a:p>
            <a:pPr marL="510250" indent="-287015">
              <a:defRPr sz="1800"/>
            </a:pPr>
            <a:r>
              <a:rPr sz="3100" dirty="0">
                <a:solidFill>
                  <a:srgbClr val="FF4013"/>
                </a:solidFill>
              </a:rPr>
              <a:t>Polysaccharides</a:t>
            </a:r>
            <a:r>
              <a:rPr sz="3100" dirty="0"/>
              <a:t> (</a:t>
            </a:r>
            <a:r>
              <a:rPr sz="3100" u="sng" dirty="0"/>
              <a:t>many</a:t>
            </a:r>
            <a:r>
              <a:rPr sz="3100" dirty="0"/>
              <a:t> sugars)</a:t>
            </a:r>
          </a:p>
        </p:txBody>
      </p:sp>
    </p:spTree>
    <p:extLst>
      <p:ext uri="{BB962C8B-B14F-4D97-AF65-F5344CB8AC3E}">
        <p14:creationId xmlns:p14="http://schemas.microsoft.com/office/powerpoint/2010/main" val="13786775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3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455414" y="1214438"/>
            <a:ext cx="8733235" cy="419829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2164136" y="5800825"/>
            <a:ext cx="289742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0000"/>
                </a:solidFill>
              </a:rPr>
              <a:t>soluble and sweet</a:t>
            </a:r>
          </a:p>
        </p:txBody>
      </p:sp>
      <p:sp>
        <p:nvSpPr>
          <p:cNvPr id="92" name="Shape 92"/>
          <p:cNvSpPr/>
          <p:nvPr/>
        </p:nvSpPr>
        <p:spPr>
          <a:xfrm flipH="1">
            <a:off x="4634508" y="5366742"/>
            <a:ext cx="267891" cy="56257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955602" y="5375672"/>
            <a:ext cx="455414" cy="53578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590110" y="5702599"/>
            <a:ext cx="188340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4200" b="1">
                <a:solidFill>
                  <a:srgbClr val="FF4013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0000"/>
                </a:solidFill>
              </a:rPr>
              <a:t>insoluble</a:t>
            </a:r>
          </a:p>
        </p:txBody>
      </p:sp>
    </p:spTree>
    <p:extLst>
      <p:ext uri="{BB962C8B-B14F-4D97-AF65-F5344CB8AC3E}">
        <p14:creationId xmlns:p14="http://schemas.microsoft.com/office/powerpoint/2010/main" val="16816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687586" y="294680"/>
            <a:ext cx="7768828" cy="8393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5900"/>
              <a:t>Monosaccharides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651867" y="1491258"/>
            <a:ext cx="7545586" cy="4924949"/>
          </a:xfrm>
          <a:prstGeom prst="rect">
            <a:avLst/>
          </a:prstGeom>
        </p:spPr>
        <p:txBody>
          <a:bodyPr/>
          <a:lstStyle/>
          <a:p>
            <a:pPr marL="510250" indent="-287015">
              <a:defRPr sz="1800"/>
            </a:pPr>
            <a:r>
              <a:rPr lang="en-US" sz="2500" dirty="0"/>
              <a:t>General formula: (CH</a:t>
            </a:r>
            <a:r>
              <a:rPr lang="en-US" sz="2500" baseline="-25000" dirty="0"/>
              <a:t>2</a:t>
            </a:r>
            <a:r>
              <a:rPr lang="en-US" sz="2500" dirty="0"/>
              <a:t>O)n </a:t>
            </a:r>
            <a:endParaRPr lang="en-GB" sz="2500" dirty="0"/>
          </a:p>
          <a:p>
            <a:pPr marL="510250" indent="-287015">
              <a:defRPr sz="1800"/>
            </a:pPr>
            <a:r>
              <a:rPr sz="2500" dirty="0"/>
              <a:t>Named according to the number of carbon atoms</a:t>
            </a:r>
            <a:endParaRPr sz="2500" baseline="-26266" dirty="0"/>
          </a:p>
          <a:p>
            <a:pPr marL="510250" indent="-287015">
              <a:defRPr sz="1800"/>
            </a:pPr>
            <a:r>
              <a:rPr sz="2500" dirty="0"/>
              <a:t>If </a:t>
            </a:r>
            <a:r>
              <a:rPr sz="2500" dirty="0">
                <a:solidFill>
                  <a:srgbClr val="FF4013"/>
                </a:solidFill>
              </a:rPr>
              <a:t>n=3</a:t>
            </a:r>
            <a:r>
              <a:rPr sz="2500" dirty="0"/>
              <a:t> - triose e.g. glyceraldehyde</a:t>
            </a:r>
          </a:p>
          <a:p>
            <a:pPr marL="510250" indent="-287015">
              <a:defRPr sz="1800"/>
            </a:pPr>
            <a:r>
              <a:rPr sz="2500" dirty="0"/>
              <a:t>If </a:t>
            </a:r>
            <a:r>
              <a:rPr sz="2500" dirty="0">
                <a:solidFill>
                  <a:srgbClr val="E32400"/>
                </a:solidFill>
              </a:rPr>
              <a:t>n=5</a:t>
            </a:r>
            <a:r>
              <a:rPr sz="2500" dirty="0"/>
              <a:t> - pentose e.g. deoxyribose, ribose</a:t>
            </a:r>
          </a:p>
          <a:p>
            <a:pPr marL="510250" indent="-287015">
              <a:defRPr sz="1800"/>
            </a:pPr>
            <a:r>
              <a:rPr sz="2500" dirty="0"/>
              <a:t>If </a:t>
            </a:r>
            <a:r>
              <a:rPr sz="2500" dirty="0">
                <a:solidFill>
                  <a:srgbClr val="FF4013"/>
                </a:solidFill>
              </a:rPr>
              <a:t>n=6</a:t>
            </a:r>
            <a:r>
              <a:rPr sz="2500" dirty="0"/>
              <a:t> - hexose e.g. fructose, glucose, galactose</a:t>
            </a:r>
          </a:p>
          <a:p>
            <a:pPr marL="510250" indent="-287015">
              <a:defRPr sz="1800"/>
            </a:pPr>
            <a:r>
              <a:rPr lang="en-GB" sz="2500" dirty="0">
                <a:solidFill>
                  <a:srgbClr val="FF0000"/>
                </a:solidFill>
              </a:rPr>
              <a:t>Generally</a:t>
            </a:r>
            <a:r>
              <a:rPr lang="en-GB" sz="2500" dirty="0"/>
              <a:t> m</a:t>
            </a:r>
            <a:r>
              <a:rPr sz="2500" dirty="0"/>
              <a:t>onosaccharides are used for</a:t>
            </a:r>
          </a:p>
          <a:p>
            <a:pPr marL="822777" lvl="1" indent="-287015">
              <a:defRPr sz="1800"/>
            </a:pPr>
            <a:r>
              <a:rPr sz="2500" dirty="0"/>
              <a:t>Energy</a:t>
            </a:r>
          </a:p>
          <a:p>
            <a:pPr marL="822777" lvl="1" indent="-287015">
              <a:defRPr sz="1800"/>
            </a:pPr>
            <a:r>
              <a:rPr lang="en-GB" sz="2500" dirty="0"/>
              <a:t>As b</a:t>
            </a:r>
            <a:r>
              <a:rPr sz="2500" dirty="0"/>
              <a:t>uilding blocks (</a:t>
            </a:r>
            <a:r>
              <a:rPr sz="2500" b="1" dirty="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monomers</a:t>
            </a:r>
            <a:r>
              <a:rPr sz="2500" dirty="0"/>
              <a:t>)</a:t>
            </a:r>
            <a:r>
              <a:rPr lang="en-GB" sz="2500" dirty="0"/>
              <a:t> for polysaccharides</a:t>
            </a:r>
            <a:endParaRPr sz="2500" dirty="0"/>
          </a:p>
        </p:txBody>
      </p:sp>
      <p:sp>
        <p:nvSpPr>
          <p:cNvPr id="98" name="Shape 98"/>
          <p:cNvSpPr/>
          <p:nvPr/>
        </p:nvSpPr>
        <p:spPr>
          <a:xfrm>
            <a:off x="7711099" y="2618910"/>
            <a:ext cx="823786" cy="969238"/>
          </a:xfrm>
          <a:prstGeom prst="pentagon">
            <a:avLst/>
          </a:prstGeom>
          <a:gradFill>
            <a:gsLst>
              <a:gs pos="0">
                <a:srgbClr val="D81E00"/>
              </a:gs>
              <a:gs pos="100000">
                <a:srgbClr val="FEB950"/>
              </a:gs>
            </a:gsLst>
            <a:lin ang="2700000"/>
          </a:gradFill>
          <a:ln>
            <a:solidFill>
              <a:srgbClr val="010E67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660468" y="3783414"/>
            <a:ext cx="821531" cy="83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FEB950"/>
              </a:gs>
              <a:gs pos="100000">
                <a:srgbClr val="D81E00"/>
              </a:gs>
            </a:gsLst>
            <a:lin ang="2700000"/>
          </a:gradFill>
          <a:ln>
            <a:solidFill>
              <a:srgbClr val="010E67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100" name="glucos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715875" y="6054328"/>
            <a:ext cx="2044898" cy="25449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80229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4" ma:contentTypeDescription="Create a new document." ma:contentTypeScope="" ma:versionID="07497ee5f6913b042c7bee1b4a942ec6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a8ed64fbf8e330b51682d8ec74defcb6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b508b-84ce-43fc-b842-cdd6d1d0f552" xsi:nil="true"/>
  </documentManagement>
</p:properties>
</file>

<file path=customXml/itemProps1.xml><?xml version="1.0" encoding="utf-8"?>
<ds:datastoreItem xmlns:ds="http://schemas.openxmlformats.org/officeDocument/2006/customXml" ds:itemID="{0A398D31-726C-494E-A1EE-7E73AE735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b508b-84ce-43fc-b842-cdd6d1d0f552"/>
    <ds:schemaRef ds:uri="043d8930-37e3-4d62-86f8-bb6decb1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6E97F2-F2C3-42E9-A69C-BE6189BE6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DFC2A-649D-41C9-83CB-023AF761ECDA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20eb508b-84ce-43fc-b842-cdd6d1d0f552"/>
    <ds:schemaRef ds:uri="043d8930-37e3-4d62-86f8-bb6decb1e6f2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1900</Words>
  <Application>Microsoft Office PowerPoint</Application>
  <PresentationFormat>On-screen Show (4:3)</PresentationFormat>
  <Paragraphs>442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Afallon</vt:lpstr>
      <vt:lpstr>Arial</vt:lpstr>
      <vt:lpstr>Arial Narrow</vt:lpstr>
      <vt:lpstr>Calibri</vt:lpstr>
      <vt:lpstr>Gill Sans</vt:lpstr>
      <vt:lpstr>Helvetica</vt:lpstr>
      <vt:lpstr>Symbol</vt:lpstr>
      <vt:lpstr>Wingdings</vt:lpstr>
      <vt:lpstr>Office Theme</vt:lpstr>
      <vt:lpstr>3.1.2 Carbohydrates</vt:lpstr>
      <vt:lpstr>Learning Objectives</vt:lpstr>
      <vt:lpstr>Learning Objectives</vt:lpstr>
      <vt:lpstr>What you should know from GCSE</vt:lpstr>
      <vt:lpstr>Preparatory Work</vt:lpstr>
      <vt:lpstr>Structure of Carbohydrates</vt:lpstr>
      <vt:lpstr>Carbohydrates</vt:lpstr>
      <vt:lpstr>PowerPoint Presentation</vt:lpstr>
      <vt:lpstr>Monosaccharides</vt:lpstr>
      <vt:lpstr>Functions Monosaccharides</vt:lpstr>
      <vt:lpstr>Numbering of Carbons in Glucose</vt:lpstr>
      <vt:lpstr>Glucose can be represented in many different ways</vt:lpstr>
      <vt:lpstr>Alpha and Beta Glucose</vt:lpstr>
      <vt:lpstr>PowerPoint Presentation</vt:lpstr>
      <vt:lpstr>PowerPoint Presentation</vt:lpstr>
      <vt:lpstr>Disaccharides</vt:lpstr>
      <vt:lpstr>Now watch this (you need to run the slide show to make it animate)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of disaccharides</vt:lpstr>
      <vt:lpstr>Disaccharides: Word Equations</vt:lpstr>
      <vt:lpstr>PowerPoint Presentation</vt:lpstr>
      <vt:lpstr>Food Tests: Reducing Sugars</vt:lpstr>
      <vt:lpstr>PowerPoint Presentation</vt:lpstr>
      <vt:lpstr>PowerPoint Presentation</vt:lpstr>
      <vt:lpstr>Calibration Curves</vt:lpstr>
      <vt:lpstr>Test for Non Reducing Sugars</vt:lpstr>
      <vt:lpstr>Method for Non reducing sugars – make sure you learn this method</vt:lpstr>
      <vt:lpstr>Polysaccharides</vt:lpstr>
      <vt:lpstr>Forming polysaccharides</vt:lpstr>
      <vt:lpstr>Starch</vt:lpstr>
      <vt:lpstr>Starch </vt:lpstr>
      <vt:lpstr>Amylopectin</vt:lpstr>
      <vt:lpstr>Relating Structure to Function</vt:lpstr>
      <vt:lpstr>Test for starch - 2/3 drops</vt:lpstr>
      <vt:lpstr>Glycogen</vt:lpstr>
      <vt:lpstr>Structure and Function</vt:lpstr>
      <vt:lpstr>Cellulose</vt:lpstr>
      <vt:lpstr>Linking of β-Glucose Molecules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Loftus</dc:creator>
  <cp:lastModifiedBy>Justine Chatwin</cp:lastModifiedBy>
  <cp:revision>25</cp:revision>
  <dcterms:created xsi:type="dcterms:W3CDTF">2015-08-31T17:15:00Z</dcterms:created>
  <dcterms:modified xsi:type="dcterms:W3CDTF">2023-06-28T10:56:59Z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0x01010046E7AF3EF6F8D94FAAF6745212BA088B</vt:lpwstr>
  </property>
</Properties>
</file>