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0" r:id="rId6"/>
    <p:sldMasterId id="2147483651" r:id="rId7"/>
    <p:sldMasterId id="2147483652" r:id="rId8"/>
    <p:sldMasterId id="2147483653" r:id="rId9"/>
    <p:sldMasterId id="2147483654" r:id="rId10"/>
    <p:sldMasterId id="2147483655" r:id="rId11"/>
    <p:sldMasterId id="2147483656" r:id="rId12"/>
    <p:sldMasterId id="2147483657" r:id="rId13"/>
    <p:sldMasterId id="2147483658" r:id="rId14"/>
    <p:sldMasterId id="2147483659" r:id="rId15"/>
    <p:sldMasterId id="2147483660" r:id="rId16"/>
    <p:sldMasterId id="2147483661" r:id="rId17"/>
  </p:sldMasterIdLst>
  <p:sldIdLst>
    <p:sldId id="288" r:id="rId18"/>
    <p:sldId id="292" r:id="rId19"/>
    <p:sldId id="293" r:id="rId20"/>
    <p:sldId id="294" r:id="rId21"/>
    <p:sldId id="300" r:id="rId22"/>
    <p:sldId id="295" r:id="rId23"/>
    <p:sldId id="257" r:id="rId24"/>
    <p:sldId id="260" r:id="rId25"/>
    <p:sldId id="258" r:id="rId26"/>
    <p:sldId id="259" r:id="rId27"/>
    <p:sldId id="296" r:id="rId28"/>
    <p:sldId id="282" r:id="rId29"/>
    <p:sldId id="297" r:id="rId30"/>
    <p:sldId id="273" r:id="rId31"/>
    <p:sldId id="266" r:id="rId32"/>
    <p:sldId id="284" r:id="rId33"/>
    <p:sldId id="269" r:id="rId34"/>
    <p:sldId id="270" r:id="rId35"/>
    <p:sldId id="271" r:id="rId36"/>
    <p:sldId id="272" r:id="rId37"/>
    <p:sldId id="274" r:id="rId38"/>
    <p:sldId id="291" r:id="rId39"/>
    <p:sldId id="285" r:id="rId40"/>
    <p:sldId id="299" r:id="rId41"/>
    <p:sldId id="289" r:id="rId42"/>
    <p:sldId id="277" r:id="rId43"/>
    <p:sldId id="278" r:id="rId44"/>
    <p:sldId id="268" r:id="rId45"/>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686" y="66"/>
      </p:cViewPr>
      <p:guideLst>
        <p:guide orient="horz" pos="3072"/>
        <p:guide pos="4096"/>
      </p:guideLst>
    </p:cSldViewPr>
  </p:slideViewPr>
  <p:notesTextViewPr>
    <p:cViewPr>
      <p:scale>
        <a:sx n="1" d="1"/>
        <a:sy n="1" d="1"/>
      </p:scale>
      <p:origin x="0" y="0"/>
    </p:cViewPr>
  </p:notesTextViewPr>
  <p:sorterViewPr>
    <p:cViewPr varScale="1">
      <p:scale>
        <a:sx n="100" d="100"/>
        <a:sy n="100" d="100"/>
      </p:scale>
      <p:origin x="0" y="-61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Chatwin" userId="19e36d84-79c7-4f7d-aeac-3d67359c8309" providerId="ADAL" clId="{AE92353A-8D5A-4D26-9D66-B2C56D987579}"/>
    <pc:docChg chg="delSld">
      <pc:chgData name="Justine Chatwin" userId="19e36d84-79c7-4f7d-aeac-3d67359c8309" providerId="ADAL" clId="{AE92353A-8D5A-4D26-9D66-B2C56D987579}" dt="2023-06-28T12:02:00.661" v="0" actId="47"/>
      <pc:docMkLst>
        <pc:docMk/>
      </pc:docMkLst>
      <pc:sldChg chg="del">
        <pc:chgData name="Justine Chatwin" userId="19e36d84-79c7-4f7d-aeac-3d67359c8309" providerId="ADAL" clId="{AE92353A-8D5A-4D26-9D66-B2C56D987579}" dt="2023-06-28T12:02:00.661" v="0" actId="47"/>
        <pc:sldMkLst>
          <pc:docMk/>
          <pc:sldMk cId="0"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681982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012873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154158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782864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9620265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4694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28484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5926446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55964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624893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545546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48123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454544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484534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4832276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247761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503459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643493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530106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0416901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53949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430616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80973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18908268"/>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28186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747668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27510379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48475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682278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572179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661685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684723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70771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52037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015229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405820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922775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237889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5005126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624043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1345071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216482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17313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5506873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6659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8776020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260596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0964642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7439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480504"/>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2578935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860943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899727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668655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885826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123325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2882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69327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591766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306470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29864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16575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68229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034089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8089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71639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318348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04076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79328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56021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922182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26429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046084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046594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2565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556867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0382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135217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519641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085205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35817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55477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1866960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898794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0428287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65229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754588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362354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20697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8052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793131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481780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982068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726427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71898751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31052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180193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754911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68658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920455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385031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43388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156921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138067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41516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7665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7923539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54214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4622348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671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667946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00044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2052559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05594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73110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82293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862491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235744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9407175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140840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744584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81511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379198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809560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9192238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75171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511190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106755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213425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864154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74315953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33224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663179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280989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621772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671209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3423061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9010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746039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004166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349937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687707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476190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087360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211082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462217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271892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806147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2645816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96643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329652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31303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354657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65145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027"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0243"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7"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1"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5"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075"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6147"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1"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biotopics.co.uk/as/aminocon.html"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smartsite.ucdavis.edu/access/content/user/00002950/bis10v/media/ch02/peptide_bonding.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www.biotopics.co.uk/as/aminoco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FYbe8hAWvjU"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old.it/portal/" TargetMode="External"/><Relationship Id="rId2" Type="http://schemas.openxmlformats.org/officeDocument/2006/relationships/hyperlink" Target="https://www.youtube.com/watch?v=2Jgb_DpaQh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topics.co.uk/as/aa.html"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270000" y="3098800"/>
            <a:ext cx="10464800" cy="2438400"/>
          </a:xfrm>
        </p:spPr>
        <p:txBody>
          <a:bodyPr/>
          <a:lstStyle/>
          <a:p>
            <a:pPr eaLnBrk="1" hangingPunct="1">
              <a:defRPr/>
            </a:pPr>
            <a:r>
              <a:rPr lang="en-US" dirty="0">
                <a:latin typeface="Arial"/>
                <a:cs typeface="Arial"/>
              </a:rPr>
              <a:t>3.1.4 Proteins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584200"/>
            <a:ext cx="7061200" cy="702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555" name="Rectangle 3"/>
          <p:cNvSpPr>
            <a:spLocks/>
          </p:cNvSpPr>
          <p:nvPr/>
        </p:nvSpPr>
        <p:spPr bwMode="auto">
          <a:xfrm>
            <a:off x="266700" y="7816850"/>
            <a:ext cx="1212850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3600">
                <a:solidFill>
                  <a:srgbClr val="0E002D"/>
                </a:solidFill>
              </a:rPr>
              <a:t>20 R groups, making 20 different amino acids, making an almost limitless number of possible combinations and therefore types of protein.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669925" y="915988"/>
            <a:ext cx="11703050" cy="162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Peptide bonds</a:t>
            </a:r>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488" y="2716213"/>
            <a:ext cx="66246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5"/>
          <p:cNvSpPr txBox="1">
            <a:spLocks noChangeArrowheads="1"/>
          </p:cNvSpPr>
          <p:nvPr/>
        </p:nvSpPr>
        <p:spPr bwMode="auto">
          <a:xfrm>
            <a:off x="7439025" y="4589463"/>
            <a:ext cx="53276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a:hlinkClick r:id="rId3"/>
              </a:rPr>
              <a:t>http://www.biotopics.co.uk/as/aminocon.html</a:t>
            </a:r>
            <a:endParaRPr lang="en-US" altLang="en-US"/>
          </a:p>
          <a:p>
            <a:pPr eaLnBrk="1" hangingPunct="1"/>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body" idx="1"/>
          </p:nvPr>
        </p:nvSpPr>
        <p:spPr/>
        <p:txBody>
          <a:bodyPr/>
          <a:lstStyle/>
          <a:p>
            <a:pPr marL="889000" eaLnBrk="1" hangingPunct="1">
              <a:defRPr/>
            </a:pPr>
            <a:r>
              <a:rPr lang="en-US" altLang="en-US"/>
              <a:t>chains of amino acids linked by condensation reactions and peptide bonds can form </a:t>
            </a:r>
            <a:r>
              <a:rPr lang="en-US" altLang="en-US">
                <a:solidFill>
                  <a:srgbClr val="000000"/>
                </a:solidFill>
              </a:rPr>
              <a:t>polypeptides through polymerisation</a:t>
            </a:r>
          </a:p>
          <a:p>
            <a:pPr marL="889000" eaLnBrk="1" hangingPunct="1">
              <a:defRPr/>
            </a:pPr>
            <a:r>
              <a:rPr lang="en-US" altLang="en-US" b="1">
                <a:solidFill>
                  <a:srgbClr val="FF2712"/>
                </a:solidFill>
                <a:ea typeface="ヒラギノ角ゴ ProN W6" charset="-128"/>
                <a:hlinkClick r:id="rId2"/>
              </a:rPr>
              <a:t>https://smartsite.ucdavis.edu/access/content/user/00002950/bis10v/media/ch02/peptide_bonding.html</a:t>
            </a:r>
            <a:endParaRPr lang="en-US" altLang="en-US" b="1">
              <a:solidFill>
                <a:srgbClr val="FF2712"/>
              </a:solidFill>
              <a:ea typeface="ヒラギノ角ゴ ProN W6" charset="-128"/>
            </a:endParaRPr>
          </a:p>
          <a:p>
            <a:pPr marL="889000" eaLnBrk="1" hangingPunct="1">
              <a:defRPr/>
            </a:pPr>
            <a:endParaRPr lang="en-US" altLang="en-US" b="1">
              <a:solidFill>
                <a:srgbClr val="FF2712"/>
              </a:solidFill>
              <a:ea typeface="ヒラギノ角ゴ ProN W6" charset="-128"/>
            </a:endParaRPr>
          </a:p>
        </p:txBody>
      </p:sp>
      <p:sp>
        <p:nvSpPr>
          <p:cNvPr id="26627" name="Rectangle 2"/>
          <p:cNvSpPr>
            <a:spLocks noGrp="1" noChangeArrowheads="1"/>
          </p:cNvSpPr>
          <p:nvPr>
            <p:ph type="title"/>
          </p:nvPr>
        </p:nvSpPr>
        <p:spPr>
          <a:xfrm>
            <a:off x="1173163" y="412750"/>
            <a:ext cx="10464800" cy="2438400"/>
          </a:xfrm>
        </p:spPr>
        <p:txBody>
          <a:bodyPr/>
          <a:lstStyle/>
          <a:p>
            <a:pPr eaLnBrk="1" hangingPunct="1">
              <a:defRPr/>
            </a:pPr>
            <a:r>
              <a:rPr lang="en-US" dirty="0"/>
              <a:t>Polypeptides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Practice Questions</a:t>
            </a:r>
          </a:p>
        </p:txBody>
      </p:sp>
      <p:pic>
        <p:nvPicPr>
          <p:cNvPr id="266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2428875"/>
            <a:ext cx="111125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body" idx="1"/>
          </p:nvPr>
        </p:nvSpPr>
        <p:spPr>
          <a:xfrm>
            <a:off x="1270000" y="2500313"/>
            <a:ext cx="10464800" cy="6480175"/>
          </a:xfrm>
        </p:spPr>
        <p:txBody>
          <a:bodyPr/>
          <a:lstStyle/>
          <a:p>
            <a:pPr marL="889000" eaLnBrk="1" hangingPunct="1">
              <a:defRPr/>
            </a:pPr>
            <a:r>
              <a:rPr lang="en-US" altLang="en-US"/>
              <a:t>Can have up to </a:t>
            </a:r>
            <a:r>
              <a:rPr lang="en-US" altLang="en-US">
                <a:solidFill>
                  <a:srgbClr val="FF2712"/>
                </a:solidFill>
              </a:rPr>
              <a:t>four</a:t>
            </a:r>
            <a:r>
              <a:rPr lang="en-US" altLang="en-US"/>
              <a:t> levels of structure:</a:t>
            </a:r>
          </a:p>
          <a:p>
            <a:pPr marL="889000" eaLnBrk="1" hangingPunct="1">
              <a:defRPr/>
            </a:pPr>
            <a:r>
              <a:rPr lang="en-US" altLang="en-US">
                <a:solidFill>
                  <a:srgbClr val="FF2712"/>
                </a:solidFill>
              </a:rPr>
              <a:t>Primary </a:t>
            </a:r>
            <a:r>
              <a:rPr lang="en-US" altLang="en-US">
                <a:solidFill>
                  <a:srgbClr val="0E002D"/>
                </a:solidFill>
              </a:rPr>
              <a:t>(all proteins)</a:t>
            </a:r>
          </a:p>
          <a:p>
            <a:pPr marL="889000" eaLnBrk="1" hangingPunct="1">
              <a:defRPr/>
            </a:pPr>
            <a:r>
              <a:rPr lang="en-US" altLang="en-US">
                <a:solidFill>
                  <a:srgbClr val="FF2712"/>
                </a:solidFill>
              </a:rPr>
              <a:t>Secondary </a:t>
            </a:r>
            <a:r>
              <a:rPr lang="en-US" altLang="en-US">
                <a:solidFill>
                  <a:srgbClr val="0E002D"/>
                </a:solidFill>
              </a:rPr>
              <a:t>(all proteins)</a:t>
            </a:r>
          </a:p>
          <a:p>
            <a:pPr marL="889000" eaLnBrk="1" hangingPunct="1">
              <a:defRPr/>
            </a:pPr>
            <a:r>
              <a:rPr lang="en-US" altLang="en-US">
                <a:solidFill>
                  <a:srgbClr val="FF2712"/>
                </a:solidFill>
              </a:rPr>
              <a:t>Tertiary </a:t>
            </a:r>
            <a:r>
              <a:rPr lang="en-US" altLang="en-US">
                <a:solidFill>
                  <a:srgbClr val="0E002D"/>
                </a:solidFill>
              </a:rPr>
              <a:t>(some proteins)</a:t>
            </a:r>
          </a:p>
          <a:p>
            <a:pPr marL="889000" eaLnBrk="1" hangingPunct="1">
              <a:defRPr/>
            </a:pPr>
            <a:r>
              <a:rPr lang="en-US" altLang="en-US">
                <a:solidFill>
                  <a:srgbClr val="FF2712"/>
                </a:solidFill>
              </a:rPr>
              <a:t>Quaternary </a:t>
            </a:r>
            <a:r>
              <a:rPr lang="en-US" altLang="en-US">
                <a:solidFill>
                  <a:srgbClr val="0E002D"/>
                </a:solidFill>
              </a:rPr>
              <a:t>(some proteins)</a:t>
            </a:r>
          </a:p>
          <a:p>
            <a:pPr marL="889000" eaLnBrk="1" hangingPunct="1">
              <a:defRPr/>
            </a:pPr>
            <a:r>
              <a:rPr lang="en-US" altLang="en-US">
                <a:solidFill>
                  <a:srgbClr val="0E002D"/>
                </a:solidFill>
                <a:hlinkClick r:id="rId2"/>
              </a:rPr>
              <a:t>http://www.biotopics.co.uk/as/aminocon.html</a:t>
            </a:r>
            <a:endParaRPr lang="en-US" altLang="en-US">
              <a:solidFill>
                <a:srgbClr val="0E002D"/>
              </a:solidFill>
            </a:endParaRPr>
          </a:p>
          <a:p>
            <a:pPr marL="889000" eaLnBrk="1" hangingPunct="1">
              <a:defRPr/>
            </a:pPr>
            <a:endParaRPr lang="en-US" altLang="en-US">
              <a:solidFill>
                <a:srgbClr val="0E002D"/>
              </a:solidFill>
            </a:endParaRPr>
          </a:p>
        </p:txBody>
      </p:sp>
      <p:sp>
        <p:nvSpPr>
          <p:cNvPr id="27651" name="Rectangle 2"/>
          <p:cNvSpPr>
            <a:spLocks noGrp="1" noChangeArrowheads="1"/>
          </p:cNvSpPr>
          <p:nvPr>
            <p:ph type="title"/>
          </p:nvPr>
        </p:nvSpPr>
        <p:spPr>
          <a:xfrm>
            <a:off x="1101725" y="3175"/>
            <a:ext cx="10464800" cy="2136775"/>
          </a:xfrm>
        </p:spPr>
        <p:txBody>
          <a:bodyPr/>
          <a:lstStyle/>
          <a:p>
            <a:pPr eaLnBrk="1" hangingPunct="1">
              <a:defRPr/>
            </a:pPr>
            <a:r>
              <a:rPr lang="en-US" sz="6600" dirty="0"/>
              <a:t>Protein Structure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FFFE99">
            <a:alpha val="50980"/>
          </a:srgbClr>
        </a:solidFill>
        <a:effectLst/>
      </p:bgPr>
    </p:bg>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0" y="8890000"/>
            <a:ext cx="64897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AEAEA"/>
                </a:solidFill>
                <a:miter lim="800000"/>
                <a:headEnd/>
                <a:tailEnd/>
              </a14:hiddenLine>
            </a:ext>
          </a:extLst>
        </p:spPr>
      </p:pic>
      <p:sp>
        <p:nvSpPr>
          <p:cNvPr id="2" name="Rectangle 2"/>
          <p:cNvSpPr>
            <a:spLocks noGrp="1" noChangeArrowheads="1"/>
          </p:cNvSpPr>
          <p:nvPr>
            <p:ph type="body" idx="1"/>
          </p:nvPr>
        </p:nvSpPr>
        <p:spPr>
          <a:xfrm>
            <a:off x="736600" y="2540000"/>
            <a:ext cx="4406900" cy="5613400"/>
          </a:xfrm>
        </p:spPr>
        <p:txBody>
          <a:bodyPr/>
          <a:lstStyle/>
          <a:p>
            <a:pPr marL="889000" eaLnBrk="1" hangingPunct="1">
              <a:defRPr/>
            </a:pPr>
            <a:r>
              <a:rPr lang="en-US" sz="3000" dirty="0"/>
              <a:t>The </a:t>
            </a:r>
            <a:r>
              <a:rPr lang="en-US" sz="3000" dirty="0">
                <a:solidFill>
                  <a:srgbClr val="FF2712"/>
                </a:solidFill>
              </a:rPr>
              <a:t>sequence (and number)</a:t>
            </a:r>
            <a:r>
              <a:rPr lang="en-US" sz="3000" dirty="0">
                <a:solidFill>
                  <a:srgbClr val="F3EB00"/>
                </a:solidFill>
              </a:rPr>
              <a:t> </a:t>
            </a:r>
            <a:r>
              <a:rPr lang="en-US" sz="3000" dirty="0"/>
              <a:t>of amino acids in the polypeptide chain is known as the primary structure, linked by </a:t>
            </a:r>
            <a:r>
              <a:rPr lang="en-US" sz="3000" dirty="0">
                <a:solidFill>
                  <a:srgbClr val="FF2712"/>
                </a:solidFill>
              </a:rPr>
              <a:t>peptide bonds</a:t>
            </a:r>
            <a:r>
              <a:rPr lang="en-US" sz="3000" dirty="0"/>
              <a:t> only</a:t>
            </a:r>
          </a:p>
          <a:p>
            <a:pPr marL="889000" eaLnBrk="1" hangingPunct="1">
              <a:defRPr/>
            </a:pPr>
            <a:r>
              <a:rPr lang="en-US" sz="3000" dirty="0"/>
              <a:t>Determines shape and function of protein</a:t>
            </a:r>
          </a:p>
        </p:txBody>
      </p:sp>
      <p:sp>
        <p:nvSpPr>
          <p:cNvPr id="28676" name="Rectangle 3"/>
          <p:cNvSpPr>
            <a:spLocks noGrp="1" noChangeArrowheads="1"/>
          </p:cNvSpPr>
          <p:nvPr>
            <p:ph type="title"/>
          </p:nvPr>
        </p:nvSpPr>
        <p:spPr>
          <a:xfrm>
            <a:off x="660400" y="825500"/>
            <a:ext cx="5219700" cy="2057400"/>
          </a:xfrm>
        </p:spPr>
        <p:txBody>
          <a:bodyPr/>
          <a:lstStyle/>
          <a:p>
            <a:pPr eaLnBrk="1" hangingPunct="1">
              <a:defRPr/>
            </a:pPr>
            <a:r>
              <a:rPr lang="en-US" sz="5400" dirty="0"/>
              <a:t>Primary structure</a:t>
            </a:r>
          </a:p>
        </p:txBody>
      </p:sp>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1228725"/>
            <a:ext cx="5689600"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317625" y="1708150"/>
            <a:ext cx="11049000" cy="7705725"/>
          </a:xfrm>
        </p:spPr>
        <p:txBody>
          <a:bodyPr/>
          <a:lstStyle/>
          <a:p>
            <a:pPr marL="914400" eaLnBrk="1" hangingPunct="1">
              <a:defRPr/>
            </a:pPr>
            <a:r>
              <a:rPr lang="en-US" altLang="en-US" sz="3600">
                <a:solidFill>
                  <a:srgbClr val="0E002D"/>
                </a:solidFill>
              </a:rPr>
              <a:t>The chains fold into two different regular shapes –</a:t>
            </a:r>
            <a:r>
              <a:rPr lang="en-US" altLang="en-US" sz="3600" b="1">
                <a:solidFill>
                  <a:srgbClr val="0E002D"/>
                </a:solidFill>
              </a:rPr>
              <a:t> </a:t>
            </a:r>
            <a:r>
              <a:rPr lang="en-US" altLang="en-US" sz="3600" b="1">
                <a:solidFill>
                  <a:srgbClr val="FF0000"/>
                </a:solidFill>
              </a:rPr>
              <a:t>alpha</a:t>
            </a:r>
            <a:r>
              <a:rPr lang="en-US" altLang="en-US" sz="3600" b="1">
                <a:solidFill>
                  <a:srgbClr val="0E002D"/>
                </a:solidFill>
              </a:rPr>
              <a:t> </a:t>
            </a:r>
            <a:r>
              <a:rPr lang="en-US" altLang="en-US" sz="3600" b="1">
                <a:solidFill>
                  <a:srgbClr val="FF2712"/>
                </a:solidFill>
              </a:rPr>
              <a:t>helices</a:t>
            </a:r>
            <a:r>
              <a:rPr lang="en-US" altLang="en-US" sz="3600">
                <a:solidFill>
                  <a:srgbClr val="0E002D"/>
                </a:solidFill>
              </a:rPr>
              <a:t> (most common) and </a:t>
            </a:r>
            <a:r>
              <a:rPr lang="en-US" altLang="en-US" sz="3600" b="1">
                <a:solidFill>
                  <a:srgbClr val="FF0000"/>
                </a:solidFill>
              </a:rPr>
              <a:t>beta</a:t>
            </a:r>
            <a:r>
              <a:rPr lang="en-US" altLang="en-US" sz="3600">
                <a:solidFill>
                  <a:srgbClr val="0E002D"/>
                </a:solidFill>
              </a:rPr>
              <a:t> </a:t>
            </a:r>
            <a:r>
              <a:rPr lang="en-US" altLang="en-US" sz="3600" b="1">
                <a:solidFill>
                  <a:srgbClr val="FF2712"/>
                </a:solidFill>
              </a:rPr>
              <a:t>pleated sheets</a:t>
            </a:r>
            <a:r>
              <a:rPr lang="en-US" altLang="en-US" sz="3600">
                <a:solidFill>
                  <a:srgbClr val="FF2712"/>
                </a:solidFill>
              </a:rPr>
              <a:t> </a:t>
            </a:r>
            <a:r>
              <a:rPr lang="en-US" altLang="en-US" sz="3600">
                <a:solidFill>
                  <a:srgbClr val="0E002D"/>
                </a:solidFill>
              </a:rPr>
              <a:t>(less common).</a:t>
            </a:r>
          </a:p>
          <a:p>
            <a:pPr marL="914400" eaLnBrk="1" hangingPunct="1">
              <a:buFont typeface="Times New Roman" pitchFamily="18" charset="0"/>
              <a:buChar char="•"/>
              <a:defRPr/>
            </a:pPr>
            <a:r>
              <a:rPr lang="en-US" altLang="en-US" sz="3600" b="1">
                <a:solidFill>
                  <a:srgbClr val="000000"/>
                </a:solidFill>
                <a:latin typeface="Arial Bold" charset="0"/>
                <a:sym typeface="Arial Bold" charset="0"/>
              </a:rPr>
              <a:t>H-bonding</a:t>
            </a:r>
            <a:r>
              <a:rPr lang="en-US" altLang="en-US" sz="3600" b="1">
                <a:solidFill>
                  <a:srgbClr val="000000"/>
                </a:solidFill>
                <a:latin typeface="Arial" pitchFamily="34" charset="0"/>
                <a:cs typeface="Arial" pitchFamily="34" charset="0"/>
                <a:sym typeface="Arial" pitchFamily="34" charset="0"/>
              </a:rPr>
              <a:t> </a:t>
            </a:r>
            <a:r>
              <a:rPr lang="en-US" altLang="en-US" sz="3600">
                <a:solidFill>
                  <a:srgbClr val="0E002D"/>
                </a:solidFill>
                <a:latin typeface="Arial" pitchFamily="34" charset="0"/>
                <a:cs typeface="Arial" pitchFamily="34" charset="0"/>
                <a:sym typeface="Arial" pitchFamily="34" charset="0"/>
              </a:rPr>
              <a:t>forms between the </a:t>
            </a:r>
            <a:r>
              <a:rPr lang="en-US" altLang="en-US" sz="3600">
                <a:solidFill>
                  <a:srgbClr val="0044FE"/>
                </a:solidFill>
                <a:latin typeface="Arial" pitchFamily="34" charset="0"/>
                <a:cs typeface="Arial" pitchFamily="34" charset="0"/>
                <a:sym typeface="Arial" pitchFamily="34" charset="0"/>
              </a:rPr>
              <a:t>–CO</a:t>
            </a:r>
            <a:r>
              <a:rPr lang="en-US" altLang="en-US" sz="3600">
                <a:solidFill>
                  <a:srgbClr val="0E002D"/>
                </a:solidFill>
                <a:latin typeface="Arial" pitchFamily="34" charset="0"/>
                <a:cs typeface="Arial" pitchFamily="34" charset="0"/>
                <a:sym typeface="Arial" pitchFamily="34" charset="0"/>
              </a:rPr>
              <a:t> and the </a:t>
            </a:r>
            <a:r>
              <a:rPr lang="en-US" altLang="en-US" sz="3600">
                <a:solidFill>
                  <a:srgbClr val="0044FE"/>
                </a:solidFill>
                <a:latin typeface="Arial" pitchFamily="34" charset="0"/>
                <a:cs typeface="Arial" pitchFamily="34" charset="0"/>
                <a:sym typeface="Arial" pitchFamily="34" charset="0"/>
              </a:rPr>
              <a:t>-NH</a:t>
            </a:r>
            <a:r>
              <a:rPr lang="en-US" altLang="en-US" sz="3600" baseline="-26000">
                <a:solidFill>
                  <a:srgbClr val="0044FE"/>
                </a:solidFill>
                <a:latin typeface="Arial" pitchFamily="34" charset="0"/>
                <a:cs typeface="Arial" pitchFamily="34" charset="0"/>
                <a:sym typeface="Arial" pitchFamily="34" charset="0"/>
              </a:rPr>
              <a:t> </a:t>
            </a:r>
            <a:r>
              <a:rPr lang="en-US" altLang="en-US" sz="3600">
                <a:solidFill>
                  <a:srgbClr val="0E002D"/>
                </a:solidFill>
                <a:latin typeface="Arial" pitchFamily="34" charset="0"/>
                <a:cs typeface="Arial" pitchFamily="34" charset="0"/>
                <a:sym typeface="Arial" pitchFamily="34" charset="0"/>
              </a:rPr>
              <a:t>of adjacent amino acid. No R groups are involved.</a:t>
            </a:r>
            <a:endParaRPr lang="en-US" altLang="en-US" sz="3600">
              <a:solidFill>
                <a:srgbClr val="0E002D"/>
              </a:solidFill>
              <a:latin typeface="Arial" pitchFamily="34" charset="0"/>
              <a:sym typeface="Arial" pitchFamily="34" charset="0"/>
            </a:endParaRPr>
          </a:p>
          <a:p>
            <a:pPr marL="914400" eaLnBrk="1" hangingPunct="1">
              <a:defRPr/>
            </a:pPr>
            <a:r>
              <a:rPr lang="en-US" altLang="en-US" sz="3600">
                <a:solidFill>
                  <a:srgbClr val="0E002D"/>
                </a:solidFill>
              </a:rPr>
              <a:t>These are found in </a:t>
            </a:r>
            <a:r>
              <a:rPr lang="en-US" altLang="en-US" sz="3600" b="1" u="sng">
                <a:solidFill>
                  <a:srgbClr val="0E002D"/>
                </a:solidFill>
              </a:rPr>
              <a:t>all</a:t>
            </a:r>
            <a:r>
              <a:rPr lang="en-US" altLang="en-US" sz="3600">
                <a:solidFill>
                  <a:srgbClr val="0E002D"/>
                </a:solidFill>
              </a:rPr>
              <a:t> proteins (because all proteins have same backbone) and some proteins will have both helices and pleated sheets within their structure.</a:t>
            </a:r>
          </a:p>
          <a:p>
            <a:pPr marL="914400" eaLnBrk="1" hangingPunct="1">
              <a:defRPr/>
            </a:pPr>
            <a:r>
              <a:rPr lang="en-US" altLang="en-US" sz="3600">
                <a:solidFill>
                  <a:srgbClr val="0E002D"/>
                </a:solidFill>
              </a:rPr>
              <a:t>Secondary structure results in the </a:t>
            </a:r>
            <a:r>
              <a:rPr lang="en-US" altLang="en-US" sz="3600" b="1">
                <a:solidFill>
                  <a:srgbClr val="000000"/>
                </a:solidFill>
              </a:rPr>
              <a:t>R groups sticking out to the side </a:t>
            </a:r>
            <a:r>
              <a:rPr lang="en-US" altLang="en-US" sz="3600">
                <a:solidFill>
                  <a:srgbClr val="0E002D"/>
                </a:solidFill>
              </a:rPr>
              <a:t>ready to bond forming the tertiary structure.</a:t>
            </a:r>
          </a:p>
        </p:txBody>
      </p:sp>
      <p:sp>
        <p:nvSpPr>
          <p:cNvPr id="29699" name="Rectangle 3"/>
          <p:cNvSpPr>
            <a:spLocks noGrp="1" noChangeArrowheads="1"/>
          </p:cNvSpPr>
          <p:nvPr>
            <p:ph type="title"/>
          </p:nvPr>
        </p:nvSpPr>
        <p:spPr>
          <a:xfrm>
            <a:off x="1606550" y="-236538"/>
            <a:ext cx="11049000" cy="2057401"/>
          </a:xfrm>
        </p:spPr>
        <p:txBody>
          <a:bodyPr/>
          <a:lstStyle/>
          <a:p>
            <a:pPr eaLnBrk="1" hangingPunct="1">
              <a:defRPr/>
            </a:pPr>
            <a:r>
              <a:rPr lang="en-US" sz="6600" dirty="0"/>
              <a:t>Secondary structure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484188"/>
            <a:ext cx="4927600" cy="881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5300" y="11049000"/>
            <a:ext cx="5245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1748" name="Rectangle 3"/>
          <p:cNvSpPr>
            <a:spLocks/>
          </p:cNvSpPr>
          <p:nvPr/>
        </p:nvSpPr>
        <p:spPr bwMode="auto">
          <a:xfrm>
            <a:off x="1822450" y="2284413"/>
            <a:ext cx="403225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3600" b="1">
                <a:solidFill>
                  <a:srgbClr val="0E002D"/>
                </a:solidFill>
              </a:rPr>
              <a:t>Alpha Helices</a:t>
            </a:r>
            <a:r>
              <a:rPr lang="en-US" altLang="en-US" sz="3600">
                <a:solidFill>
                  <a:srgbClr val="0E002D"/>
                </a:solidFill>
              </a:rPr>
              <a:t>: Dotted lines show where hydrogen bonds form between N-H groups and the oxygen of  a C=O group in the next turn of the helix</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32770" name="Rectangle 2"/>
          <p:cNvSpPr>
            <a:spLocks/>
          </p:cNvSpPr>
          <p:nvPr/>
        </p:nvSpPr>
        <p:spPr bwMode="auto">
          <a:xfrm>
            <a:off x="741363" y="2068513"/>
            <a:ext cx="5040312"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3600" b="1">
                <a:solidFill>
                  <a:srgbClr val="0E002D"/>
                </a:solidFill>
              </a:rPr>
              <a:t>Beta Pleated sheets</a:t>
            </a:r>
            <a:r>
              <a:rPr lang="en-US" altLang="en-US" sz="3600">
                <a:solidFill>
                  <a:srgbClr val="0E002D"/>
                </a:solidFill>
              </a:rPr>
              <a:t>: The polypeptide chain zigzags backwards and forwards forming a sheet. Once again it is held together by H bonds.  The sheet is not flat but pleated because of the carbon having tetrahedral angles </a:t>
            </a:r>
          </a:p>
        </p:txBody>
      </p:sp>
      <p:pic>
        <p:nvPicPr>
          <p:cNvPr id="327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1924050"/>
            <a:ext cx="5903912"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pic>
        <p:nvPicPr>
          <p:cNvPr id="33794"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6100" y="5702300"/>
            <a:ext cx="325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Rectangle 2"/>
          <p:cNvSpPr>
            <a:spLocks noGrp="1" noChangeArrowheads="1"/>
          </p:cNvSpPr>
          <p:nvPr>
            <p:ph type="body" idx="1"/>
          </p:nvPr>
        </p:nvSpPr>
        <p:spPr>
          <a:xfrm>
            <a:off x="669925" y="2355850"/>
            <a:ext cx="11017250" cy="7129463"/>
          </a:xfrm>
        </p:spPr>
        <p:txBody>
          <a:bodyPr/>
          <a:lstStyle/>
          <a:p>
            <a:pPr marL="889000" eaLnBrk="1" hangingPunct="1">
              <a:defRPr/>
            </a:pPr>
            <a:r>
              <a:rPr lang="en-US" sz="3600" dirty="0">
                <a:solidFill>
                  <a:srgbClr val="0E002D"/>
                </a:solidFill>
              </a:rPr>
              <a:t>Further folding of the polypeptide chain (usually the alpha helix), caused by </a:t>
            </a:r>
            <a:r>
              <a:rPr lang="en-US" sz="3600" b="1" dirty="0">
                <a:solidFill>
                  <a:srgbClr val="0E002D"/>
                </a:solidFill>
              </a:rPr>
              <a:t>bonding</a:t>
            </a:r>
            <a:r>
              <a:rPr lang="en-US" sz="3600" dirty="0">
                <a:solidFill>
                  <a:srgbClr val="0E002D"/>
                </a:solidFill>
              </a:rPr>
              <a:t> </a:t>
            </a:r>
            <a:r>
              <a:rPr lang="en-US" sz="3600" b="1" dirty="0">
                <a:solidFill>
                  <a:srgbClr val="0E002D"/>
                </a:solidFill>
              </a:rPr>
              <a:t>between R-groups only, to form a specific 3d shape</a:t>
            </a:r>
            <a:endParaRPr lang="en-US" sz="3600" b="1" dirty="0">
              <a:solidFill>
                <a:srgbClr val="0E002D"/>
              </a:solidFill>
              <a:ea typeface="ヒラギノ角ゴ ProN W6" charset="0"/>
              <a:cs typeface="ヒラギノ角ゴ ProN W6" charset="0"/>
            </a:endParaRPr>
          </a:p>
          <a:p>
            <a:pPr marL="889000" eaLnBrk="1" hangingPunct="1">
              <a:defRPr/>
            </a:pPr>
            <a:r>
              <a:rPr lang="en-US" sz="3600" dirty="0">
                <a:solidFill>
                  <a:srgbClr val="FF2712"/>
                </a:solidFill>
              </a:rPr>
              <a:t>H-bonds (weak)</a:t>
            </a:r>
          </a:p>
          <a:p>
            <a:pPr marL="889000" eaLnBrk="1" hangingPunct="1">
              <a:defRPr/>
            </a:pPr>
            <a:r>
              <a:rPr lang="en-US" sz="3600" dirty="0">
                <a:solidFill>
                  <a:srgbClr val="FF2712"/>
                </a:solidFill>
              </a:rPr>
              <a:t>Ionic bonds (stronger and vulnerable to changes in pH)</a:t>
            </a:r>
          </a:p>
          <a:p>
            <a:pPr marL="889000" eaLnBrk="1" hangingPunct="1">
              <a:defRPr/>
            </a:pPr>
            <a:r>
              <a:rPr lang="en-US" sz="3600" dirty="0" err="1">
                <a:solidFill>
                  <a:srgbClr val="FF2712"/>
                </a:solidFill>
              </a:rPr>
              <a:t>Disulphide</a:t>
            </a:r>
            <a:r>
              <a:rPr lang="en-US" sz="3600" dirty="0">
                <a:solidFill>
                  <a:srgbClr val="FF2712"/>
                </a:solidFill>
              </a:rPr>
              <a:t> bridge (very strong, covalent bonds)</a:t>
            </a:r>
          </a:p>
          <a:p>
            <a:pPr marL="889000" eaLnBrk="1" hangingPunct="1">
              <a:defRPr/>
            </a:pPr>
            <a:r>
              <a:rPr lang="en-US" sz="3600" dirty="0">
                <a:solidFill>
                  <a:srgbClr val="2E6FFD"/>
                </a:solidFill>
              </a:rPr>
              <a:t>and hydrophobic interactions</a:t>
            </a:r>
          </a:p>
          <a:p>
            <a:pPr marL="889000" eaLnBrk="1" hangingPunct="1">
              <a:defRPr/>
            </a:pPr>
            <a:r>
              <a:rPr lang="en-US" sz="3600" b="1" dirty="0">
                <a:solidFill>
                  <a:srgbClr val="0E002D"/>
                </a:solidFill>
              </a:rPr>
              <a:t>making a globular protein</a:t>
            </a:r>
            <a:endParaRPr lang="en-US" sz="3600" b="1" dirty="0">
              <a:solidFill>
                <a:srgbClr val="0E002D"/>
              </a:solidFill>
              <a:ea typeface="ヒラギノ角ゴ ProN W6" charset="0"/>
              <a:cs typeface="ヒラギノ角ゴ ProN W6" charset="0"/>
            </a:endParaRPr>
          </a:p>
          <a:p>
            <a:pPr marL="889000" eaLnBrk="1" hangingPunct="1">
              <a:buFont typeface="Gill Sans" charset="0"/>
              <a:buNone/>
              <a:defRPr/>
            </a:pPr>
            <a:r>
              <a:rPr lang="en-US" sz="3600" dirty="0"/>
              <a:t>		   </a:t>
            </a:r>
          </a:p>
        </p:txBody>
      </p:sp>
      <p:sp>
        <p:nvSpPr>
          <p:cNvPr id="33796" name="Rectangle 4"/>
          <p:cNvSpPr>
            <a:spLocks/>
          </p:cNvSpPr>
          <p:nvPr/>
        </p:nvSpPr>
        <p:spPr bwMode="auto">
          <a:xfrm>
            <a:off x="16344900" y="4956175"/>
            <a:ext cx="25844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400">
                <a:latin typeface="Arial Narrow" panose="020B0606020202030204" pitchFamily="34" charset="0"/>
                <a:sym typeface="Arial Narrow" panose="020B0606020202030204" pitchFamily="34" charset="0"/>
              </a:rPr>
              <a:t>affected by temp &amp; pH</a:t>
            </a:r>
          </a:p>
        </p:txBody>
      </p:sp>
      <p:pic>
        <p:nvPicPr>
          <p:cNvPr id="337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6300" y="6096000"/>
            <a:ext cx="2390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2774" name="Rectangle 9"/>
          <p:cNvSpPr>
            <a:spLocks noGrp="1" noChangeArrowheads="1"/>
          </p:cNvSpPr>
          <p:nvPr>
            <p:ph type="title"/>
          </p:nvPr>
        </p:nvSpPr>
        <p:spPr>
          <a:xfrm>
            <a:off x="814388" y="6350"/>
            <a:ext cx="10464800" cy="2438400"/>
          </a:xfrm>
        </p:spPr>
        <p:txBody>
          <a:bodyPr/>
          <a:lstStyle/>
          <a:p>
            <a:pPr eaLnBrk="1" hangingPunct="1">
              <a:defRPr/>
            </a:pPr>
            <a:r>
              <a:rPr lang="en-US" sz="6600" dirty="0"/>
              <a:t>Tertiary structure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6188" y="0"/>
            <a:ext cx="10464800" cy="2438400"/>
          </a:xfrm>
        </p:spPr>
        <p:txBody>
          <a:bodyPr/>
          <a:lstStyle/>
          <a:p>
            <a:pPr>
              <a:defRPr/>
            </a:pPr>
            <a:r>
              <a:rPr lang="en-US" sz="6000" dirty="0">
                <a:latin typeface="Arial"/>
                <a:cs typeface="Arial"/>
              </a:rPr>
              <a:t>Learning Objectives</a:t>
            </a:r>
          </a:p>
        </p:txBody>
      </p:sp>
      <p:sp>
        <p:nvSpPr>
          <p:cNvPr id="3" name="Content Placeholder 2"/>
          <p:cNvSpPr>
            <a:spLocks noGrp="1"/>
          </p:cNvSpPr>
          <p:nvPr>
            <p:ph idx="1"/>
          </p:nvPr>
        </p:nvSpPr>
        <p:spPr>
          <a:xfrm>
            <a:off x="669925" y="2184400"/>
            <a:ext cx="11041063" cy="7561263"/>
          </a:xfrm>
        </p:spPr>
        <p:txBody>
          <a:bodyPr/>
          <a:lstStyle/>
          <a:p>
            <a:pPr>
              <a:defRPr/>
            </a:pPr>
            <a:r>
              <a:rPr lang="en-US" sz="3200" dirty="0">
                <a:latin typeface="Arial"/>
                <a:cs typeface="Arial"/>
              </a:rPr>
              <a:t>Know that amino acids are the monomers from which proteins are made, composed of an amine group, a carboxyl group and an R group bonded to a central carbon atom.</a:t>
            </a:r>
          </a:p>
          <a:p>
            <a:pPr>
              <a:defRPr/>
            </a:pPr>
            <a:r>
              <a:rPr lang="en-US" sz="3200" dirty="0">
                <a:latin typeface="Arial"/>
                <a:cs typeface="Arial"/>
              </a:rPr>
              <a:t>Know that dipeptides are formed by the condensation of two amino acids, and polypeptides by the condensation of many amino acids,  joined by peptide bonds.</a:t>
            </a:r>
          </a:p>
          <a:p>
            <a:pPr>
              <a:defRPr/>
            </a:pPr>
            <a:r>
              <a:rPr lang="en-US" sz="3200" dirty="0">
                <a:latin typeface="Arial"/>
                <a:cs typeface="Arial"/>
              </a:rPr>
              <a:t>Know that a functional protein may contain one or more polypeptides.</a:t>
            </a:r>
          </a:p>
          <a:p>
            <a:pPr>
              <a:defRPr/>
            </a:pPr>
            <a:r>
              <a:rPr lang="en-US" sz="3200" dirty="0">
                <a:latin typeface="Arial"/>
                <a:cs typeface="Arial"/>
              </a:rPr>
              <a:t>Understand that the 20 amino acids, common to all organisms. differ only in their R group. </a:t>
            </a:r>
          </a:p>
          <a:p>
            <a:pPr>
              <a:defRPr/>
            </a:pPr>
            <a:endParaRPr lang="en-US" dirty="0">
              <a:latin typeface="Arial"/>
              <a:cs typeface="Aria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34818" name="Rectangle 2"/>
          <p:cNvSpPr>
            <a:spLocks/>
          </p:cNvSpPr>
          <p:nvPr/>
        </p:nvSpPr>
        <p:spPr bwMode="auto">
          <a:xfrm>
            <a:off x="647700" y="3575050"/>
            <a:ext cx="2641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2400" b="1">
                <a:solidFill>
                  <a:srgbClr val="0E002D"/>
                </a:solidFill>
              </a:rPr>
              <a:t>carboxyl terminus (C terminus) and </a:t>
            </a:r>
          </a:p>
          <a:p>
            <a:pPr eaLnBrk="1" hangingPunct="1"/>
            <a:r>
              <a:rPr lang="en-US" altLang="en-US" sz="2400" b="1">
                <a:solidFill>
                  <a:srgbClr val="0E002D"/>
                </a:solidFill>
              </a:rPr>
              <a:t>amino terminus (N terminus) at either ends of protein</a:t>
            </a:r>
          </a:p>
        </p:txBody>
      </p:sp>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50" y="1924050"/>
            <a:ext cx="7921625"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p:cNvSpPr txBox="1">
            <a:spLocks noChangeArrowheads="1"/>
          </p:cNvSpPr>
          <p:nvPr/>
        </p:nvSpPr>
        <p:spPr bwMode="auto">
          <a:xfrm>
            <a:off x="1873250" y="412750"/>
            <a:ext cx="10317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6000"/>
              <a:t>Student Activity in work booklet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rgbClr val="FFFE99">
            <a:alpha val="50980"/>
          </a:srgbClr>
        </a:solidFill>
        <a:effectLst/>
      </p:bgPr>
    </p:bg>
    <p:spTree>
      <p:nvGrpSpPr>
        <p:cNvPr id="1" name=""/>
        <p:cNvGrpSpPr/>
        <p:nvPr/>
      </p:nvGrpSpPr>
      <p:grpSpPr>
        <a:xfrm>
          <a:off x="0" y="0"/>
          <a:ext cx="0" cy="0"/>
          <a:chOff x="0" y="0"/>
          <a:chExt cx="0" cy="0"/>
        </a:xfrm>
      </p:grpSpPr>
      <p:pic>
        <p:nvPicPr>
          <p:cNvPr id="3584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0" y="1828800"/>
            <a:ext cx="63881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AEAEA"/>
                </a:solidFill>
                <a:miter lim="800000"/>
                <a:headEnd/>
                <a:tailEnd/>
              </a14:hiddenLine>
            </a:ext>
          </a:extLst>
        </p:spPr>
      </p:pic>
      <p:sp>
        <p:nvSpPr>
          <p:cNvPr id="2" name="Rectangle 2"/>
          <p:cNvSpPr>
            <a:spLocks noGrp="1" noChangeArrowheads="1"/>
          </p:cNvSpPr>
          <p:nvPr>
            <p:ph type="body" idx="1"/>
          </p:nvPr>
        </p:nvSpPr>
        <p:spPr>
          <a:xfrm>
            <a:off x="1117600" y="1663700"/>
            <a:ext cx="6502400" cy="7366000"/>
          </a:xfrm>
        </p:spPr>
        <p:txBody>
          <a:bodyPr/>
          <a:lstStyle/>
          <a:p>
            <a:pPr marL="889000" eaLnBrk="1" hangingPunct="1">
              <a:defRPr/>
            </a:pPr>
            <a:r>
              <a:rPr lang="en-US" sz="3000" dirty="0"/>
              <a:t>Where </a:t>
            </a:r>
            <a:r>
              <a:rPr lang="en-US" sz="3000" b="1" dirty="0"/>
              <a:t>more than one </a:t>
            </a:r>
            <a:r>
              <a:rPr lang="en-US" sz="3000" dirty="0"/>
              <a:t>(</a:t>
            </a:r>
            <a:r>
              <a:rPr lang="en-US" sz="3000" b="1" dirty="0"/>
              <a:t>2 or more) </a:t>
            </a:r>
            <a:r>
              <a:rPr lang="en-US" sz="3000" dirty="0"/>
              <a:t>polypeptide chains combine to form complexes</a:t>
            </a:r>
          </a:p>
          <a:p>
            <a:pPr marL="889000" eaLnBrk="1" hangingPunct="1">
              <a:defRPr/>
            </a:pPr>
            <a:r>
              <a:rPr lang="en-US" sz="3000" dirty="0"/>
              <a:t> Joined by bonds similar to those in the tertiary structure</a:t>
            </a:r>
          </a:p>
          <a:p>
            <a:pPr marL="889000" eaLnBrk="1" hangingPunct="1">
              <a:defRPr/>
            </a:pPr>
            <a:r>
              <a:rPr lang="en-US" sz="3000" dirty="0"/>
              <a:t>Only some proteins exhibit quaternary structure</a:t>
            </a:r>
          </a:p>
          <a:p>
            <a:pPr marL="889000" eaLnBrk="1" hangingPunct="1">
              <a:defRPr/>
            </a:pPr>
            <a:r>
              <a:rPr lang="en-US" sz="3000" dirty="0"/>
              <a:t> For example, </a:t>
            </a:r>
            <a:r>
              <a:rPr lang="en-US" sz="3000" b="1" dirty="0" err="1">
                <a:solidFill>
                  <a:srgbClr val="000000"/>
                </a:solidFill>
              </a:rPr>
              <a:t>Haemoglobin</a:t>
            </a:r>
            <a:r>
              <a:rPr lang="en-US" sz="3000" b="1" dirty="0">
                <a:solidFill>
                  <a:srgbClr val="000000"/>
                </a:solidFill>
              </a:rPr>
              <a:t> </a:t>
            </a:r>
            <a:r>
              <a:rPr lang="en-US" sz="3000" dirty="0"/>
              <a:t>consists of </a:t>
            </a:r>
            <a:r>
              <a:rPr lang="en-US" sz="3000" b="1" dirty="0">
                <a:solidFill>
                  <a:srgbClr val="000000"/>
                </a:solidFill>
              </a:rPr>
              <a:t>4 polypeptide chains held by </a:t>
            </a:r>
            <a:r>
              <a:rPr lang="en-US" sz="3000" b="1" dirty="0" err="1">
                <a:solidFill>
                  <a:srgbClr val="000000"/>
                </a:solidFill>
              </a:rPr>
              <a:t>disulphide</a:t>
            </a:r>
            <a:r>
              <a:rPr lang="en-US" sz="3000" b="1" dirty="0">
                <a:solidFill>
                  <a:srgbClr val="000000"/>
                </a:solidFill>
              </a:rPr>
              <a:t> bridges and a non protein prosthetic group.</a:t>
            </a:r>
          </a:p>
        </p:txBody>
      </p:sp>
      <p:sp>
        <p:nvSpPr>
          <p:cNvPr id="34820" name="Rectangle 4"/>
          <p:cNvSpPr>
            <a:spLocks noGrp="1" noChangeArrowheads="1"/>
          </p:cNvSpPr>
          <p:nvPr>
            <p:ph type="title"/>
          </p:nvPr>
        </p:nvSpPr>
        <p:spPr>
          <a:xfrm>
            <a:off x="1101725" y="0"/>
            <a:ext cx="11049000" cy="2057400"/>
          </a:xfrm>
        </p:spPr>
        <p:txBody>
          <a:bodyPr/>
          <a:lstStyle/>
          <a:p>
            <a:pPr eaLnBrk="1" hangingPunct="1">
              <a:defRPr/>
            </a:pPr>
            <a:r>
              <a:rPr lang="en-US" sz="6600" dirty="0"/>
              <a:t>Quaternary structure</a:t>
            </a: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2284413"/>
            <a:ext cx="30241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584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5288" y="5381625"/>
            <a:ext cx="36004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1270000" y="495300"/>
            <a:ext cx="10464800" cy="2438400"/>
          </a:xfrm>
        </p:spPr>
        <p:txBody>
          <a:bodyPr/>
          <a:lstStyle/>
          <a:p>
            <a:pPr eaLnBrk="1" hangingPunct="1">
              <a:defRPr/>
            </a:pPr>
            <a:r>
              <a:rPr lang="en-US" sz="6400" dirty="0"/>
              <a:t>Protein shape and function</a:t>
            </a:r>
          </a:p>
        </p:txBody>
      </p:sp>
      <p:sp>
        <p:nvSpPr>
          <p:cNvPr id="35843" name="Rectangle 2"/>
          <p:cNvSpPr>
            <a:spLocks noGrp="1" noChangeArrowheads="1"/>
          </p:cNvSpPr>
          <p:nvPr>
            <p:ph type="body" idx="1"/>
          </p:nvPr>
        </p:nvSpPr>
        <p:spPr>
          <a:xfrm>
            <a:off x="1270000" y="2463800"/>
            <a:ext cx="10464800" cy="5715000"/>
          </a:xfrm>
        </p:spPr>
        <p:txBody>
          <a:bodyPr/>
          <a:lstStyle/>
          <a:p>
            <a:pPr marL="889000" eaLnBrk="1" hangingPunct="1">
              <a:defRPr/>
            </a:pPr>
            <a:r>
              <a:rPr lang="en-US" sz="3000" dirty="0"/>
              <a:t>Proteins have many different roles in living organisms. Their role depends upon their molecular shape, which can be of two types. </a:t>
            </a:r>
          </a:p>
          <a:p>
            <a:pPr marL="889000" eaLnBrk="1" hangingPunct="1">
              <a:defRPr/>
            </a:pPr>
            <a:r>
              <a:rPr lang="en-US" sz="3000" b="1" dirty="0">
                <a:solidFill>
                  <a:srgbClr val="000000"/>
                </a:solidFill>
              </a:rPr>
              <a:t>Fibrous</a:t>
            </a:r>
            <a:r>
              <a:rPr lang="en-US" sz="3000" dirty="0">
                <a:solidFill>
                  <a:srgbClr val="FF2712"/>
                </a:solidFill>
              </a:rPr>
              <a:t> </a:t>
            </a:r>
            <a:r>
              <a:rPr lang="en-US" sz="3000" dirty="0">
                <a:solidFill>
                  <a:srgbClr val="000000"/>
                </a:solidFill>
              </a:rPr>
              <a:t>proteins</a:t>
            </a:r>
            <a:r>
              <a:rPr lang="en-US" sz="3000" dirty="0"/>
              <a:t> such as collagen have </a:t>
            </a:r>
            <a:r>
              <a:rPr lang="en-US" sz="3000" b="1" dirty="0">
                <a:solidFill>
                  <a:srgbClr val="000000"/>
                </a:solidFill>
              </a:rPr>
              <a:t>structural</a:t>
            </a:r>
            <a:r>
              <a:rPr lang="en-US" sz="3000" dirty="0"/>
              <a:t> roles, they consist of polypeptide chains linked in parallel chains or sheets with numerous cross links to make </a:t>
            </a:r>
            <a:r>
              <a:rPr lang="en-US" sz="3000" dirty="0" err="1"/>
              <a:t>fibres</a:t>
            </a:r>
            <a:endParaRPr lang="en-US" sz="3000" dirty="0"/>
          </a:p>
          <a:p>
            <a:pPr marL="889000" eaLnBrk="1" hangingPunct="1">
              <a:defRPr/>
            </a:pPr>
            <a:r>
              <a:rPr lang="en-US" sz="3000" b="1" dirty="0">
                <a:solidFill>
                  <a:srgbClr val="000000"/>
                </a:solidFill>
              </a:rPr>
              <a:t>Globular</a:t>
            </a:r>
            <a:r>
              <a:rPr lang="en-US" sz="3000" dirty="0"/>
              <a:t> proteins such as enzymes perform </a:t>
            </a:r>
            <a:r>
              <a:rPr lang="en-US" sz="3000" b="1" dirty="0"/>
              <a:t>metabolic</a:t>
            </a:r>
            <a:r>
              <a:rPr lang="en-US" sz="3000" dirty="0"/>
              <a:t> </a:t>
            </a:r>
            <a:r>
              <a:rPr lang="en-US" sz="3000" dirty="0">
                <a:solidFill>
                  <a:srgbClr val="000000"/>
                </a:solidFill>
              </a:rPr>
              <a:t>functions</a:t>
            </a:r>
            <a:r>
              <a:rPr lang="en-US" sz="3000" dirty="0">
                <a:solidFill>
                  <a:srgbClr val="0044FE"/>
                </a:solidFill>
              </a:rPr>
              <a:t>.</a:t>
            </a:r>
            <a:r>
              <a:rPr lang="en-US" sz="3000" dirty="0"/>
              <a:t>  Their shape is compact and folded - spherical.</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body" idx="1"/>
          </p:nvPr>
        </p:nvSpPr>
        <p:spPr>
          <a:xfrm>
            <a:off x="381000" y="1636713"/>
            <a:ext cx="11450638" cy="3744912"/>
          </a:xfrm>
        </p:spPr>
        <p:txBody>
          <a:bodyPr/>
          <a:lstStyle/>
          <a:p>
            <a:pPr>
              <a:defRPr/>
            </a:pPr>
            <a:r>
              <a:rPr lang="en-US" sz="3200" dirty="0"/>
              <a:t>Collagen is the most abundant protein in the human body. It is regarded as the substance that holds the whole body together and can be found in the bones, muscles, skin and tendons. Research the structure of collagen. </a:t>
            </a:r>
          </a:p>
          <a:p>
            <a:pPr>
              <a:defRPr/>
            </a:pPr>
            <a:r>
              <a:rPr lang="en-US" sz="3200" dirty="0"/>
              <a:t>How does its structure and shape help it function? Why is it described as a fibrous protein?</a:t>
            </a:r>
          </a:p>
        </p:txBody>
      </p:sp>
      <p:sp>
        <p:nvSpPr>
          <p:cNvPr id="36869" name="Rectangle 4"/>
          <p:cNvSpPr>
            <a:spLocks noGrp="1" noChangeArrowheads="1"/>
          </p:cNvSpPr>
          <p:nvPr>
            <p:ph type="title"/>
          </p:nvPr>
        </p:nvSpPr>
        <p:spPr>
          <a:xfrm>
            <a:off x="139700" y="0"/>
            <a:ext cx="11979275" cy="1563688"/>
          </a:xfrm>
        </p:spPr>
        <p:txBody>
          <a:bodyPr/>
          <a:lstStyle/>
          <a:p>
            <a:pPr eaLnBrk="1" hangingPunct="1">
              <a:defRPr/>
            </a:pPr>
            <a:r>
              <a:rPr lang="en-US" sz="4800" dirty="0"/>
              <a:t>Collagen Research Activity</a:t>
            </a:r>
          </a:p>
        </p:txBody>
      </p:sp>
      <p:pic>
        <p:nvPicPr>
          <p:cNvPr id="3789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5668963"/>
            <a:ext cx="7345363"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3"/>
          <p:cNvSpPr txBox="1">
            <a:spLocks noChangeArrowheads="1"/>
          </p:cNvSpPr>
          <p:nvPr/>
        </p:nvSpPr>
        <p:spPr bwMode="auto">
          <a:xfrm>
            <a:off x="9455150" y="5668963"/>
            <a:ext cx="331152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a:solidFill>
                  <a:srgbClr val="000000"/>
                </a:solidFill>
                <a:hlinkClick r:id="rId3"/>
              </a:rPr>
              <a:t>https://www.youtube.com/watch?v=FYbe8hAWvjU</a:t>
            </a:r>
            <a:endParaRPr lang="en-US" altLang="en-US">
              <a:solidFill>
                <a:srgbClr val="000000"/>
              </a:solidFill>
            </a:endParaRPr>
          </a:p>
          <a:p>
            <a:pPr algn="ctr" eaLnBrk="1" hangingPunct="1">
              <a:spcBef>
                <a:spcPct val="0"/>
              </a:spcBef>
              <a:buSzTx/>
              <a:buFontTx/>
              <a:buNone/>
            </a:pPr>
            <a:endParaRPr lang="en-US" altLang="en-US">
              <a:solidFill>
                <a:srgbClr val="0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dirty="0"/>
              <a:t>Globular protein research</a:t>
            </a:r>
          </a:p>
        </p:txBody>
      </p:sp>
      <p:sp>
        <p:nvSpPr>
          <p:cNvPr id="3" name="Content Placeholder 2"/>
          <p:cNvSpPr>
            <a:spLocks noGrp="1"/>
          </p:cNvSpPr>
          <p:nvPr>
            <p:ph idx="1"/>
          </p:nvPr>
        </p:nvSpPr>
        <p:spPr/>
        <p:txBody>
          <a:bodyPr/>
          <a:lstStyle/>
          <a:p>
            <a:pPr>
              <a:defRPr/>
            </a:pPr>
            <a:r>
              <a:rPr lang="en-US" sz="5400" baseline="30000" dirty="0"/>
              <a:t>choose a </a:t>
            </a:r>
            <a:r>
              <a:rPr lang="en-US" sz="5400" b="1" baseline="30000" dirty="0"/>
              <a:t>named globular protein</a:t>
            </a:r>
            <a:r>
              <a:rPr lang="en-US" sz="5400" baseline="30000" dirty="0"/>
              <a:t>, </a:t>
            </a:r>
            <a:r>
              <a:rPr lang="en-US" sz="5400" b="1" baseline="30000" dirty="0"/>
              <a:t>other than </a:t>
            </a:r>
            <a:r>
              <a:rPr lang="en-US" sz="5400" b="1" baseline="30000" dirty="0" err="1"/>
              <a:t>haemoglobin</a:t>
            </a:r>
            <a:r>
              <a:rPr lang="en-US" sz="5400" b="1" baseline="30000" dirty="0"/>
              <a:t> or an enzyme</a:t>
            </a:r>
            <a:r>
              <a:rPr lang="en-US" sz="5400" baseline="30000" dirty="0"/>
              <a:t>, and research it and write short notes on how its structure is related to its function.</a:t>
            </a:r>
          </a:p>
          <a:p>
            <a:pPr>
              <a:defRPr/>
            </a:pP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graphicFrame>
        <p:nvGraphicFramePr>
          <p:cNvPr id="41985" name="Group 1"/>
          <p:cNvGraphicFramePr>
            <a:graphicFrameLocks noGrp="1"/>
          </p:cNvGraphicFramePr>
          <p:nvPr/>
        </p:nvGraphicFramePr>
        <p:xfrm>
          <a:off x="454025" y="366713"/>
          <a:ext cx="10801350" cy="9223375"/>
        </p:xfrm>
        <a:graphic>
          <a:graphicData uri="http://schemas.openxmlformats.org/drawingml/2006/table">
            <a:tbl>
              <a:tblPr/>
              <a:tblGrid>
                <a:gridCol w="5753100">
                  <a:extLst>
                    <a:ext uri="{9D8B030D-6E8A-4147-A177-3AD203B41FA5}">
                      <a16:colId xmlns:a16="http://schemas.microsoft.com/office/drawing/2014/main" val="20000"/>
                    </a:ext>
                  </a:extLst>
                </a:gridCol>
                <a:gridCol w="5048250">
                  <a:extLst>
                    <a:ext uri="{9D8B030D-6E8A-4147-A177-3AD203B41FA5}">
                      <a16:colId xmlns:a16="http://schemas.microsoft.com/office/drawing/2014/main" val="20001"/>
                    </a:ext>
                  </a:extLst>
                </a:gridCol>
              </a:tblGrid>
              <a:tr h="711161">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4000" b="0" i="0" u="none" strike="noStrike" cap="none" normalizeH="0" baseline="0">
                          <a:ln>
                            <a:noFill/>
                          </a:ln>
                          <a:solidFill>
                            <a:srgbClr val="FFFFFF"/>
                          </a:solidFill>
                          <a:effectLst>
                            <a:outerShdw blurRad="38100" dist="38100" dir="2700000" algn="tl">
                              <a:srgbClr val="C0C0C0"/>
                            </a:outerShdw>
                          </a:effectLst>
                          <a:latin typeface="Gill Sans" charset="0"/>
                          <a:ea typeface="ヒラギノ角ゴ ProN W3" charset="-128"/>
                          <a:sym typeface="Gill Sans" charset="0"/>
                        </a:rPr>
                        <a:t>Fibrous</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4000" b="0" i="0" u="none" strike="noStrike" cap="none" normalizeH="0" baseline="0">
                          <a:ln>
                            <a:noFill/>
                          </a:ln>
                          <a:solidFill>
                            <a:srgbClr val="FFFFFF"/>
                          </a:solidFill>
                          <a:effectLst>
                            <a:outerShdw blurRad="38100" dist="38100" dir="2700000" algn="tl">
                              <a:srgbClr val="C0C0C0"/>
                            </a:outerShdw>
                          </a:effectLst>
                          <a:latin typeface="Gill Sans" charset="0"/>
                          <a:ea typeface="ヒラギノ角ゴ ProN W3" charset="-128"/>
                          <a:sym typeface="Gill Sans" charset="0"/>
                        </a:rPr>
                        <a:t>Globular</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val="10000"/>
                  </a:ext>
                </a:extLst>
              </a:tr>
              <a:tr h="1198817">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Have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structural functions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e.g. keratin a resistant protein found in skin cells helps to prevent the entry of pathogens</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Have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metabolic functions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e.g. enzymes such as amylase, hormones such as insulin</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30301">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The polypeptide chain has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regular repetitive sequences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and is coiled into a helix or pleated sheet - secondary structure.  Sheets provide flexibility to the molecule</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Polypeptide chains have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irregular sequences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of amino acids that form secondary and tertiary structures and have a specific 3d shape (tightly folded to form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a spherical shape</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30301">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Structure maintained by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H bonding</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Structure maintained by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H bonding, ionic bonds and disulphide bridges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between atoms in R groups. Also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hydrophobic bonds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as their non polar R groups point inwards</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98817">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Parallel polypeptide chains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cross linked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to form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long fibres</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 which provide strength</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Surface of the molecule has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depressions</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 in it into which other molecules can fit</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26989">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Stable</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Relatively unstable</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 - 3d structure can be affected by temp and pH</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26989">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Usually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insoluble in water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(external R groups are non polar)</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tabLst>
                          <a:tab pos="914400" algn="l"/>
                        </a:tabLst>
                        <a:defRPr sz="38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tabLst>
                          <a:tab pos="914400" algn="l"/>
                        </a:tabLst>
                        <a:defRPr sz="38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Usually </a:t>
                      </a:r>
                      <a:r>
                        <a:rPr kumimoji="0" lang="en-US" altLang="en-US" sz="2400" b="0" i="0" u="none" strike="noStrike" cap="none" normalizeH="0" baseline="0">
                          <a:ln>
                            <a:noFill/>
                          </a:ln>
                          <a:solidFill>
                            <a:srgbClr val="FF0000"/>
                          </a:solidFill>
                          <a:effectLst/>
                          <a:latin typeface="Gill Sans" charset="0"/>
                          <a:ea typeface="ヒラギノ角ゴ ProN W3" charset="-128"/>
                          <a:sym typeface="Gill Sans" charset="0"/>
                        </a:rPr>
                        <a:t>soluble in water </a:t>
                      </a:r>
                      <a:r>
                        <a:rPr kumimoji="0" lang="en-US" altLang="en-US" sz="2400" b="0" i="0" u="none" strike="noStrike" cap="none" normalizeH="0" baseline="0">
                          <a:ln>
                            <a:noFill/>
                          </a:ln>
                          <a:solidFill>
                            <a:schemeClr val="tx1"/>
                          </a:solidFill>
                          <a:effectLst/>
                          <a:latin typeface="Gill Sans" charset="0"/>
                          <a:ea typeface="ヒラギノ角ゴ ProN W3" charset="-128"/>
                          <a:sym typeface="Gill Sans" charset="0"/>
                        </a:rPr>
                        <a:t>(external R groups are polar) </a:t>
                      </a:r>
                    </a:p>
                  </a:txBody>
                  <a:tcPr marL="50796" marR="50796" marT="50795" marB="5079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41986" name="Rectangle 1"/>
          <p:cNvSpPr>
            <a:spLocks noGrp="1" noChangeArrowheads="1"/>
          </p:cNvSpPr>
          <p:nvPr>
            <p:ph type="body" idx="1"/>
          </p:nvPr>
        </p:nvSpPr>
        <p:spPr>
          <a:xfrm>
            <a:off x="454025" y="2212975"/>
            <a:ext cx="6172200" cy="6845300"/>
          </a:xfrm>
        </p:spPr>
        <p:txBody>
          <a:bodyPr/>
          <a:lstStyle/>
          <a:p>
            <a:pPr marL="889000" eaLnBrk="1" hangingPunct="1">
              <a:defRPr/>
            </a:pPr>
            <a:r>
              <a:rPr lang="en-US" sz="3600" dirty="0">
                <a:solidFill>
                  <a:schemeClr val="bg2"/>
                </a:solidFill>
              </a:rPr>
              <a:t>Nutrition</a:t>
            </a:r>
          </a:p>
          <a:p>
            <a:pPr marL="889000" eaLnBrk="1" hangingPunct="1">
              <a:defRPr/>
            </a:pPr>
            <a:r>
              <a:rPr lang="en-US" sz="3600" dirty="0"/>
              <a:t>Transport </a:t>
            </a:r>
          </a:p>
          <a:p>
            <a:pPr marL="889000" eaLnBrk="1" hangingPunct="1">
              <a:defRPr/>
            </a:pPr>
            <a:r>
              <a:rPr lang="en-US" sz="3600" dirty="0"/>
              <a:t>Movement  </a:t>
            </a:r>
          </a:p>
          <a:p>
            <a:pPr marL="889000" eaLnBrk="1" hangingPunct="1">
              <a:defRPr/>
            </a:pPr>
            <a:r>
              <a:rPr lang="en-US" sz="3600" dirty="0"/>
              <a:t>Sensitivity and coordination (nervous system and the hormone system) </a:t>
            </a:r>
          </a:p>
          <a:p>
            <a:pPr marL="889000" eaLnBrk="1" hangingPunct="1">
              <a:defRPr/>
            </a:pPr>
            <a:r>
              <a:rPr lang="en-US" sz="3600" dirty="0"/>
              <a:t>Reproduction </a:t>
            </a:r>
          </a:p>
          <a:p>
            <a:pPr marL="889000" eaLnBrk="1" hangingPunct="1">
              <a:defRPr/>
            </a:pPr>
            <a:r>
              <a:rPr lang="en-US" sz="3600" dirty="0"/>
              <a:t>Protection (immune system)</a:t>
            </a:r>
          </a:p>
        </p:txBody>
      </p:sp>
      <p:sp>
        <p:nvSpPr>
          <p:cNvPr id="43010" name="Rectangle 2"/>
          <p:cNvSpPr>
            <a:spLocks/>
          </p:cNvSpPr>
          <p:nvPr/>
        </p:nvSpPr>
        <p:spPr bwMode="auto">
          <a:xfrm>
            <a:off x="19443700" y="6616700"/>
            <a:ext cx="54356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544513" indent="-544513">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ts val="900"/>
              </a:spcBef>
              <a:buSzTx/>
              <a:buFontTx/>
              <a:buNone/>
            </a:pPr>
            <a:r>
              <a:rPr lang="en-US" altLang="en-US" sz="3800">
                <a:solidFill>
                  <a:srgbClr val="F3EB00"/>
                </a:solidFill>
                <a:latin typeface="Arial" panose="020B0604020202020204" pitchFamily="34" charset="0"/>
                <a:cs typeface="Arial" panose="020B0604020202020204" pitchFamily="34" charset="0"/>
                <a:sym typeface="Arial" panose="020B0604020202020204" pitchFamily="34" charset="0"/>
              </a:rPr>
              <a:t>e.g. Amylase</a:t>
            </a:r>
          </a:p>
          <a:p>
            <a:pPr algn="ctr" eaLnBrk="1" hangingPunct="1">
              <a:spcBef>
                <a:spcPts val="900"/>
              </a:spcBef>
              <a:buSzTx/>
              <a:buFontTx/>
              <a:buNone/>
            </a:pPr>
            <a:r>
              <a:rPr lang="en-US" altLang="en-US" sz="3800">
                <a:solidFill>
                  <a:srgbClr val="F3EB00"/>
                </a:solidFill>
                <a:latin typeface="Arial" panose="020B0604020202020204" pitchFamily="34" charset="0"/>
                <a:cs typeface="Arial" panose="020B0604020202020204" pitchFamily="34" charset="0"/>
                <a:sym typeface="Arial" panose="020B0604020202020204" pitchFamily="34" charset="0"/>
              </a:rPr>
              <a:t>e.g. Haemoglobin</a:t>
            </a:r>
          </a:p>
          <a:p>
            <a:pPr algn="ctr" eaLnBrk="1" hangingPunct="1">
              <a:spcBef>
                <a:spcPts val="900"/>
              </a:spcBef>
              <a:buSzTx/>
              <a:buFontTx/>
              <a:buNone/>
            </a:pPr>
            <a:r>
              <a:rPr lang="en-US" altLang="en-US" sz="3800">
                <a:solidFill>
                  <a:srgbClr val="F3EB00"/>
                </a:solidFill>
                <a:latin typeface="Arial" panose="020B0604020202020204" pitchFamily="34" charset="0"/>
                <a:cs typeface="Arial" panose="020B0604020202020204" pitchFamily="34" charset="0"/>
                <a:sym typeface="Arial" panose="020B0604020202020204" pitchFamily="34" charset="0"/>
              </a:rPr>
              <a:t>e.g. Actin &amp; myosin</a:t>
            </a:r>
          </a:p>
          <a:p>
            <a:pPr algn="ctr" eaLnBrk="1" hangingPunct="1">
              <a:spcBef>
                <a:spcPts val="900"/>
              </a:spcBef>
              <a:buSzTx/>
              <a:buFontTx/>
              <a:buNone/>
            </a:pPr>
            <a:r>
              <a:rPr lang="en-US" altLang="en-US" sz="3800">
                <a:solidFill>
                  <a:srgbClr val="F3EB00"/>
                </a:solidFill>
                <a:latin typeface="Arial" panose="020B0604020202020204" pitchFamily="34" charset="0"/>
                <a:cs typeface="Arial" panose="020B0604020202020204" pitchFamily="34" charset="0"/>
                <a:sym typeface="Arial" panose="020B0604020202020204" pitchFamily="34" charset="0"/>
              </a:rPr>
              <a:t>e.g. Antigens</a:t>
            </a:r>
          </a:p>
          <a:p>
            <a:pPr algn="ctr" eaLnBrk="1" hangingPunct="1">
              <a:spcBef>
                <a:spcPts val="900"/>
              </a:spcBef>
              <a:buSzTx/>
              <a:buFontTx/>
              <a:buNone/>
            </a:pPr>
            <a:r>
              <a:rPr lang="en-US" altLang="en-US" sz="3800">
                <a:solidFill>
                  <a:srgbClr val="F3EB00"/>
                </a:solidFill>
                <a:latin typeface="Arial" panose="020B0604020202020204" pitchFamily="34" charset="0"/>
                <a:cs typeface="Arial" panose="020B0604020202020204" pitchFamily="34" charset="0"/>
                <a:sym typeface="Arial" panose="020B0604020202020204" pitchFamily="34" charset="0"/>
              </a:rPr>
              <a:t>e.g. Membrane proteins</a:t>
            </a:r>
          </a:p>
          <a:p>
            <a:pPr algn="ctr" eaLnBrk="1" hangingPunct="1">
              <a:spcBef>
                <a:spcPts val="900"/>
              </a:spcBef>
              <a:buSzTx/>
              <a:buFontTx/>
              <a:buNone/>
            </a:pPr>
            <a:r>
              <a:rPr lang="en-US" altLang="en-US" sz="3800">
                <a:solidFill>
                  <a:srgbClr val="F3EB00"/>
                </a:solidFill>
                <a:latin typeface="Arial" panose="020B0604020202020204" pitchFamily="34" charset="0"/>
                <a:cs typeface="Arial" panose="020B0604020202020204" pitchFamily="34" charset="0"/>
                <a:sym typeface="Arial" panose="020B0604020202020204" pitchFamily="34" charset="0"/>
              </a:rPr>
              <a:t>e.g. Collagen &amp; keratin</a:t>
            </a:r>
          </a:p>
          <a:p>
            <a:pPr algn="ctr" eaLnBrk="1" hangingPunct="1">
              <a:spcBef>
                <a:spcPts val="900"/>
              </a:spcBef>
              <a:buSzTx/>
              <a:buFontTx/>
              <a:buNone/>
            </a:pPr>
            <a:r>
              <a:rPr lang="en-US" altLang="en-US" sz="3800">
                <a:solidFill>
                  <a:srgbClr val="F3EB00"/>
                </a:solidFill>
                <a:latin typeface="Arial" panose="020B0604020202020204" pitchFamily="34" charset="0"/>
                <a:cs typeface="Arial" panose="020B0604020202020204" pitchFamily="34" charset="0"/>
                <a:sym typeface="Arial" panose="020B0604020202020204" pitchFamily="34" charset="0"/>
              </a:rPr>
              <a:t>e.g. Insulin</a:t>
            </a:r>
          </a:p>
          <a:p>
            <a:pPr algn="ctr" eaLnBrk="1" hangingPunct="1">
              <a:spcBef>
                <a:spcPts val="900"/>
              </a:spcBef>
              <a:buSzTx/>
              <a:buFontTx/>
              <a:buNone/>
            </a:pPr>
            <a:r>
              <a:rPr lang="en-US" altLang="en-US" sz="3800">
                <a:solidFill>
                  <a:srgbClr val="F3EB00"/>
                </a:solidFill>
                <a:latin typeface="Arial" panose="020B0604020202020204" pitchFamily="34" charset="0"/>
                <a:cs typeface="Arial" panose="020B0604020202020204" pitchFamily="34" charset="0"/>
                <a:sym typeface="Arial" panose="020B0604020202020204" pitchFamily="34" charset="0"/>
              </a:rPr>
              <a:t>e.g. Antibodies </a:t>
            </a:r>
          </a:p>
        </p:txBody>
      </p:sp>
      <p:sp>
        <p:nvSpPr>
          <p:cNvPr id="40964" name="Rectangle 3"/>
          <p:cNvSpPr>
            <a:spLocks/>
          </p:cNvSpPr>
          <p:nvPr/>
        </p:nvSpPr>
        <p:spPr bwMode="auto">
          <a:xfrm>
            <a:off x="6718300" y="2500313"/>
            <a:ext cx="4481513"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3600">
                <a:solidFill>
                  <a:srgbClr val="000000"/>
                </a:solidFill>
              </a:rPr>
              <a:t>Research and then produce a table giving an example and a function for each one eg haemoglobin is an example of a transport protein – what is its function in animal systems?</a:t>
            </a:r>
          </a:p>
        </p:txBody>
      </p:sp>
      <p:sp>
        <p:nvSpPr>
          <p:cNvPr id="41989" name="Rectangle 4"/>
          <p:cNvSpPr>
            <a:spLocks noGrp="1" noChangeArrowheads="1"/>
          </p:cNvSpPr>
          <p:nvPr>
            <p:ph type="title"/>
          </p:nvPr>
        </p:nvSpPr>
        <p:spPr>
          <a:xfrm>
            <a:off x="596900" y="0"/>
            <a:ext cx="10464800" cy="2438400"/>
          </a:xfrm>
        </p:spPr>
        <p:txBody>
          <a:bodyPr/>
          <a:lstStyle/>
          <a:p>
            <a:pPr eaLnBrk="1" hangingPunct="1">
              <a:defRPr/>
            </a:pPr>
            <a:r>
              <a:rPr lang="en-US"/>
              <a:t>Functions of proteins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0">
                                            <p:txEl>
                                              <p:pRg st="1" end="1"/>
                                            </p:txEl>
                                          </p:spTgt>
                                        </p:tgtEl>
                                        <p:attrNameLst>
                                          <p:attrName>style.visibility</p:attrName>
                                        </p:attrNameLst>
                                      </p:cBhvr>
                                      <p:to>
                                        <p:strVal val="visible"/>
                                      </p:to>
                                    </p:set>
                                    <p:anim calcmode="lin" valueType="num">
                                      <p:cBhvr additive="base">
                                        <p:cTn id="13" dur="500" fill="hold"/>
                                        <p:tgtEl>
                                          <p:spTgt spid="430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0">
                                            <p:txEl>
                                              <p:pRg st="2" end="2"/>
                                            </p:txEl>
                                          </p:spTgt>
                                        </p:tgtEl>
                                        <p:attrNameLst>
                                          <p:attrName>style.visibility</p:attrName>
                                        </p:attrNameLst>
                                      </p:cBhvr>
                                      <p:to>
                                        <p:strVal val="visible"/>
                                      </p:to>
                                    </p:set>
                                    <p:anim calcmode="lin" valueType="num">
                                      <p:cBhvr additive="base">
                                        <p:cTn id="19" dur="500" fill="hold"/>
                                        <p:tgtEl>
                                          <p:spTgt spid="430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0">
                                            <p:txEl>
                                              <p:pRg st="3" end="3"/>
                                            </p:txEl>
                                          </p:spTgt>
                                        </p:tgtEl>
                                        <p:attrNameLst>
                                          <p:attrName>style.visibility</p:attrName>
                                        </p:attrNameLst>
                                      </p:cBhvr>
                                      <p:to>
                                        <p:strVal val="visible"/>
                                      </p:to>
                                    </p:set>
                                    <p:anim calcmode="lin" valueType="num">
                                      <p:cBhvr additive="base">
                                        <p:cTn id="25" dur="500" fill="hold"/>
                                        <p:tgtEl>
                                          <p:spTgt spid="430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010">
                                            <p:txEl>
                                              <p:pRg st="4" end="4"/>
                                            </p:txEl>
                                          </p:spTgt>
                                        </p:tgtEl>
                                        <p:attrNameLst>
                                          <p:attrName>style.visibility</p:attrName>
                                        </p:attrNameLst>
                                      </p:cBhvr>
                                      <p:to>
                                        <p:strVal val="visible"/>
                                      </p:to>
                                    </p:set>
                                    <p:anim calcmode="lin" valueType="num">
                                      <p:cBhvr additive="base">
                                        <p:cTn id="31" dur="500" fill="hold"/>
                                        <p:tgtEl>
                                          <p:spTgt spid="4301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0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010">
                                            <p:txEl>
                                              <p:pRg st="5" end="5"/>
                                            </p:txEl>
                                          </p:spTgt>
                                        </p:tgtEl>
                                        <p:attrNameLst>
                                          <p:attrName>style.visibility</p:attrName>
                                        </p:attrNameLst>
                                      </p:cBhvr>
                                      <p:to>
                                        <p:strVal val="visible"/>
                                      </p:to>
                                    </p:set>
                                    <p:anim calcmode="lin" valueType="num">
                                      <p:cBhvr additive="base">
                                        <p:cTn id="37" dur="500" fill="hold"/>
                                        <p:tgtEl>
                                          <p:spTgt spid="4301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010">
                                            <p:txEl>
                                              <p:pRg st="6" end="6"/>
                                            </p:txEl>
                                          </p:spTgt>
                                        </p:tgtEl>
                                        <p:attrNameLst>
                                          <p:attrName>style.visibility</p:attrName>
                                        </p:attrNameLst>
                                      </p:cBhvr>
                                      <p:to>
                                        <p:strVal val="visible"/>
                                      </p:to>
                                    </p:set>
                                    <p:anim calcmode="lin" valueType="num">
                                      <p:cBhvr additive="base">
                                        <p:cTn id="43" dur="500" fill="hold"/>
                                        <p:tgtEl>
                                          <p:spTgt spid="4301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0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010">
                                            <p:txEl>
                                              <p:pRg st="7" end="7"/>
                                            </p:txEl>
                                          </p:spTgt>
                                        </p:tgtEl>
                                        <p:attrNameLst>
                                          <p:attrName>style.visibility</p:attrName>
                                        </p:attrNameLst>
                                      </p:cBhvr>
                                      <p:to>
                                        <p:strVal val="visible"/>
                                      </p:to>
                                    </p:set>
                                    <p:anim calcmode="lin" valueType="num">
                                      <p:cBhvr additive="base">
                                        <p:cTn id="49" dur="500" fill="hold"/>
                                        <p:tgtEl>
                                          <p:spTgt spid="4301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301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43010" name="Rectangle 1"/>
          <p:cNvSpPr>
            <a:spLocks noGrp="1" noChangeArrowheads="1"/>
          </p:cNvSpPr>
          <p:nvPr>
            <p:ph type="body" idx="1"/>
          </p:nvPr>
        </p:nvSpPr>
        <p:spPr>
          <a:xfrm>
            <a:off x="482600" y="2527300"/>
            <a:ext cx="6438900" cy="5715000"/>
          </a:xfrm>
        </p:spPr>
        <p:txBody>
          <a:bodyPr/>
          <a:lstStyle/>
          <a:p>
            <a:pPr marL="889000" eaLnBrk="1" hangingPunct="1">
              <a:defRPr/>
            </a:pPr>
            <a:r>
              <a:rPr lang="en-US" sz="3000" dirty="0"/>
              <a:t>Place a sample of the solution to be tested in a test tube and add an equal volume of Biuret reagent (</a:t>
            </a:r>
            <a:r>
              <a:rPr lang="en-US" sz="3000"/>
              <a:t>copper II </a:t>
            </a:r>
            <a:r>
              <a:rPr lang="en-US" sz="3000" dirty="0"/>
              <a:t>sulfate solution and sodium hydroxide)</a:t>
            </a:r>
          </a:p>
          <a:p>
            <a:pPr marL="889000" eaLnBrk="1" hangingPunct="1">
              <a:defRPr/>
            </a:pPr>
            <a:r>
              <a:rPr lang="en-US" sz="3000" dirty="0"/>
              <a:t>A </a:t>
            </a:r>
            <a:r>
              <a:rPr lang="en-US" sz="3000" b="1" dirty="0">
                <a:solidFill>
                  <a:srgbClr val="722CFD"/>
                </a:solidFill>
              </a:rPr>
              <a:t>purple/lilac</a:t>
            </a:r>
            <a:r>
              <a:rPr lang="en-US" sz="3000" dirty="0"/>
              <a:t> </a:t>
            </a:r>
            <a:r>
              <a:rPr lang="en-US" sz="3000" dirty="0" err="1"/>
              <a:t>colour</a:t>
            </a:r>
            <a:r>
              <a:rPr lang="en-US" sz="3000" dirty="0"/>
              <a:t> shows protein is present</a:t>
            </a:r>
          </a:p>
          <a:p>
            <a:pPr marL="889000" eaLnBrk="1" hangingPunct="1">
              <a:defRPr/>
            </a:pPr>
            <a:r>
              <a:rPr lang="en-US" sz="3000" dirty="0"/>
              <a:t>If the solution stays </a:t>
            </a:r>
            <a:r>
              <a:rPr lang="en-US" sz="3000" b="1" dirty="0">
                <a:solidFill>
                  <a:srgbClr val="0091CE"/>
                </a:solidFill>
              </a:rPr>
              <a:t>blue</a:t>
            </a:r>
            <a:r>
              <a:rPr lang="en-US" sz="3000" dirty="0"/>
              <a:t> then the result is negative. </a:t>
            </a:r>
          </a:p>
        </p:txBody>
      </p:sp>
      <p:sp>
        <p:nvSpPr>
          <p:cNvPr id="43011" name="Rectangle 2"/>
          <p:cNvSpPr>
            <a:spLocks noGrp="1" noChangeArrowheads="1"/>
          </p:cNvSpPr>
          <p:nvPr>
            <p:ph type="title"/>
          </p:nvPr>
        </p:nvSpPr>
        <p:spPr>
          <a:xfrm>
            <a:off x="508000" y="673100"/>
            <a:ext cx="10464800" cy="2438400"/>
          </a:xfrm>
        </p:spPr>
        <p:txBody>
          <a:bodyPr/>
          <a:lstStyle/>
          <a:p>
            <a:pPr eaLnBrk="1" hangingPunct="1">
              <a:defRPr/>
            </a:pPr>
            <a:r>
              <a:rPr lang="en-US" sz="4800"/>
              <a:t>Biuret test for Proteins</a:t>
            </a: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3476625"/>
            <a:ext cx="50673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body" idx="1"/>
          </p:nvPr>
        </p:nvSpPr>
        <p:spPr>
          <a:xfrm>
            <a:off x="454025" y="2932113"/>
            <a:ext cx="11407775" cy="5880100"/>
          </a:xfrm>
        </p:spPr>
        <p:txBody>
          <a:bodyPr/>
          <a:lstStyle/>
          <a:p>
            <a:pPr marL="889000" eaLnBrk="1" hangingPunct="1">
              <a:defRPr/>
            </a:pPr>
            <a:r>
              <a:rPr lang="en-US" sz="3600" dirty="0"/>
              <a:t>Plants can make their own amino acids as long as they can obtain nitrate from the soil, which is then converted to amino groups and combined with the products of photosynthesis</a:t>
            </a:r>
          </a:p>
          <a:p>
            <a:pPr marL="889000" eaLnBrk="1" hangingPunct="1">
              <a:defRPr/>
            </a:pPr>
            <a:r>
              <a:rPr lang="en-US" sz="3600" dirty="0"/>
              <a:t>Animals cannot make amino acids themselves and so must take in protein as part of their diet.  These are then broken down into amino acids that can form other proteins.  Some cannot be built and so essential amino acids are needed, usually found in meat.</a:t>
            </a:r>
          </a:p>
        </p:txBody>
      </p:sp>
      <p:sp>
        <p:nvSpPr>
          <p:cNvPr id="20483" name="Rectangle 2"/>
          <p:cNvSpPr>
            <a:spLocks noGrp="1" noChangeArrowheads="1"/>
          </p:cNvSpPr>
          <p:nvPr>
            <p:ph type="title"/>
          </p:nvPr>
        </p:nvSpPr>
        <p:spPr/>
        <p:txBody>
          <a:bodyPr/>
          <a:lstStyle/>
          <a:p>
            <a:pPr eaLnBrk="1" hangingPunct="1">
              <a:defRPr/>
            </a:pPr>
            <a:r>
              <a:rPr lang="en-US"/>
              <a:t>Plants and Animals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6188" y="-236538"/>
            <a:ext cx="10464800" cy="2438401"/>
          </a:xfrm>
        </p:spPr>
        <p:txBody>
          <a:bodyPr/>
          <a:lstStyle/>
          <a:p>
            <a:pPr>
              <a:defRPr/>
            </a:pPr>
            <a:r>
              <a:rPr lang="en-US" sz="6000" dirty="0"/>
              <a:t>Learning Objectives</a:t>
            </a:r>
          </a:p>
        </p:txBody>
      </p:sp>
      <p:sp>
        <p:nvSpPr>
          <p:cNvPr id="3" name="Content Placeholder 2"/>
          <p:cNvSpPr>
            <a:spLocks noGrp="1"/>
          </p:cNvSpPr>
          <p:nvPr>
            <p:ph idx="1"/>
          </p:nvPr>
        </p:nvSpPr>
        <p:spPr>
          <a:xfrm>
            <a:off x="309563" y="2139950"/>
            <a:ext cx="11809412" cy="6913563"/>
          </a:xfrm>
        </p:spPr>
        <p:txBody>
          <a:bodyPr/>
          <a:lstStyle/>
          <a:p>
            <a:pPr>
              <a:defRPr/>
            </a:pPr>
            <a:r>
              <a:rPr lang="en-US" sz="3200" dirty="0">
                <a:latin typeface="Arial"/>
                <a:cs typeface="Arial"/>
              </a:rPr>
              <a:t>Recall the role of H bonds, ionic bonds and </a:t>
            </a:r>
            <a:r>
              <a:rPr lang="en-US" sz="3200" dirty="0" err="1">
                <a:latin typeface="Arial"/>
                <a:cs typeface="Arial"/>
              </a:rPr>
              <a:t>disulphide</a:t>
            </a:r>
            <a:r>
              <a:rPr lang="en-US" sz="3200" dirty="0">
                <a:latin typeface="Arial"/>
                <a:cs typeface="Arial"/>
              </a:rPr>
              <a:t> bridges in the structure of proteins.</a:t>
            </a:r>
          </a:p>
          <a:p>
            <a:pPr>
              <a:defRPr/>
            </a:pPr>
            <a:r>
              <a:rPr lang="en-US" sz="3200" dirty="0">
                <a:latin typeface="Arial"/>
                <a:cs typeface="Arial"/>
              </a:rPr>
              <a:t>Understand the relationship between primary, secondary, tertiary and quaternary structure and protein function.</a:t>
            </a:r>
          </a:p>
          <a:p>
            <a:pPr>
              <a:defRPr/>
            </a:pPr>
            <a:r>
              <a:rPr lang="en-US" sz="3200" dirty="0">
                <a:latin typeface="Arial"/>
                <a:cs typeface="Arial"/>
              </a:rPr>
              <a:t>Be able to relate the structure of proteins to the properties of proteins </a:t>
            </a:r>
            <a:r>
              <a:rPr lang="en-US" sz="3200" b="1" dirty="0">
                <a:latin typeface="Arial"/>
                <a:cs typeface="Arial"/>
              </a:rPr>
              <a:t>named throughout the specification.</a:t>
            </a:r>
          </a:p>
          <a:p>
            <a:pPr>
              <a:defRPr/>
            </a:pPr>
            <a:r>
              <a:rPr lang="en-US" sz="3200" dirty="0">
                <a:latin typeface="Arial"/>
                <a:cs typeface="Arial"/>
              </a:rPr>
              <a:t>Recall the Biuret test  for proteins.</a:t>
            </a:r>
          </a:p>
          <a:p>
            <a:pPr>
              <a:defRPr/>
            </a:pPr>
            <a:r>
              <a:rPr lang="en-US" sz="3200" dirty="0">
                <a:latin typeface="Arial"/>
                <a:cs typeface="Arial"/>
              </a:rPr>
              <a:t>Understand how to use chromatography to identify amino acids in a mixture.</a:t>
            </a:r>
          </a:p>
          <a:p>
            <a:pPr>
              <a:defRPr/>
            </a:pPr>
            <a:endParaRPr lang="en-US" sz="3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7625" y="268288"/>
            <a:ext cx="10464800" cy="2438400"/>
          </a:xfrm>
        </p:spPr>
        <p:txBody>
          <a:bodyPr/>
          <a:lstStyle/>
          <a:p>
            <a:pPr>
              <a:defRPr/>
            </a:pPr>
            <a:r>
              <a:rPr lang="en-US" sz="6600" dirty="0">
                <a:latin typeface="Arial"/>
                <a:cs typeface="Arial"/>
              </a:rPr>
              <a:t>What you should know from GCSE</a:t>
            </a:r>
          </a:p>
        </p:txBody>
      </p:sp>
      <p:sp>
        <p:nvSpPr>
          <p:cNvPr id="3" name="Content Placeholder 2"/>
          <p:cNvSpPr>
            <a:spLocks noGrp="1"/>
          </p:cNvSpPr>
          <p:nvPr>
            <p:ph idx="1"/>
          </p:nvPr>
        </p:nvSpPr>
        <p:spPr>
          <a:xfrm>
            <a:off x="741363" y="3292475"/>
            <a:ext cx="10969625" cy="5715000"/>
          </a:xfrm>
        </p:spPr>
        <p:txBody>
          <a:bodyPr/>
          <a:lstStyle/>
          <a:p>
            <a:pPr>
              <a:defRPr/>
            </a:pPr>
            <a:r>
              <a:rPr lang="en-US" sz="3600" dirty="0">
                <a:latin typeface="Arial"/>
                <a:cs typeface="Arial"/>
              </a:rPr>
              <a:t>Proteins are made of chains of amino acids which fold to produce a specific shape.</a:t>
            </a:r>
          </a:p>
          <a:p>
            <a:pPr>
              <a:defRPr/>
            </a:pPr>
            <a:r>
              <a:rPr lang="en-US" sz="3600" dirty="0">
                <a:latin typeface="Arial"/>
                <a:cs typeface="Arial"/>
              </a:rPr>
              <a:t>The roles of proteins include enzymes, antibodies, hormones and as a structural component of muscle tissue.</a:t>
            </a:r>
          </a:p>
          <a:p>
            <a:pPr>
              <a:defRPr/>
            </a:pPr>
            <a:r>
              <a:rPr lang="en-US" sz="3600" dirty="0">
                <a:latin typeface="Arial"/>
                <a:cs typeface="Arial"/>
              </a:rPr>
              <a:t>Chromatography can be used to separate mixtures and identify molecules within a mixture.</a:t>
            </a:r>
          </a:p>
          <a:p>
            <a:pPr>
              <a:defRPr/>
            </a:pP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989013"/>
            <a:ext cx="10464800" cy="2438400"/>
          </a:xfrm>
        </p:spPr>
        <p:txBody>
          <a:bodyPr/>
          <a:lstStyle/>
          <a:p>
            <a:pPr>
              <a:defRPr/>
            </a:pPr>
            <a:r>
              <a:rPr lang="en-US" dirty="0"/>
              <a:t>Introductory or recap video</a:t>
            </a:r>
          </a:p>
        </p:txBody>
      </p:sp>
      <p:sp>
        <p:nvSpPr>
          <p:cNvPr id="3" name="Content Placeholder 2"/>
          <p:cNvSpPr>
            <a:spLocks noGrp="1"/>
          </p:cNvSpPr>
          <p:nvPr>
            <p:ph idx="1"/>
          </p:nvPr>
        </p:nvSpPr>
        <p:spPr>
          <a:xfrm>
            <a:off x="814388" y="3221038"/>
            <a:ext cx="10464800" cy="5715000"/>
          </a:xfrm>
        </p:spPr>
        <p:txBody>
          <a:bodyPr/>
          <a:lstStyle/>
          <a:p>
            <a:pPr>
              <a:defRPr/>
            </a:pPr>
            <a:r>
              <a:rPr lang="en-US" dirty="0">
                <a:hlinkClick r:id="rId2"/>
              </a:rPr>
              <a:t>Bozeman on proteins: https://www.youtube.com/watch?v=2Jgb_DpaQhM</a:t>
            </a:r>
            <a:endParaRPr lang="en-US" dirty="0"/>
          </a:p>
          <a:p>
            <a:pPr>
              <a:defRPr/>
            </a:pPr>
            <a:r>
              <a:rPr lang="en-US" dirty="0">
                <a:hlinkClick r:id="rId3"/>
              </a:rPr>
              <a:t>http://fold.it/portal/</a:t>
            </a:r>
            <a:r>
              <a:rPr lang="en-US" dirty="0"/>
              <a:t> game referenced in Bozeman video</a:t>
            </a:r>
          </a:p>
          <a:p>
            <a:pPr>
              <a:defRPr/>
            </a:pPr>
            <a:endParaRPr lang="en-US" dirty="0"/>
          </a:p>
          <a:p>
            <a:pPr>
              <a:defRPr/>
            </a:pP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t>Proteins are polymers composed of monomers</a:t>
            </a:r>
          </a:p>
        </p:txBody>
      </p:sp>
      <p:pic>
        <p:nvPicPr>
          <p:cNvPr id="1945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3436938"/>
            <a:ext cx="105187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038" y="3724275"/>
            <a:ext cx="6350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387" name="Rectangle 3"/>
          <p:cNvSpPr>
            <a:spLocks noGrp="1" noChangeArrowheads="1"/>
          </p:cNvSpPr>
          <p:nvPr>
            <p:ph type="title"/>
          </p:nvPr>
        </p:nvSpPr>
        <p:spPr>
          <a:xfrm>
            <a:off x="598488" y="444500"/>
            <a:ext cx="12096750" cy="2057400"/>
          </a:xfrm>
        </p:spPr>
        <p:txBody>
          <a:bodyPr/>
          <a:lstStyle/>
          <a:p>
            <a:pPr eaLnBrk="1" hangingPunct="1">
              <a:defRPr/>
            </a:pPr>
            <a:r>
              <a:rPr lang="en-US" altLang="en-US" sz="7200"/>
              <a:t>Proteins ‘of first importance’</a:t>
            </a:r>
          </a:p>
        </p:txBody>
      </p:sp>
      <p:sp>
        <p:nvSpPr>
          <p:cNvPr id="16388" name="Rectangle 4"/>
          <p:cNvSpPr>
            <a:spLocks noGrp="1" noChangeArrowheads="1"/>
          </p:cNvSpPr>
          <p:nvPr>
            <p:ph type="body" idx="1"/>
          </p:nvPr>
        </p:nvSpPr>
        <p:spPr>
          <a:xfrm>
            <a:off x="885825" y="3148013"/>
            <a:ext cx="5040313" cy="4991100"/>
          </a:xfrm>
        </p:spPr>
        <p:txBody>
          <a:bodyPr/>
          <a:lstStyle/>
          <a:p>
            <a:pPr marL="889000" eaLnBrk="1" hangingPunct="1">
              <a:defRPr/>
            </a:pPr>
            <a:r>
              <a:rPr lang="en-US" dirty="0"/>
              <a:t>Large molecules</a:t>
            </a:r>
          </a:p>
          <a:p>
            <a:pPr marL="889000" eaLnBrk="1" hangingPunct="1">
              <a:defRPr/>
            </a:pPr>
            <a:r>
              <a:rPr lang="en-US" dirty="0"/>
              <a:t>Composed of 4 elements:</a:t>
            </a:r>
          </a:p>
          <a:p>
            <a:pPr marL="889000" eaLnBrk="1" hangingPunct="1">
              <a:defRPr/>
            </a:pPr>
            <a:r>
              <a:rPr lang="en-US" dirty="0"/>
              <a:t> C, H, O and N</a:t>
            </a:r>
          </a:p>
          <a:p>
            <a:pPr marL="889000" eaLnBrk="1" hangingPunct="1">
              <a:defRPr/>
            </a:pPr>
            <a:r>
              <a:rPr lang="en-US" dirty="0"/>
              <a:t> </a:t>
            </a:r>
            <a:r>
              <a:rPr lang="en-US" u="sng" dirty="0"/>
              <a:t>Some</a:t>
            </a:r>
            <a:r>
              <a:rPr lang="en-US" dirty="0"/>
              <a:t> have 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99">
            <a:alpha val="50980"/>
          </a:srgbClr>
        </a:solidFill>
        <a:effectLst/>
      </p:bgPr>
    </p:bg>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989013"/>
            <a:ext cx="6248400" cy="59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1507" name="Rectangle 2"/>
          <p:cNvSpPr>
            <a:spLocks/>
          </p:cNvSpPr>
          <p:nvPr/>
        </p:nvSpPr>
        <p:spPr bwMode="auto">
          <a:xfrm>
            <a:off x="1173163" y="7324725"/>
            <a:ext cx="929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3600">
                <a:solidFill>
                  <a:schemeClr val="tx1"/>
                </a:solidFill>
              </a:rPr>
              <a:t>Amino acids are soluble in water where they form polar ions (negative and positive poles - </a:t>
            </a:r>
            <a:r>
              <a:rPr lang="en-US" altLang="en-US" sz="3600" b="1">
                <a:solidFill>
                  <a:schemeClr val="tx1"/>
                </a:solidFill>
              </a:rPr>
              <a:t>zwitterions</a:t>
            </a:r>
            <a:r>
              <a:rPr lang="en-US" altLang="en-US" sz="3600">
                <a:solidFill>
                  <a:schemeClr val="tx1"/>
                </a:solidFill>
              </a:rPr>
              <a:t>).  </a:t>
            </a:r>
          </a:p>
        </p:txBody>
      </p:sp>
      <p:sp>
        <p:nvSpPr>
          <p:cNvPr id="21508" name="Rectangle 1"/>
          <p:cNvSpPr>
            <a:spLocks noChangeArrowheads="1"/>
          </p:cNvSpPr>
          <p:nvPr/>
        </p:nvSpPr>
        <p:spPr bwMode="auto">
          <a:xfrm>
            <a:off x="9166225" y="2139950"/>
            <a:ext cx="23050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a:hlinkClick r:id="rId3"/>
              </a:rPr>
              <a:t>Look at first :</a:t>
            </a:r>
          </a:p>
          <a:p>
            <a:pPr eaLnBrk="1" hangingPunct="1"/>
            <a:r>
              <a:rPr lang="en-US" altLang="en-US">
                <a:hlinkClick r:id="rId3"/>
              </a:rPr>
              <a:t>http://www.biotopics.co.uk/as/aa.html</a:t>
            </a:r>
            <a:endParaRPr lang="en-US" altLang="en-US"/>
          </a:p>
          <a:p>
            <a:pPr eaLnBrk="1" hangingPunct="1"/>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FFFE99">
            <a:alpha val="50980"/>
          </a:srgbClr>
        </a:solidFill>
        <a:effectLst/>
      </p:bgPr>
    </p:bg>
    <p:spTree>
      <p:nvGrpSpPr>
        <p:cNvPr id="1" name=""/>
        <p:cNvGrpSpPr/>
        <p:nvPr/>
      </p:nvGrpSpPr>
      <p:grpSpPr>
        <a:xfrm>
          <a:off x="0" y="0"/>
          <a:ext cx="0" cy="0"/>
          <a:chOff x="0" y="0"/>
          <a:chExt cx="0" cy="0"/>
        </a:xfrm>
      </p:grpSpPr>
      <p:sp>
        <p:nvSpPr>
          <p:cNvPr id="18474" name="Rectangle 42"/>
          <p:cNvSpPr>
            <a:spLocks/>
          </p:cNvSpPr>
          <p:nvPr/>
        </p:nvSpPr>
        <p:spPr bwMode="auto">
          <a:xfrm>
            <a:off x="19669125" y="12357100"/>
            <a:ext cx="31051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a:latin typeface="Arial Narrow" panose="020B0606020202030204" pitchFamily="34" charset="0"/>
                <a:sym typeface="Arial Narrow" panose="020B0606020202030204" pitchFamily="34" charset="0"/>
              </a:rPr>
              <a:t>carboxyl group </a:t>
            </a:r>
          </a:p>
          <a:p>
            <a:pPr algn="ctr" eaLnBrk="1" hangingPunct="1">
              <a:spcBef>
                <a:spcPct val="0"/>
              </a:spcBef>
              <a:buSzTx/>
              <a:buFontTx/>
              <a:buNone/>
            </a:pPr>
            <a:r>
              <a:rPr lang="en-US" altLang="en-US">
                <a:latin typeface="Arial Narrow" panose="020B0606020202030204" pitchFamily="34" charset="0"/>
                <a:sym typeface="Arial Narrow" panose="020B0606020202030204" pitchFamily="34" charset="0"/>
              </a:rPr>
              <a:t>(acid group)</a:t>
            </a:r>
          </a:p>
        </p:txBody>
      </p:sp>
      <p:pic>
        <p:nvPicPr>
          <p:cNvPr id="22531"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8788" y="5803900"/>
            <a:ext cx="5538787"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32"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2284413"/>
            <a:ext cx="61198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4" name="Rectangle 46"/>
          <p:cNvSpPr>
            <a:spLocks noGrp="1" noChangeArrowheads="1"/>
          </p:cNvSpPr>
          <p:nvPr>
            <p:ph type="title"/>
          </p:nvPr>
        </p:nvSpPr>
        <p:spPr>
          <a:xfrm>
            <a:off x="1155700" y="762000"/>
            <a:ext cx="11049000" cy="1409700"/>
          </a:xfrm>
        </p:spPr>
        <p:txBody>
          <a:bodyPr/>
          <a:lstStyle/>
          <a:p>
            <a:pPr eaLnBrk="1" hangingPunct="1">
              <a:defRPr/>
            </a:pPr>
            <a:r>
              <a:rPr lang="en-US" dirty="0"/>
              <a:t> </a:t>
            </a:r>
          </a:p>
        </p:txBody>
      </p:sp>
      <p:sp>
        <p:nvSpPr>
          <p:cNvPr id="22534" name="Rectangle 47"/>
          <p:cNvSpPr>
            <a:spLocks/>
          </p:cNvSpPr>
          <p:nvPr/>
        </p:nvSpPr>
        <p:spPr bwMode="auto">
          <a:xfrm>
            <a:off x="6934200" y="2355850"/>
            <a:ext cx="5256213"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3600"/>
              <a:t>Amino acids have both acidic and basic properties. They are amphoteric. This means they can act as buffer solutions. A buffer solution is one that can resist the tendency to alter its pH even when small amounts of acid or alkali are added to it. Vital in biological systems.</a:t>
            </a:r>
          </a:p>
        </p:txBody>
      </p:sp>
      <p:sp>
        <p:nvSpPr>
          <p:cNvPr id="22535" name="TextBox 1"/>
          <p:cNvSpPr txBox="1">
            <a:spLocks noChangeArrowheads="1"/>
          </p:cNvSpPr>
          <p:nvPr/>
        </p:nvSpPr>
        <p:spPr bwMode="auto">
          <a:xfrm>
            <a:off x="427038" y="555625"/>
            <a:ext cx="11139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5400">
                <a:solidFill>
                  <a:srgbClr val="000000"/>
                </a:solidFill>
              </a:rPr>
              <a:t>Extension:  amino acids are amphoteric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7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4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4" grpId="0" build="p" autoUpdateAnimBg="0"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Custom 1">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4" ma:contentTypeDescription="Create a new document." ma:contentTypeScope="" ma:versionID="07497ee5f6913b042c7bee1b4a942ec6">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a8ed64fbf8e330b51682d8ec74defcb6"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0eb508b-84ce-43fc-b842-cdd6d1d0f552" xsi:nil="true"/>
  </documentManagement>
</p:properties>
</file>

<file path=customXml/itemProps1.xml><?xml version="1.0" encoding="utf-8"?>
<ds:datastoreItem xmlns:ds="http://schemas.openxmlformats.org/officeDocument/2006/customXml" ds:itemID="{78349309-51F5-4196-BC44-04E027284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D30259-8821-4A74-824A-AD0431176F17}">
  <ds:schemaRefs>
    <ds:schemaRef ds:uri="http://schemas.microsoft.com/sharepoint/v3/contenttype/forms"/>
  </ds:schemaRefs>
</ds:datastoreItem>
</file>

<file path=customXml/itemProps3.xml><?xml version="1.0" encoding="utf-8"?>
<ds:datastoreItem xmlns:ds="http://schemas.openxmlformats.org/officeDocument/2006/customXml" ds:itemID="{467FF229-485F-490D-A103-CA2C15CF6501}">
  <ds:schemaRefs>
    <ds:schemaRef ds:uri="http://schemas.microsoft.com/office/2006/documentManagement/types"/>
    <ds:schemaRef ds:uri="http://purl.org/dc/dcmitype/"/>
    <ds:schemaRef ds:uri="20eb508b-84ce-43fc-b842-cdd6d1d0f552"/>
    <ds:schemaRef ds:uri="http://schemas.microsoft.com/office/2006/metadata/propertie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043d8930-37e3-4d62-86f8-bb6decb1e6f2"/>
  </ds:schemaRefs>
</ds:datastoreItem>
</file>

<file path=docProps/app.xml><?xml version="1.0" encoding="utf-8"?>
<Properties xmlns="http://schemas.openxmlformats.org/officeDocument/2006/extended-properties" xmlns:vt="http://schemas.openxmlformats.org/officeDocument/2006/docPropsVTypes">
  <TotalTime>1386</TotalTime>
  <Pages>0</Pages>
  <Words>1483</Words>
  <Characters>0</Characters>
  <Application>Microsoft Office PowerPoint</Application>
  <PresentationFormat>Custom</PresentationFormat>
  <Lines>0</Lines>
  <Paragraphs>121</Paragraphs>
  <Slides>28</Slides>
  <Notes>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28</vt:i4>
      </vt:variant>
    </vt:vector>
  </HeadingPairs>
  <TitlesOfParts>
    <vt:vector size="47" baseType="lpstr">
      <vt:lpstr>Arial</vt:lpstr>
      <vt:lpstr>Arial Bold</vt:lpstr>
      <vt:lpstr>Arial Narrow</vt:lpstr>
      <vt:lpstr>Gill Sans</vt:lpstr>
      <vt:lpstr>Times New Roman</vt:lpstr>
      <vt:lpstr>Title &amp; Bullets</vt:lpstr>
      <vt:lpstr>Blank</vt:lpstr>
      <vt:lpstr>Title - Center</vt:lpstr>
      <vt:lpstr>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3.1.4 Proteins</vt:lpstr>
      <vt:lpstr>Learning Objectives</vt:lpstr>
      <vt:lpstr>Learning Objectives</vt:lpstr>
      <vt:lpstr>What you should know from GCSE</vt:lpstr>
      <vt:lpstr>Introductory or recap video</vt:lpstr>
      <vt:lpstr>Proteins are polymers composed of monomers</vt:lpstr>
      <vt:lpstr>Proteins ‘of first importance’</vt:lpstr>
      <vt:lpstr>PowerPoint Presentation</vt:lpstr>
      <vt:lpstr> </vt:lpstr>
      <vt:lpstr>PowerPoint Presentation</vt:lpstr>
      <vt:lpstr>Peptide bonds</vt:lpstr>
      <vt:lpstr>Polypeptides</vt:lpstr>
      <vt:lpstr>Practice Questions</vt:lpstr>
      <vt:lpstr>Protein Structure</vt:lpstr>
      <vt:lpstr>Primary structure</vt:lpstr>
      <vt:lpstr>Secondary structure</vt:lpstr>
      <vt:lpstr>PowerPoint Presentation</vt:lpstr>
      <vt:lpstr>PowerPoint Presentation</vt:lpstr>
      <vt:lpstr>Tertiary structure</vt:lpstr>
      <vt:lpstr>PowerPoint Presentation</vt:lpstr>
      <vt:lpstr>Quaternary structure</vt:lpstr>
      <vt:lpstr>Protein shape and function</vt:lpstr>
      <vt:lpstr>Collagen Research Activity</vt:lpstr>
      <vt:lpstr>Globular protein research</vt:lpstr>
      <vt:lpstr>PowerPoint Presentation</vt:lpstr>
      <vt:lpstr>Functions of proteins</vt:lpstr>
      <vt:lpstr>Biuret test for Proteins</vt:lpstr>
      <vt:lpstr>Plants and Animals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dc:title>
  <dc:creator>Sarah Loftus</dc:creator>
  <cp:lastModifiedBy>Justine Chatwin</cp:lastModifiedBy>
  <cp:revision>35</cp:revision>
  <cp:lastPrinted>2015-09-05T18:46:12Z</cp:lastPrinted>
  <dcterms:modified xsi:type="dcterms:W3CDTF">2023-06-28T12:02:06Z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