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sldIdLst>
    <p:sldId id="256" r:id="rId5"/>
    <p:sldId id="308" r:id="rId6"/>
    <p:sldId id="309" r:id="rId7"/>
    <p:sldId id="310" r:id="rId8"/>
    <p:sldId id="311" r:id="rId9"/>
    <p:sldId id="312" r:id="rId10"/>
    <p:sldId id="259" r:id="rId11"/>
    <p:sldId id="266" r:id="rId12"/>
    <p:sldId id="313" r:id="rId13"/>
    <p:sldId id="314" r:id="rId14"/>
    <p:sldId id="278" r:id="rId15"/>
    <p:sldId id="315" r:id="rId16"/>
    <p:sldId id="289" r:id="rId17"/>
    <p:sldId id="262" r:id="rId18"/>
    <p:sldId id="279" r:id="rId19"/>
    <p:sldId id="316" r:id="rId20"/>
    <p:sldId id="264" r:id="rId21"/>
    <p:sldId id="265" r:id="rId22"/>
    <p:sldId id="317" r:id="rId23"/>
    <p:sldId id="318" r:id="rId24"/>
    <p:sldId id="302" r:id="rId25"/>
    <p:sldId id="319" r:id="rId26"/>
    <p:sldId id="320" r:id="rId27"/>
    <p:sldId id="321" r:id="rId28"/>
    <p:sldId id="322" r:id="rId29"/>
    <p:sldId id="281" r:id="rId30"/>
    <p:sldId id="295" r:id="rId31"/>
    <p:sldId id="296" r:id="rId32"/>
    <p:sldId id="282" r:id="rId33"/>
    <p:sldId id="324" r:id="rId34"/>
    <p:sldId id="273" r:id="rId35"/>
    <p:sldId id="297" r:id="rId36"/>
    <p:sldId id="298" r:id="rId37"/>
    <p:sldId id="284" r:id="rId38"/>
    <p:sldId id="325" r:id="rId39"/>
    <p:sldId id="303" r:id="rId40"/>
    <p:sldId id="300" r:id="rId41"/>
    <p:sldId id="301" r:id="rId42"/>
    <p:sldId id="326" r:id="rId43"/>
    <p:sldId id="286" r:id="rId44"/>
    <p:sldId id="299" r:id="rId45"/>
    <p:sldId id="306" r:id="rId46"/>
    <p:sldId id="270" r:id="rId47"/>
    <p:sldId id="288" r:id="rId48"/>
    <p:sldId id="304" r:id="rId49"/>
    <p:sldId id="260" r:id="rId50"/>
    <p:sldId id="274" r:id="rId51"/>
    <p:sldId id="271" r:id="rId52"/>
    <p:sldId id="327" r:id="rId53"/>
    <p:sldId id="328"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rgbClr val="000000"/>
        </a:solidFill>
        <a:latin typeface="Arial" panose="020B0604020202020204" pitchFamily="34" charset="0"/>
        <a:ea typeface="ヒラギノ角ゴ ProN W3" charset="-128"/>
        <a:cs typeface="+mn-cs"/>
        <a:sym typeface="Arial" panose="020B0604020202020204" pitchFamily="34" charset="0"/>
      </a:defRPr>
    </a:lvl1pPr>
    <a:lvl2pPr marL="457200" algn="l" rtl="0" eaLnBrk="0" fontAlgn="base" hangingPunct="0">
      <a:spcBef>
        <a:spcPct val="0"/>
      </a:spcBef>
      <a:spcAft>
        <a:spcPct val="0"/>
      </a:spcAft>
      <a:defRPr kern="1200">
        <a:solidFill>
          <a:srgbClr val="000000"/>
        </a:solidFill>
        <a:latin typeface="Arial" panose="020B0604020202020204" pitchFamily="34" charset="0"/>
        <a:ea typeface="ヒラギノ角ゴ ProN W3" charset="-128"/>
        <a:cs typeface="+mn-cs"/>
        <a:sym typeface="Arial" panose="020B0604020202020204" pitchFamily="34" charset="0"/>
      </a:defRPr>
    </a:lvl2pPr>
    <a:lvl3pPr marL="914400" algn="l" rtl="0" eaLnBrk="0" fontAlgn="base" hangingPunct="0">
      <a:spcBef>
        <a:spcPct val="0"/>
      </a:spcBef>
      <a:spcAft>
        <a:spcPct val="0"/>
      </a:spcAft>
      <a:defRPr kern="1200">
        <a:solidFill>
          <a:srgbClr val="000000"/>
        </a:solidFill>
        <a:latin typeface="Arial" panose="020B0604020202020204" pitchFamily="34" charset="0"/>
        <a:ea typeface="ヒラギノ角ゴ ProN W3" charset="-128"/>
        <a:cs typeface="+mn-cs"/>
        <a:sym typeface="Arial" panose="020B0604020202020204" pitchFamily="34" charset="0"/>
      </a:defRPr>
    </a:lvl3pPr>
    <a:lvl4pPr marL="1371600" algn="l" rtl="0" eaLnBrk="0" fontAlgn="base" hangingPunct="0">
      <a:spcBef>
        <a:spcPct val="0"/>
      </a:spcBef>
      <a:spcAft>
        <a:spcPct val="0"/>
      </a:spcAft>
      <a:defRPr kern="1200">
        <a:solidFill>
          <a:srgbClr val="000000"/>
        </a:solidFill>
        <a:latin typeface="Arial" panose="020B0604020202020204" pitchFamily="34" charset="0"/>
        <a:ea typeface="ヒラギノ角ゴ ProN W3" charset="-128"/>
        <a:cs typeface="+mn-cs"/>
        <a:sym typeface="Arial" panose="020B0604020202020204" pitchFamily="34" charset="0"/>
      </a:defRPr>
    </a:lvl4pPr>
    <a:lvl5pPr marL="1828800" algn="l" rtl="0" eaLnBrk="0" fontAlgn="base" hangingPunct="0">
      <a:spcBef>
        <a:spcPct val="0"/>
      </a:spcBef>
      <a:spcAft>
        <a:spcPct val="0"/>
      </a:spcAft>
      <a:defRPr kern="1200">
        <a:solidFill>
          <a:srgbClr val="000000"/>
        </a:solidFill>
        <a:latin typeface="Arial" panose="020B0604020202020204" pitchFamily="34" charset="0"/>
        <a:ea typeface="ヒラギノ角ゴ ProN W3" charset="-128"/>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ヒラギノ角ゴ ProN W3" charset="-128"/>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ヒラギノ角ゴ ProN W3" charset="-128"/>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ヒラギノ角ゴ ProN W3" charset="-128"/>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ヒラギノ角ゴ ProN W3" charset="-128"/>
        <a:cs typeface="+mn-cs"/>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2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F55814D9-9AAE-4D87-803F-37C5B8F92305}" type="slidenum">
              <a:rPr lang="en-US" altLang="en-US"/>
              <a:pPr>
                <a:defRPr/>
              </a:pPr>
              <a:t>‹#›</a:t>
            </a:fld>
            <a:endParaRPr lang="en-US" altLang="en-US"/>
          </a:p>
        </p:txBody>
      </p:sp>
    </p:spTree>
    <p:extLst>
      <p:ext uri="{BB962C8B-B14F-4D97-AF65-F5344CB8AC3E}">
        <p14:creationId xmlns:p14="http://schemas.microsoft.com/office/powerpoint/2010/main" val="39459089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CF7CA64B-4D57-4E3B-BAAE-DA3AD2B87F14}" type="slidenum">
              <a:rPr lang="en-US" altLang="en-US"/>
              <a:pPr>
                <a:defRPr/>
              </a:pPr>
              <a:t>‹#›</a:t>
            </a:fld>
            <a:endParaRPr lang="en-US" altLang="en-US"/>
          </a:p>
        </p:txBody>
      </p:sp>
    </p:spTree>
    <p:extLst>
      <p:ext uri="{BB962C8B-B14F-4D97-AF65-F5344CB8AC3E}">
        <p14:creationId xmlns:p14="http://schemas.microsoft.com/office/powerpoint/2010/main" val="20206524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345326F0-3236-420B-B77B-2DFCE429398E}" type="slidenum">
              <a:rPr lang="en-US" altLang="en-US"/>
              <a:pPr>
                <a:defRPr/>
              </a:pPr>
              <a:t>‹#›</a:t>
            </a:fld>
            <a:endParaRPr lang="en-US" altLang="en-US"/>
          </a:p>
        </p:txBody>
      </p:sp>
    </p:spTree>
    <p:extLst>
      <p:ext uri="{BB962C8B-B14F-4D97-AF65-F5344CB8AC3E}">
        <p14:creationId xmlns:p14="http://schemas.microsoft.com/office/powerpoint/2010/main" val="29834776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8C213638-9D75-4002-A6D9-93DA27548853}" type="slidenum">
              <a:rPr lang="en-US" altLang="en-US"/>
              <a:pPr>
                <a:defRPr/>
              </a:pPr>
              <a:t>‹#›</a:t>
            </a:fld>
            <a:endParaRPr lang="en-US" altLang="en-US"/>
          </a:p>
        </p:txBody>
      </p:sp>
    </p:spTree>
    <p:extLst>
      <p:ext uri="{BB962C8B-B14F-4D97-AF65-F5344CB8AC3E}">
        <p14:creationId xmlns:p14="http://schemas.microsoft.com/office/powerpoint/2010/main" val="40682309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84D9FCAC-B39F-4ED0-9CD1-DE5AA2595B4B}" type="slidenum">
              <a:rPr lang="en-US" altLang="en-US"/>
              <a:pPr>
                <a:defRPr/>
              </a:pPr>
              <a:t>‹#›</a:t>
            </a:fld>
            <a:endParaRPr lang="en-US" altLang="en-US"/>
          </a:p>
        </p:txBody>
      </p:sp>
    </p:spTree>
    <p:extLst>
      <p:ext uri="{BB962C8B-B14F-4D97-AF65-F5344CB8AC3E}">
        <p14:creationId xmlns:p14="http://schemas.microsoft.com/office/powerpoint/2010/main" val="41298591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Box 3"/>
          <p:cNvSpPr txBox="1">
            <a:spLocks noGrp="1" noChangeArrowheads="1"/>
          </p:cNvSpPr>
          <p:nvPr>
            <p:ph type="sldNum" sz="quarter" idx="10"/>
          </p:nvPr>
        </p:nvSpPr>
        <p:spPr>
          <a:ln/>
        </p:spPr>
        <p:txBody>
          <a:bodyPr/>
          <a:lstStyle>
            <a:lvl1pPr>
              <a:defRPr/>
            </a:lvl1pPr>
          </a:lstStyle>
          <a:p>
            <a:pPr>
              <a:defRPr/>
            </a:pPr>
            <a:fld id="{178DD7BA-1C41-4999-A46D-2EA447638FA6}" type="slidenum">
              <a:rPr lang="en-US" altLang="en-US"/>
              <a:pPr>
                <a:defRPr/>
              </a:pPr>
              <a:t>‹#›</a:t>
            </a:fld>
            <a:endParaRPr lang="en-US" altLang="en-US"/>
          </a:p>
        </p:txBody>
      </p:sp>
    </p:spTree>
    <p:extLst>
      <p:ext uri="{BB962C8B-B14F-4D97-AF65-F5344CB8AC3E}">
        <p14:creationId xmlns:p14="http://schemas.microsoft.com/office/powerpoint/2010/main" val="7095081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Box 3"/>
          <p:cNvSpPr txBox="1">
            <a:spLocks noGrp="1" noChangeArrowheads="1"/>
          </p:cNvSpPr>
          <p:nvPr>
            <p:ph type="sldNum" sz="quarter" idx="10"/>
          </p:nvPr>
        </p:nvSpPr>
        <p:spPr>
          <a:ln/>
        </p:spPr>
        <p:txBody>
          <a:bodyPr/>
          <a:lstStyle>
            <a:lvl1pPr>
              <a:defRPr/>
            </a:lvl1pPr>
          </a:lstStyle>
          <a:p>
            <a:pPr>
              <a:defRPr/>
            </a:pPr>
            <a:fld id="{92C40C41-325A-4E63-BEE9-B3F4FEBB921D}" type="slidenum">
              <a:rPr lang="en-US" altLang="en-US"/>
              <a:pPr>
                <a:defRPr/>
              </a:pPr>
              <a:t>‹#›</a:t>
            </a:fld>
            <a:endParaRPr lang="en-US" altLang="en-US"/>
          </a:p>
        </p:txBody>
      </p:sp>
    </p:spTree>
    <p:extLst>
      <p:ext uri="{BB962C8B-B14F-4D97-AF65-F5344CB8AC3E}">
        <p14:creationId xmlns:p14="http://schemas.microsoft.com/office/powerpoint/2010/main" val="26347716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Box 3"/>
          <p:cNvSpPr txBox="1">
            <a:spLocks noGrp="1" noChangeArrowheads="1"/>
          </p:cNvSpPr>
          <p:nvPr>
            <p:ph type="sldNum" sz="quarter" idx="10"/>
          </p:nvPr>
        </p:nvSpPr>
        <p:spPr>
          <a:ln/>
        </p:spPr>
        <p:txBody>
          <a:bodyPr/>
          <a:lstStyle>
            <a:lvl1pPr>
              <a:defRPr/>
            </a:lvl1pPr>
          </a:lstStyle>
          <a:p>
            <a:pPr>
              <a:defRPr/>
            </a:pPr>
            <a:fld id="{66C0E242-32D1-42FD-B982-2E10D97CE78B}" type="slidenum">
              <a:rPr lang="en-US" altLang="en-US"/>
              <a:pPr>
                <a:defRPr/>
              </a:pPr>
              <a:t>‹#›</a:t>
            </a:fld>
            <a:endParaRPr lang="en-US" altLang="en-US"/>
          </a:p>
        </p:txBody>
      </p:sp>
    </p:spTree>
    <p:extLst>
      <p:ext uri="{BB962C8B-B14F-4D97-AF65-F5344CB8AC3E}">
        <p14:creationId xmlns:p14="http://schemas.microsoft.com/office/powerpoint/2010/main" val="25791806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487F473C-E38D-4B09-8818-05862BDCB603}" type="slidenum">
              <a:rPr lang="en-US" altLang="en-US"/>
              <a:pPr>
                <a:defRPr/>
              </a:pPr>
              <a:t>‹#›</a:t>
            </a:fld>
            <a:endParaRPr lang="en-US" altLang="en-US"/>
          </a:p>
        </p:txBody>
      </p:sp>
    </p:spTree>
    <p:extLst>
      <p:ext uri="{BB962C8B-B14F-4D97-AF65-F5344CB8AC3E}">
        <p14:creationId xmlns:p14="http://schemas.microsoft.com/office/powerpoint/2010/main" val="34989057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862F1D8-51BC-4ED4-8B59-46AA29BA2473}" type="slidenum">
              <a:rPr lang="en-US" altLang="en-US"/>
              <a:pPr>
                <a:defRPr/>
              </a:pPr>
              <a:t>‹#›</a:t>
            </a:fld>
            <a:endParaRPr lang="en-US" altLang="en-US"/>
          </a:p>
        </p:txBody>
      </p:sp>
    </p:spTree>
    <p:extLst>
      <p:ext uri="{BB962C8B-B14F-4D97-AF65-F5344CB8AC3E}">
        <p14:creationId xmlns:p14="http://schemas.microsoft.com/office/powerpoint/2010/main" val="31057612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DCC6099-3C48-43CF-AD22-9712D58285C4}" type="slidenum">
              <a:rPr lang="en-US" altLang="en-US"/>
              <a:pPr>
                <a:defRPr/>
              </a:pPr>
              <a:t>‹#›</a:t>
            </a:fld>
            <a:endParaRPr lang="en-US" altLang="en-US"/>
          </a:p>
        </p:txBody>
      </p:sp>
    </p:spTree>
    <p:extLst>
      <p:ext uri="{BB962C8B-B14F-4D97-AF65-F5344CB8AC3E}">
        <p14:creationId xmlns:p14="http://schemas.microsoft.com/office/powerpoint/2010/main" val="23631698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eaLnBrk="1" hangingPunct="1">
              <a:defRPr sz="1400" smtClean="0">
                <a:solidFill>
                  <a:schemeClr val="tx1"/>
                </a:solidFill>
                <a:cs typeface="Arial" panose="020B0604020202020204" pitchFamily="34" charset="0"/>
              </a:defRPr>
            </a:lvl1pPr>
          </a:lstStyle>
          <a:p>
            <a:pPr>
              <a:defRPr/>
            </a:pPr>
            <a:fld id="{C2B395AC-4DBD-4422-B8F0-CB6C6F062A0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marL="39688" indent="-39688" algn="ctr" rtl="0" eaLnBrk="0" fontAlgn="base" hangingPunct="0">
        <a:spcBef>
          <a:spcPct val="0"/>
        </a:spcBef>
        <a:spcAft>
          <a:spcPct val="0"/>
        </a:spcAft>
        <a:defRPr sz="4400">
          <a:solidFill>
            <a:srgbClr val="333399"/>
          </a:solidFill>
          <a:latin typeface="+mj-lt"/>
          <a:ea typeface="+mj-ea"/>
          <a:cs typeface="+mj-cs"/>
          <a:sym typeface="Arial" panose="020B0604020202020204" pitchFamily="34" charset="0"/>
        </a:defRPr>
      </a:lvl1pPr>
      <a:lvl2pPr marL="39688" indent="-39688" algn="ctr" rtl="0" eaLnBrk="0" fontAlgn="base" hangingPunct="0">
        <a:spcBef>
          <a:spcPct val="0"/>
        </a:spcBef>
        <a:spcAft>
          <a:spcPct val="0"/>
        </a:spcAft>
        <a:defRPr sz="4400">
          <a:solidFill>
            <a:srgbClr val="333399"/>
          </a:solidFill>
          <a:latin typeface="Arial" charset="0"/>
          <a:ea typeface="ヒラギノ角ゴ ProN W3" charset="0"/>
          <a:cs typeface="ヒラギノ角ゴ ProN W3" charset="0"/>
          <a:sym typeface="Arial" panose="020B0604020202020204" pitchFamily="34" charset="0"/>
        </a:defRPr>
      </a:lvl2pPr>
      <a:lvl3pPr marL="39688" indent="-39688" algn="ctr" rtl="0" eaLnBrk="0" fontAlgn="base" hangingPunct="0">
        <a:spcBef>
          <a:spcPct val="0"/>
        </a:spcBef>
        <a:spcAft>
          <a:spcPct val="0"/>
        </a:spcAft>
        <a:defRPr sz="4400">
          <a:solidFill>
            <a:srgbClr val="333399"/>
          </a:solidFill>
          <a:latin typeface="Arial" charset="0"/>
          <a:ea typeface="ヒラギノ角ゴ ProN W3" charset="0"/>
          <a:cs typeface="ヒラギノ角ゴ ProN W3" charset="0"/>
          <a:sym typeface="Arial" panose="020B0604020202020204" pitchFamily="34" charset="0"/>
        </a:defRPr>
      </a:lvl3pPr>
      <a:lvl4pPr marL="39688" indent="-39688" algn="ctr" rtl="0" eaLnBrk="0" fontAlgn="base" hangingPunct="0">
        <a:spcBef>
          <a:spcPct val="0"/>
        </a:spcBef>
        <a:spcAft>
          <a:spcPct val="0"/>
        </a:spcAft>
        <a:defRPr sz="4400">
          <a:solidFill>
            <a:srgbClr val="333399"/>
          </a:solidFill>
          <a:latin typeface="Arial" charset="0"/>
          <a:ea typeface="ヒラギノ角ゴ ProN W3" charset="0"/>
          <a:cs typeface="ヒラギノ角ゴ ProN W3" charset="0"/>
          <a:sym typeface="Arial" panose="020B0604020202020204" pitchFamily="34" charset="0"/>
        </a:defRPr>
      </a:lvl4pPr>
      <a:lvl5pPr marL="39688" indent="-39688" algn="ctr" rtl="0" eaLnBrk="0" fontAlgn="base" hangingPunct="0">
        <a:spcBef>
          <a:spcPct val="0"/>
        </a:spcBef>
        <a:spcAft>
          <a:spcPct val="0"/>
        </a:spcAft>
        <a:defRPr sz="4400">
          <a:solidFill>
            <a:srgbClr val="333399"/>
          </a:solidFill>
          <a:latin typeface="Arial" charset="0"/>
          <a:ea typeface="ヒラギノ角ゴ ProN W3" charset="0"/>
          <a:cs typeface="ヒラギノ角ゴ ProN W3" charset="0"/>
          <a:sym typeface="Arial" panose="020B0604020202020204" pitchFamily="34" charset="0"/>
        </a:defRPr>
      </a:lvl5pPr>
      <a:lvl6pPr marL="496888" algn="ctr" rtl="0" fontAlgn="base">
        <a:spcBef>
          <a:spcPct val="0"/>
        </a:spcBef>
        <a:spcAft>
          <a:spcPct val="0"/>
        </a:spcAft>
        <a:defRPr sz="4400">
          <a:solidFill>
            <a:srgbClr val="333399"/>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rgbClr val="333399"/>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rgbClr val="333399"/>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rgbClr val="333399"/>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mn-lt"/>
          <a:ea typeface="+mn-ea"/>
          <a:cs typeface="+mn-cs"/>
          <a:sym typeface="Arial" panose="020B0604020202020204" pitchFamily="34" charset="0"/>
        </a:defRPr>
      </a:lvl1pPr>
      <a:lvl2pPr marL="731838" indent="-285750"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mn-lt"/>
          <a:ea typeface="+mn-ea"/>
          <a:cs typeface="+mn-cs"/>
          <a:sym typeface="Arial" panose="020B0604020202020204" pitchFamily="34" charset="0"/>
        </a:defRPr>
      </a:lvl2pPr>
      <a:lvl3pPr marL="1131888" indent="-228600" algn="l" rtl="0" eaLnBrk="0" fontAlgn="base" hangingPunct="0">
        <a:spcBef>
          <a:spcPts val="600"/>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589088" indent="-228600" algn="l" rtl="0" eaLnBrk="0" fontAlgn="base" hangingPunct="0">
        <a:spcBef>
          <a:spcPts val="500"/>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2046288" indent="-228600" algn="l" rtl="0" eaLnBrk="0" fontAlgn="base" hangingPunct="0">
        <a:spcBef>
          <a:spcPts val="500"/>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ryancshaw.com/Files/micro/Animations/Enzyme-Substrate/micro_enzyme-substrate.sw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watch?v=np2JUCVvBwQ"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D0ZyjpAin_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NdMVRL4oaU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sciencestruck.com/competitive-inhibition-vs-non-competitive-inhibitio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schools-assets.abpi.org.uk/html-and-swf/982.htm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m/bitesize/guides/zcttv9q/revision/5" TargetMode="External"/><Relationship Id="rId2" Type="http://schemas.openxmlformats.org/officeDocument/2006/relationships/hyperlink" Target="https://www.bbc.com/bitesize/guides/zwxv6yc/revision/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iochem.arizona.edu/classes/bioc462/462a/jmol/lipase/lipase1.ht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k14dOOvwMk"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611188" y="981075"/>
            <a:ext cx="8229600" cy="1509713"/>
          </a:xfrm>
        </p:spPr>
        <p:txBody>
          <a:bodyPr rIns="132080"/>
          <a:lstStyle/>
          <a:p>
            <a:pPr indent="0" eaLnBrk="1" hangingPunct="1">
              <a:defRPr/>
            </a:pPr>
            <a:r>
              <a:rPr lang="en-US" dirty="0">
                <a:sym typeface="Arial" charset="0"/>
              </a:rPr>
              <a:t>3.1.4.2 Many proteins are ENZYMES</a:t>
            </a:r>
          </a:p>
        </p:txBody>
      </p:sp>
      <p:sp>
        <p:nvSpPr>
          <p:cNvPr id="2051" name="AutoShape 2"/>
          <p:cNvSpPr>
            <a:spLocks/>
          </p:cNvSpPr>
          <p:nvPr/>
        </p:nvSpPr>
        <p:spPr bwMode="auto">
          <a:xfrm>
            <a:off x="1908175" y="2708275"/>
            <a:ext cx="4176713" cy="36734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400" y="0"/>
                </a:moveTo>
                <a:lnTo>
                  <a:pt x="0" y="10800"/>
                </a:lnTo>
                <a:lnTo>
                  <a:pt x="5400" y="21600"/>
                </a:lnTo>
                <a:lnTo>
                  <a:pt x="16200" y="21600"/>
                </a:lnTo>
                <a:lnTo>
                  <a:pt x="21600" y="10800"/>
                </a:lnTo>
                <a:lnTo>
                  <a:pt x="16200" y="0"/>
                </a:lnTo>
                <a:lnTo>
                  <a:pt x="5400" y="0"/>
                </a:lnTo>
                <a:close/>
                <a:moveTo>
                  <a:pt x="5400" y="0"/>
                </a:moveTo>
              </a:path>
            </a:pathLst>
          </a:custGeom>
          <a:blipFill dpi="0" rotWithShape="0">
            <a:blip r:embed="rId2"/>
            <a:srcRect/>
            <a:tile tx="0" ty="0" sx="100000" sy="100000" flip="none" algn="tl"/>
          </a:blipFill>
          <a:ln w="9525" cap="flat">
            <a:solidFill>
              <a:schemeClr val="tx1"/>
            </a:solidFill>
            <a:prstDash val="solid"/>
            <a:round/>
            <a:headEnd type="none" w="med" len="med"/>
            <a:tailEnd type="none" w="med" len="med"/>
          </a:ln>
        </p:spPr>
        <p:txBody>
          <a:bodyPr lIns="0" tIns="0" rIns="0" bIns="0"/>
          <a:lstStyle/>
          <a:p>
            <a:endParaRPr lang="en-GB"/>
          </a:p>
        </p:txBody>
      </p:sp>
      <p:sp>
        <p:nvSpPr>
          <p:cNvPr id="2052" name="Oval 3"/>
          <p:cNvSpPr>
            <a:spLocks/>
          </p:cNvSpPr>
          <p:nvPr/>
        </p:nvSpPr>
        <p:spPr bwMode="auto">
          <a:xfrm>
            <a:off x="4500563" y="3141663"/>
            <a:ext cx="2016125" cy="792162"/>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endParaRPr lang="en-GB" altLang="en-US" sz="1800">
              <a:solidFill>
                <a:srgbClr val="000000"/>
              </a:solidFill>
            </a:endParaRPr>
          </a:p>
        </p:txBody>
      </p:sp>
      <p:sp>
        <p:nvSpPr>
          <p:cNvPr id="2053" name="Oval 4"/>
          <p:cNvSpPr>
            <a:spLocks/>
          </p:cNvSpPr>
          <p:nvPr/>
        </p:nvSpPr>
        <p:spPr bwMode="auto">
          <a:xfrm>
            <a:off x="4716463" y="3141663"/>
            <a:ext cx="2016125" cy="792162"/>
          </a:xfrm>
          <a:prstGeom prst="ellipse">
            <a:avLst/>
          </a:prstGeom>
          <a:blipFill dpi="0" rotWithShape="0">
            <a:blip r:embed="rId3"/>
            <a:srcRect/>
            <a:tile tx="0" ty="0" sx="100000" sy="100000" flip="none" algn="tl"/>
          </a:blipFill>
          <a:ln w="9525">
            <a:solidFill>
              <a:schemeClr val="tx1"/>
            </a:solidFill>
            <a:round/>
            <a:headEnd/>
            <a:tailEnd/>
          </a:ln>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endParaRPr lang="en-GB" altLang="en-US" sz="1800">
              <a:solidFill>
                <a:srgbClr val="0000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ym typeface="Arial" charset="0"/>
              </a:rPr>
              <a:t>Chemical reactions</a:t>
            </a:r>
          </a:p>
        </p:txBody>
      </p:sp>
      <p:sp>
        <p:nvSpPr>
          <p:cNvPr id="13315"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CD2FFDAB-5549-45D7-B127-A6B034251E0C}" type="slidenum">
              <a:rPr lang="en-US" altLang="en-US" sz="1400"/>
              <a:pPr>
                <a:spcBef>
                  <a:spcPct val="0"/>
                </a:spcBef>
                <a:buSzTx/>
                <a:buFontTx/>
                <a:buNone/>
              </a:pPr>
              <a:t>10</a:t>
            </a:fld>
            <a:endParaRPr lang="en-US" altLang="en-US" sz="1400"/>
          </a:p>
        </p:txBody>
      </p:sp>
      <p:pic>
        <p:nvPicPr>
          <p:cNvPr id="1331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3890963"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5"/>
          <p:cNvSpPr txBox="1">
            <a:spLocks noChangeArrowheads="1"/>
          </p:cNvSpPr>
          <p:nvPr/>
        </p:nvSpPr>
        <p:spPr bwMode="auto">
          <a:xfrm>
            <a:off x="4716463" y="1341438"/>
            <a:ext cx="4176712" cy="614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endParaRPr lang="en-US" altLang="en-US" sz="2400" dirty="0">
              <a:solidFill>
                <a:srgbClr val="000000"/>
              </a:solidFill>
            </a:endParaRPr>
          </a:p>
          <a:p>
            <a:pPr eaLnBrk="1" hangingPunct="1">
              <a:spcBef>
                <a:spcPct val="0"/>
              </a:spcBef>
              <a:buSzTx/>
              <a:buFontTx/>
              <a:buNone/>
            </a:pPr>
            <a:r>
              <a:rPr lang="en-US" altLang="en-US" sz="2400" dirty="0">
                <a:solidFill>
                  <a:srgbClr val="000000"/>
                </a:solidFill>
              </a:rPr>
              <a:t>2.The energy of the products must be lower than that of the reactants</a:t>
            </a:r>
          </a:p>
          <a:p>
            <a:pPr eaLnBrk="1" hangingPunct="1">
              <a:spcBef>
                <a:spcPct val="0"/>
              </a:spcBef>
              <a:buSzTx/>
              <a:buFontTx/>
              <a:buNone/>
            </a:pPr>
            <a:endParaRPr lang="en-US" altLang="en-US" sz="2400" dirty="0">
              <a:solidFill>
                <a:srgbClr val="000000"/>
              </a:solidFill>
            </a:endParaRPr>
          </a:p>
          <a:p>
            <a:pPr eaLnBrk="1" hangingPunct="1">
              <a:spcBef>
                <a:spcPct val="0"/>
              </a:spcBef>
              <a:buSzTx/>
              <a:buFontTx/>
              <a:buNone/>
            </a:pPr>
            <a:r>
              <a:rPr lang="en-US" altLang="en-US" sz="2400" dirty="0">
                <a:solidFill>
                  <a:srgbClr val="000000"/>
                </a:solidFill>
              </a:rPr>
              <a:t>3.Activation energy must be supplied, often in the form of heat.</a:t>
            </a:r>
          </a:p>
          <a:p>
            <a:pPr eaLnBrk="1" hangingPunct="1">
              <a:spcBef>
                <a:spcPct val="0"/>
              </a:spcBef>
              <a:buSzTx/>
              <a:buFontTx/>
              <a:buNone/>
            </a:pPr>
            <a:endParaRPr lang="en-US" altLang="en-US" sz="2400" u="sng" dirty="0">
              <a:solidFill>
                <a:srgbClr val="000000"/>
              </a:solidFill>
              <a:hlinkClick r:id="rId3"/>
            </a:endParaRPr>
          </a:p>
          <a:p>
            <a:pPr eaLnBrk="1" hangingPunct="1">
              <a:spcBef>
                <a:spcPct val="0"/>
              </a:spcBef>
              <a:buSzTx/>
              <a:buFontTx/>
              <a:buNone/>
            </a:pPr>
            <a:r>
              <a:rPr lang="en-US" altLang="en-US" sz="2400" dirty="0">
                <a:solidFill>
                  <a:srgbClr val="000000"/>
                </a:solidFill>
                <a:hlinkClick r:id="rId4"/>
              </a:rPr>
              <a:t>https://www.youtube.com/watch?v=np2JUCVvBwQ</a:t>
            </a:r>
            <a:endParaRPr lang="en-US" altLang="en-US" sz="2400" dirty="0">
              <a:solidFill>
                <a:srgbClr val="000000"/>
              </a:solidFill>
            </a:endParaRPr>
          </a:p>
          <a:p>
            <a:pPr eaLnBrk="1" hangingPunct="1">
              <a:spcBef>
                <a:spcPct val="0"/>
              </a:spcBef>
              <a:buSzTx/>
              <a:buFontTx/>
              <a:buNone/>
            </a:pPr>
            <a:endParaRPr lang="en-US" altLang="en-US" sz="2400" dirty="0">
              <a:solidFill>
                <a:srgbClr val="000000"/>
              </a:solidFill>
            </a:endParaRPr>
          </a:p>
          <a:p>
            <a:pPr eaLnBrk="1" hangingPunct="1">
              <a:spcBef>
                <a:spcPct val="0"/>
              </a:spcBef>
              <a:buSzTx/>
              <a:buFontTx/>
              <a:buNone/>
            </a:pPr>
            <a:endParaRPr lang="en-US" altLang="en-US" sz="2400" dirty="0">
              <a:solidFill>
                <a:srgbClr val="000000"/>
              </a:solidFill>
            </a:endParaRPr>
          </a:p>
          <a:p>
            <a:pPr eaLnBrk="1" hangingPunct="1">
              <a:spcBef>
                <a:spcPct val="0"/>
              </a:spcBef>
              <a:buSzTx/>
              <a:buFontTx/>
              <a:buNone/>
            </a:pPr>
            <a:endParaRPr lang="en-US" altLang="en-US" sz="2800" dirty="0">
              <a:solidFill>
                <a:srgbClr val="000000"/>
              </a:solidFill>
            </a:endParaRPr>
          </a:p>
          <a:p>
            <a:pPr eaLnBrk="1" hangingPunct="1">
              <a:spcBef>
                <a:spcPct val="0"/>
              </a:spcBef>
              <a:buSzTx/>
              <a:buFontTx/>
              <a:buNone/>
            </a:pPr>
            <a:endParaRPr lang="en-US" altLang="en-US" u="sng" baseline="30000" dirty="0">
              <a:solidFill>
                <a:srgbClr val="000000"/>
              </a:solidFill>
            </a:endParaRPr>
          </a:p>
          <a:p>
            <a:pPr eaLnBrk="1" hangingPunct="1">
              <a:spcBef>
                <a:spcPct val="0"/>
              </a:spcBef>
              <a:buSzTx/>
              <a:buFontTx/>
              <a:buNone/>
            </a:pPr>
            <a:endParaRPr lang="en-US" altLang="en-US" dirty="0">
              <a:solidFill>
                <a:srgbClr val="000000"/>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C1C8936F-91DF-440C-B748-2737876038B9}" type="slidenum">
              <a:rPr lang="en-US" altLang="en-US" sz="1400" smtClean="0"/>
              <a:pPr eaLnBrk="1" hangingPunct="1">
                <a:spcBef>
                  <a:spcPct val="0"/>
                </a:spcBef>
                <a:buSzTx/>
                <a:buFontTx/>
                <a:buNone/>
                <a:defRPr/>
              </a:pPr>
              <a:t>11</a:t>
            </a:fld>
            <a:endParaRPr lang="en-US" altLang="en-US" sz="1400"/>
          </a:p>
        </p:txBody>
      </p:sp>
      <p:sp>
        <p:nvSpPr>
          <p:cNvPr id="14339" name="Rectangle 1"/>
          <p:cNvSpPr>
            <a:spLocks noGrp="1" noChangeArrowheads="1"/>
          </p:cNvSpPr>
          <p:nvPr>
            <p:ph type="title"/>
          </p:nvPr>
        </p:nvSpPr>
        <p:spPr/>
        <p:txBody>
          <a:bodyPr rIns="132080"/>
          <a:lstStyle/>
          <a:p>
            <a:pPr indent="0" eaLnBrk="1" hangingPunct="1">
              <a:defRPr/>
            </a:pPr>
            <a:r>
              <a:rPr lang="en-US" dirty="0">
                <a:sym typeface="Arial" charset="0"/>
              </a:rPr>
              <a:t>How do enzymes lower Activation energy? </a:t>
            </a:r>
          </a:p>
        </p:txBody>
      </p:sp>
      <p:sp>
        <p:nvSpPr>
          <p:cNvPr id="14340" name="Rectangle 2"/>
          <p:cNvSpPr>
            <a:spLocks noGrp="1" noChangeArrowheads="1"/>
          </p:cNvSpPr>
          <p:nvPr>
            <p:ph type="body" idx="1"/>
          </p:nvPr>
        </p:nvSpPr>
        <p:spPr>
          <a:xfrm>
            <a:off x="457200" y="1600200"/>
            <a:ext cx="8229600" cy="4205288"/>
          </a:xfrm>
        </p:spPr>
        <p:txBody>
          <a:bodyPr rIns="132080"/>
          <a:lstStyle/>
          <a:p>
            <a:pPr marL="39688" indent="0" eaLnBrk="1" hangingPunct="1">
              <a:buFont typeface="Arial" charset="0"/>
              <a:buNone/>
              <a:defRPr/>
            </a:pPr>
            <a:endParaRPr lang="en-US" sz="2400" dirty="0">
              <a:sym typeface="Arial" charset="0"/>
            </a:endParaRPr>
          </a:p>
          <a:p>
            <a:pPr eaLnBrk="1" hangingPunct="1">
              <a:buFont typeface="Arial" charset="0"/>
              <a:buChar char="•"/>
              <a:defRPr/>
            </a:pPr>
            <a:r>
              <a:rPr lang="en-US" sz="2800" dirty="0">
                <a:sym typeface="Arial" charset="0"/>
              </a:rPr>
              <a:t>By putting stress on the bonds within a molecule</a:t>
            </a:r>
          </a:p>
          <a:p>
            <a:pPr eaLnBrk="1" hangingPunct="1">
              <a:buFont typeface="Arial" charset="0"/>
              <a:buChar char="•"/>
              <a:defRPr/>
            </a:pPr>
            <a:r>
              <a:rPr lang="en-US" sz="2800" dirty="0">
                <a:sym typeface="Arial" charset="0"/>
              </a:rPr>
              <a:t>Or by holding molecules closer together. </a:t>
            </a:r>
          </a:p>
          <a:p>
            <a:pPr eaLnBrk="1" hangingPunct="1">
              <a:buFont typeface="Arial" charset="0"/>
              <a:buChar char="•"/>
              <a:defRPr/>
            </a:pPr>
            <a:r>
              <a:rPr lang="en-US" sz="2800" dirty="0">
                <a:sym typeface="Arial" charset="0"/>
              </a:rPr>
              <a:t>This increases the chances of a reaction, and so lowers the energy required to begin it.</a:t>
            </a:r>
          </a:p>
          <a:p>
            <a:pPr marL="39688" indent="0" eaLnBrk="1" hangingPunct="1">
              <a:buNone/>
              <a:defRPr/>
            </a:pPr>
            <a:endParaRPr lang="en-US" sz="2400" dirty="0">
              <a:solidFill>
                <a:srgbClr val="22002F"/>
              </a:solidFill>
              <a:sym typeface="Arial" charset="0"/>
            </a:endParaRPr>
          </a:p>
          <a:p>
            <a:pPr eaLnBrk="1" hangingPunct="1">
              <a:buFont typeface="Arial" charset="0"/>
              <a:buChar char="•"/>
              <a:defRPr/>
            </a:pPr>
            <a:endParaRPr lang="en-US" sz="2400" dirty="0">
              <a:solidFill>
                <a:srgbClr val="22002F"/>
              </a:solidFill>
              <a:sym typeface="Arial" charset="0"/>
            </a:endParaRPr>
          </a:p>
        </p:txBody>
      </p:sp>
      <p:sp>
        <p:nvSpPr>
          <p:cNvPr id="14341" name="Text Box 3"/>
          <p:cNvSpPr txBox="1">
            <a:spLocks noChangeArrowheads="1"/>
          </p:cNvSpPr>
          <p:nvPr/>
        </p:nvSpPr>
        <p:spPr bwMode="auto">
          <a:xfrm>
            <a:off x="7462838" y="6245225"/>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fld id="{F164F937-7C0E-4058-97C0-B14924BA20D1}" type="slidenum">
              <a:rPr lang="en-US" altLang="en-US" sz="1400">
                <a:cs typeface="Arial" panose="020B0604020202020204" pitchFamily="34" charset="0"/>
              </a:rPr>
              <a:pPr algn="ctr" eaLnBrk="1" hangingPunct="1">
                <a:spcBef>
                  <a:spcPct val="0"/>
                </a:spcBef>
                <a:buSzTx/>
                <a:buFontTx/>
                <a:buNone/>
              </a:pPr>
              <a:t>11</a:t>
            </a:fld>
            <a:endParaRPr lang="en-US" altLang="en-US" sz="1400">
              <a:cs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220A4F7F-DDF4-4DB4-A29B-2C3E28B84486}" type="slidenum">
              <a:rPr lang="en-US" altLang="en-US" sz="1400" smtClean="0"/>
              <a:pPr eaLnBrk="1" hangingPunct="1">
                <a:spcBef>
                  <a:spcPct val="0"/>
                </a:spcBef>
                <a:buSzTx/>
                <a:buFontTx/>
                <a:buNone/>
                <a:defRPr/>
              </a:pPr>
              <a:t>12</a:t>
            </a:fld>
            <a:endParaRPr lang="en-US" altLang="en-US" sz="1400"/>
          </a:p>
        </p:txBody>
      </p:sp>
      <p:sp>
        <p:nvSpPr>
          <p:cNvPr id="14339" name="Rectangle 1"/>
          <p:cNvSpPr>
            <a:spLocks noGrp="1" noChangeArrowheads="1"/>
          </p:cNvSpPr>
          <p:nvPr>
            <p:ph type="title"/>
          </p:nvPr>
        </p:nvSpPr>
        <p:spPr/>
        <p:txBody>
          <a:bodyPr rIns="132080"/>
          <a:lstStyle/>
          <a:p>
            <a:pPr indent="0" eaLnBrk="1" hangingPunct="1">
              <a:defRPr/>
            </a:pPr>
            <a:r>
              <a:rPr lang="en-US" dirty="0">
                <a:sym typeface="Arial" charset="0"/>
              </a:rPr>
              <a:t>How do enzymes lower Activation energy? </a:t>
            </a:r>
          </a:p>
        </p:txBody>
      </p:sp>
      <p:sp>
        <p:nvSpPr>
          <p:cNvPr id="14340" name="Rectangle 2"/>
          <p:cNvSpPr>
            <a:spLocks noGrp="1" noChangeArrowheads="1"/>
          </p:cNvSpPr>
          <p:nvPr>
            <p:ph type="body" idx="1"/>
          </p:nvPr>
        </p:nvSpPr>
        <p:spPr>
          <a:xfrm>
            <a:off x="457200" y="1600200"/>
            <a:ext cx="8229600" cy="4205288"/>
          </a:xfrm>
        </p:spPr>
        <p:txBody>
          <a:bodyPr rIns="132080"/>
          <a:lstStyle/>
          <a:p>
            <a:pPr marL="39688" indent="0" eaLnBrk="1" hangingPunct="1">
              <a:buFont typeface="Arial" charset="0"/>
              <a:buNone/>
              <a:defRPr/>
            </a:pPr>
            <a:endParaRPr lang="en-US" sz="2400" dirty="0">
              <a:sym typeface="Arial" charset="0"/>
            </a:endParaRPr>
          </a:p>
          <a:p>
            <a:pPr>
              <a:buFont typeface="Arial" charset="0"/>
              <a:buChar char="•"/>
              <a:defRPr/>
            </a:pPr>
            <a:r>
              <a:rPr lang="en-US" sz="2800" dirty="0">
                <a:sym typeface="Arial" charset="0"/>
              </a:rPr>
              <a:t>Alternatively the enzyme can make the local conditions inside the active site quite different from those outside (pH, water concentration, charge for example) so that the reaction is more likely to happen.</a:t>
            </a:r>
          </a:p>
          <a:p>
            <a:pPr>
              <a:buFont typeface="Arial" charset="0"/>
              <a:buChar char="•"/>
              <a:defRPr/>
            </a:pPr>
            <a:endParaRPr lang="en-US" sz="2800" dirty="0">
              <a:sym typeface="Arial" charset="0"/>
            </a:endParaRPr>
          </a:p>
          <a:p>
            <a:pPr>
              <a:buFont typeface="Arial" charset="0"/>
              <a:buChar char="•"/>
              <a:defRPr/>
            </a:pPr>
            <a:r>
              <a:rPr lang="en-US" sz="2800" dirty="0">
                <a:sym typeface="Arial" charset="0"/>
              </a:rPr>
              <a:t>Why is it important in living organisms that the activation energy is lowered?</a:t>
            </a:r>
          </a:p>
          <a:p>
            <a:pPr>
              <a:buFont typeface="Arial" charset="0"/>
              <a:buChar char="•"/>
              <a:defRPr/>
            </a:pPr>
            <a:r>
              <a:rPr lang="en-US" sz="2800" dirty="0">
                <a:sym typeface="Arial" charset="0"/>
                <a:hlinkClick r:id="rId2"/>
              </a:rPr>
              <a:t>https://www.youtube.com/watch?v=D0ZyjpAin_Y</a:t>
            </a:r>
            <a:endParaRPr lang="en-US" sz="2800" dirty="0">
              <a:sym typeface="Arial" charset="0"/>
            </a:endParaRPr>
          </a:p>
          <a:p>
            <a:pPr>
              <a:buFont typeface="Arial" charset="0"/>
              <a:buChar char="•"/>
              <a:defRPr/>
            </a:pPr>
            <a:endParaRPr lang="en-US" sz="2800" dirty="0">
              <a:sym typeface="Arial" charset="0"/>
            </a:endParaRPr>
          </a:p>
          <a:p>
            <a:pPr eaLnBrk="1" hangingPunct="1">
              <a:buFont typeface="Arial" charset="0"/>
              <a:buChar char="•"/>
              <a:defRPr/>
            </a:pPr>
            <a:endParaRPr lang="en-US" sz="2400" dirty="0">
              <a:solidFill>
                <a:srgbClr val="22002F"/>
              </a:solidFill>
              <a:sym typeface="Arial" charset="0"/>
            </a:endParaRPr>
          </a:p>
          <a:p>
            <a:pPr eaLnBrk="1" hangingPunct="1">
              <a:buFont typeface="Arial" charset="0"/>
              <a:buChar char="•"/>
              <a:defRPr/>
            </a:pPr>
            <a:endParaRPr lang="en-US" sz="2400" dirty="0">
              <a:solidFill>
                <a:srgbClr val="22002F"/>
              </a:solidFill>
              <a:sym typeface="Arial" charset="0"/>
            </a:endParaRPr>
          </a:p>
        </p:txBody>
      </p:sp>
      <p:sp>
        <p:nvSpPr>
          <p:cNvPr id="15365" name="Text Box 3"/>
          <p:cNvSpPr txBox="1">
            <a:spLocks noChangeArrowheads="1"/>
          </p:cNvSpPr>
          <p:nvPr/>
        </p:nvSpPr>
        <p:spPr bwMode="auto">
          <a:xfrm>
            <a:off x="7462838" y="6245225"/>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fld id="{31A9221D-B3A2-4D85-B530-CD05EFA442A6}" type="slidenum">
              <a:rPr lang="en-US" altLang="en-US" sz="1400">
                <a:cs typeface="Arial" panose="020B0604020202020204" pitchFamily="34" charset="0"/>
              </a:rPr>
              <a:pPr algn="ctr" eaLnBrk="1" hangingPunct="1">
                <a:spcBef>
                  <a:spcPct val="0"/>
                </a:spcBef>
                <a:buSzTx/>
                <a:buFontTx/>
                <a:buNone/>
              </a:pPr>
              <a:t>12</a:t>
            </a:fld>
            <a:endParaRPr lang="en-US" altLang="en-US" sz="1400">
              <a:cs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8748FBC1-98EE-4562-9DC8-5913961DFA64}" type="slidenum">
              <a:rPr lang="en-US" altLang="en-US" sz="1400" smtClean="0"/>
              <a:pPr eaLnBrk="1" hangingPunct="1">
                <a:spcBef>
                  <a:spcPct val="0"/>
                </a:spcBef>
                <a:buSzTx/>
                <a:buFontTx/>
                <a:buNone/>
                <a:defRPr/>
              </a:pPr>
              <a:t>13</a:t>
            </a:fld>
            <a:endParaRPr lang="en-US" altLang="en-US" sz="1400"/>
          </a:p>
        </p:txBody>
      </p:sp>
      <p:pic>
        <p:nvPicPr>
          <p:cNvPr id="1638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133600"/>
            <a:ext cx="5273675"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5364" name="Rectangle 2"/>
          <p:cNvSpPr>
            <a:spLocks noGrp="1" noChangeArrowheads="1"/>
          </p:cNvSpPr>
          <p:nvPr>
            <p:ph type="title"/>
          </p:nvPr>
        </p:nvSpPr>
        <p:spPr>
          <a:xfrm>
            <a:off x="395288" y="404813"/>
            <a:ext cx="8302625" cy="1508125"/>
          </a:xfrm>
        </p:spPr>
        <p:txBody>
          <a:bodyPr rIns="132080"/>
          <a:lstStyle/>
          <a:p>
            <a:pPr indent="0" eaLnBrk="1" hangingPunct="1">
              <a:defRPr/>
            </a:pPr>
            <a:r>
              <a:rPr lang="en-US" sz="3000">
                <a:sym typeface="Arial" charset="0"/>
              </a:rPr>
              <a:t>Enzymes have an </a:t>
            </a:r>
            <a:r>
              <a:rPr lang="en-US" sz="3000" b="1">
                <a:solidFill>
                  <a:srgbClr val="FF0000"/>
                </a:solidFill>
                <a:sym typeface="Arial" charset="0"/>
              </a:rPr>
              <a:t>optimum rate </a:t>
            </a:r>
            <a:r>
              <a:rPr lang="en-US" sz="3000">
                <a:sym typeface="Arial" charset="0"/>
              </a:rPr>
              <a:t>for a given set of </a:t>
            </a:r>
            <a:r>
              <a:rPr lang="en-US" sz="3000" b="1">
                <a:sym typeface="Arial" charset="0"/>
              </a:rPr>
              <a:t>conditions</a:t>
            </a:r>
            <a:r>
              <a:rPr lang="en-US" sz="3000">
                <a:sym typeface="Arial" charset="0"/>
              </a:rPr>
              <a:t>, it is not possible to exceed this</a:t>
            </a:r>
          </a:p>
        </p:txBody>
      </p:sp>
      <p:sp>
        <p:nvSpPr>
          <p:cNvPr id="15365" name="Rectangle 3"/>
          <p:cNvSpPr>
            <a:spLocks noGrp="1" noChangeArrowheads="1"/>
          </p:cNvSpPr>
          <p:nvPr>
            <p:ph type="body" idx="1"/>
          </p:nvPr>
        </p:nvSpPr>
        <p:spPr>
          <a:xfrm>
            <a:off x="939800" y="10655300"/>
            <a:ext cx="8229600" cy="5257800"/>
          </a:xfrm>
        </p:spPr>
        <p:txBody>
          <a:bodyPr rIns="132080"/>
          <a:lstStyle/>
          <a:p>
            <a:pPr eaLnBrk="1" hangingPunct="1">
              <a:buFont typeface="Arial" charset="0"/>
              <a:buChar char="•"/>
              <a:defRPr/>
            </a:pPr>
            <a:endParaRPr lang="en-US">
              <a:sym typeface="Arial" charset="0"/>
            </a:endParaRPr>
          </a:p>
        </p:txBody>
      </p:sp>
      <p:sp>
        <p:nvSpPr>
          <p:cNvPr id="16390" name="Rectangle 4"/>
          <p:cNvSpPr>
            <a:spLocks/>
          </p:cNvSpPr>
          <p:nvPr/>
        </p:nvSpPr>
        <p:spPr bwMode="auto">
          <a:xfrm>
            <a:off x="5795963" y="2060575"/>
            <a:ext cx="29527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enzyme active sites become</a:t>
            </a:r>
          </a:p>
          <a:p>
            <a:pPr eaLnBrk="1" hangingPunct="1">
              <a:spcBef>
                <a:spcPct val="0"/>
              </a:spcBef>
              <a:buSzTx/>
              <a:buFontTx/>
              <a:buNone/>
            </a:pPr>
            <a:r>
              <a:rPr lang="en-US" altLang="en-US" sz="2400">
                <a:cs typeface="Arial" panose="020B0604020202020204" pitchFamily="34" charset="0"/>
              </a:rPr>
              <a:t>saturated</a:t>
            </a:r>
          </a:p>
        </p:txBody>
      </p:sp>
      <p:sp>
        <p:nvSpPr>
          <p:cNvPr id="16391" name="Rectangle 5"/>
          <p:cNvSpPr>
            <a:spLocks/>
          </p:cNvSpPr>
          <p:nvPr/>
        </p:nvSpPr>
        <p:spPr bwMode="auto">
          <a:xfrm>
            <a:off x="2124075" y="2349500"/>
            <a:ext cx="1238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max rate</a:t>
            </a:r>
          </a:p>
        </p:txBody>
      </p:sp>
      <p:sp>
        <p:nvSpPr>
          <p:cNvPr id="16392" name="Rectangle 6"/>
          <p:cNvSpPr>
            <a:spLocks/>
          </p:cNvSpPr>
          <p:nvPr/>
        </p:nvSpPr>
        <p:spPr bwMode="auto">
          <a:xfrm>
            <a:off x="2987675" y="3644900"/>
            <a:ext cx="581025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as the substrate concentration</a:t>
            </a:r>
          </a:p>
          <a:p>
            <a:pPr eaLnBrk="1" hangingPunct="1">
              <a:spcBef>
                <a:spcPct val="0"/>
              </a:spcBef>
              <a:buSzTx/>
              <a:buFontTx/>
              <a:buNone/>
            </a:pPr>
            <a:r>
              <a:rPr lang="en-US" altLang="en-US" sz="2400">
                <a:cs typeface="Arial" panose="020B0604020202020204" pitchFamily="34" charset="0"/>
              </a:rPr>
              <a:t>increases the chance of a successful collision between enzyme and substrate also increases so rate increases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5364163" y="1773238"/>
            <a:ext cx="3530600" cy="3816350"/>
          </a:xfrm>
        </p:spPr>
        <p:txBody>
          <a:bodyPr rIns="132080"/>
          <a:lstStyle/>
          <a:p>
            <a:pPr indent="0" eaLnBrk="1" hangingPunct="1">
              <a:defRPr/>
            </a:pPr>
            <a:r>
              <a:rPr lang="en-US" sz="2400" b="1" dirty="0">
                <a:latin typeface="Arial Bold" charset="0"/>
                <a:cs typeface="Arial Bold" charset="0"/>
                <a:sym typeface="Arial Bold" charset="0"/>
              </a:rPr>
              <a:t>Enzymes lower the activation energy by forming enzyme/substrate complexes.  </a:t>
            </a:r>
            <a:endParaRPr lang="en-US" sz="2400" b="1" dirty="0">
              <a:latin typeface="Arial Bold" charset="0"/>
              <a:ea typeface="ヒラギノ角ゴ ProN W6" charset="0"/>
              <a:cs typeface="ヒラギノ角ゴ ProN W6" charset="0"/>
              <a:sym typeface="Arial Bold" charset="0"/>
            </a:endParaRPr>
          </a:p>
        </p:txBody>
      </p:sp>
      <p:grpSp>
        <p:nvGrpSpPr>
          <p:cNvPr id="17411" name="Group 9"/>
          <p:cNvGrpSpPr>
            <a:grpSpLocks/>
          </p:cNvGrpSpPr>
          <p:nvPr/>
        </p:nvGrpSpPr>
        <p:grpSpPr bwMode="auto">
          <a:xfrm>
            <a:off x="1042988" y="1412875"/>
            <a:ext cx="4608512" cy="4192588"/>
            <a:chOff x="0" y="0"/>
            <a:chExt cx="2402" cy="2505"/>
          </a:xfrm>
        </p:grpSpPr>
        <p:sp>
          <p:nvSpPr>
            <p:cNvPr id="17413" name="Rectangle 2"/>
            <p:cNvSpPr>
              <a:spLocks/>
            </p:cNvSpPr>
            <p:nvPr/>
          </p:nvSpPr>
          <p:spPr bwMode="auto">
            <a:xfrm>
              <a:off x="284" y="0"/>
              <a:ext cx="183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Substrate + Enzyme</a:t>
              </a:r>
            </a:p>
          </p:txBody>
        </p:sp>
        <p:sp>
          <p:nvSpPr>
            <p:cNvPr id="17414" name="Rectangle 3"/>
            <p:cNvSpPr>
              <a:spLocks/>
            </p:cNvSpPr>
            <p:nvPr/>
          </p:nvSpPr>
          <p:spPr bwMode="auto">
            <a:xfrm>
              <a:off x="0" y="728"/>
              <a:ext cx="240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Enzyme/substrate complex</a:t>
              </a:r>
            </a:p>
          </p:txBody>
        </p:sp>
        <p:sp>
          <p:nvSpPr>
            <p:cNvPr id="17415" name="Line 4"/>
            <p:cNvSpPr>
              <a:spLocks noChangeShapeType="1"/>
            </p:cNvSpPr>
            <p:nvPr/>
          </p:nvSpPr>
          <p:spPr bwMode="auto">
            <a:xfrm>
              <a:off x="1178" y="1075"/>
              <a:ext cx="1"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17416" name="Rectangle 5"/>
            <p:cNvSpPr>
              <a:spLocks/>
            </p:cNvSpPr>
            <p:nvPr/>
          </p:nvSpPr>
          <p:spPr bwMode="auto">
            <a:xfrm>
              <a:off x="84" y="1483"/>
              <a:ext cx="225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Enzyme/product complex</a:t>
              </a:r>
            </a:p>
          </p:txBody>
        </p:sp>
        <p:sp>
          <p:nvSpPr>
            <p:cNvPr id="17417" name="Line 6"/>
            <p:cNvSpPr>
              <a:spLocks noChangeShapeType="1"/>
            </p:cNvSpPr>
            <p:nvPr/>
          </p:nvSpPr>
          <p:spPr bwMode="auto">
            <a:xfrm>
              <a:off x="1200" y="1817"/>
              <a:ext cx="1"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17418" name="Rectangle 7"/>
            <p:cNvSpPr>
              <a:spLocks/>
            </p:cNvSpPr>
            <p:nvPr/>
          </p:nvSpPr>
          <p:spPr bwMode="auto">
            <a:xfrm>
              <a:off x="393" y="2225"/>
              <a:ext cx="167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Product + Enzyme</a:t>
              </a:r>
            </a:p>
          </p:txBody>
        </p:sp>
        <p:sp>
          <p:nvSpPr>
            <p:cNvPr id="17419" name="Line 8"/>
            <p:cNvSpPr>
              <a:spLocks noChangeShapeType="1"/>
            </p:cNvSpPr>
            <p:nvPr/>
          </p:nvSpPr>
          <p:spPr bwMode="auto">
            <a:xfrm>
              <a:off x="1176" y="337"/>
              <a:ext cx="1"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grpSp>
      <p:sp>
        <p:nvSpPr>
          <p:cNvPr id="38915" name="Rectangle 10"/>
          <p:cNvSpPr>
            <a:spLocks/>
          </p:cNvSpPr>
          <p:nvPr/>
        </p:nvSpPr>
        <p:spPr bwMode="auto">
          <a:xfrm>
            <a:off x="1979613" y="476250"/>
            <a:ext cx="48307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eaLnBrk="1" hangingPunct="1">
              <a:defRPr/>
            </a:pPr>
            <a:r>
              <a:rPr lang="en-US" sz="4000" dirty="0">
                <a:solidFill>
                  <a:schemeClr val="accent2">
                    <a:lumMod val="75000"/>
                  </a:schemeClr>
                </a:solidFill>
                <a:latin typeface="Arial Bold" charset="0"/>
                <a:ea typeface="ヒラギノ角ゴ ProN W3" charset="0"/>
                <a:cs typeface="Arial Bold" charset="0"/>
                <a:sym typeface="Arial Bold" charset="0"/>
              </a:rPr>
              <a:t>Reaction mechanism</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98907CEF-2A9B-40DC-BD23-4814B123A4CE}" type="slidenum">
              <a:rPr lang="en-US" altLang="en-US" sz="1400" smtClean="0"/>
              <a:pPr eaLnBrk="1" hangingPunct="1">
                <a:spcBef>
                  <a:spcPct val="0"/>
                </a:spcBef>
                <a:buSzTx/>
                <a:buFontTx/>
                <a:buNone/>
                <a:defRPr/>
              </a:pPr>
              <a:t>15</a:t>
            </a:fld>
            <a:endParaRPr lang="en-US" altLang="en-US" sz="1400"/>
          </a:p>
        </p:txBody>
      </p:sp>
      <p:sp>
        <p:nvSpPr>
          <p:cNvPr id="19460" name="Rectangle 2"/>
          <p:cNvSpPr>
            <a:spLocks noGrp="1" noChangeArrowheads="1"/>
          </p:cNvSpPr>
          <p:nvPr>
            <p:ph type="body" idx="1"/>
          </p:nvPr>
        </p:nvSpPr>
        <p:spPr>
          <a:xfrm>
            <a:off x="1841500" y="8915400"/>
            <a:ext cx="8229600" cy="5257800"/>
          </a:xfrm>
        </p:spPr>
        <p:txBody>
          <a:bodyPr rIns="132080"/>
          <a:lstStyle/>
          <a:p>
            <a:pPr eaLnBrk="1" hangingPunct="1">
              <a:buFont typeface="Arial" charset="0"/>
              <a:buChar char="•"/>
              <a:defRPr/>
            </a:pPr>
            <a:endParaRPr lang="en-US">
              <a:sym typeface="Arial" charset="0"/>
            </a:endParaRPr>
          </a:p>
        </p:txBody>
      </p:sp>
      <p:pic>
        <p:nvPicPr>
          <p:cNvPr id="1843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25538"/>
            <a:ext cx="6697662"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3"/>
          <p:cNvSpPr txBox="1">
            <a:spLocks noChangeArrowheads="1"/>
          </p:cNvSpPr>
          <p:nvPr/>
        </p:nvSpPr>
        <p:spPr bwMode="auto">
          <a:xfrm>
            <a:off x="2987675" y="188913"/>
            <a:ext cx="3536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800">
                <a:solidFill>
                  <a:srgbClr val="000000"/>
                </a:solidFill>
              </a:rPr>
              <a:t>Reaction Mechanism</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04813"/>
            <a:ext cx="8229600" cy="1249362"/>
          </a:xfrm>
        </p:spPr>
        <p:txBody>
          <a:bodyPr/>
          <a:lstStyle/>
          <a:p>
            <a:pPr>
              <a:defRPr/>
            </a:pPr>
            <a:r>
              <a:rPr lang="en-US" sz="2800" b="1" dirty="0">
                <a:latin typeface="Arial Bold" charset="0"/>
                <a:cs typeface="Arial Bold" charset="0"/>
                <a:sym typeface="Arial Bold" charset="0"/>
              </a:rPr>
              <a:t>Enzyme substrate complexes can form because the shape of the active site and the substrate are </a:t>
            </a:r>
            <a:r>
              <a:rPr lang="en-US" sz="2800" b="1" u="sng" dirty="0">
                <a:latin typeface="Arial Bold" charset="0"/>
                <a:cs typeface="Arial Bold" charset="0"/>
                <a:sym typeface="Arial Bold" charset="0"/>
              </a:rPr>
              <a:t>complementary</a:t>
            </a:r>
            <a:r>
              <a:rPr lang="en-US" sz="2800" b="1" dirty="0">
                <a:latin typeface="Arial Bold" charset="0"/>
                <a:cs typeface="Arial Bold" charset="0"/>
                <a:sym typeface="Arial Bold" charset="0"/>
              </a:rPr>
              <a:t> to each other.</a:t>
            </a:r>
            <a:endParaRPr lang="en-US" sz="2800" dirty="0">
              <a:sym typeface="Arial" charset="0"/>
            </a:endParaRPr>
          </a:p>
        </p:txBody>
      </p:sp>
      <p:sp>
        <p:nvSpPr>
          <p:cNvPr id="19459"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CBD5ADBD-B377-4860-AE8F-993553E4EC78}" type="slidenum">
              <a:rPr lang="en-US" altLang="en-US" sz="1400"/>
              <a:pPr>
                <a:spcBef>
                  <a:spcPct val="0"/>
                </a:spcBef>
                <a:buSzTx/>
                <a:buFontTx/>
                <a:buNone/>
              </a:pPr>
              <a:t>16</a:t>
            </a:fld>
            <a:endParaRPr lang="en-US" altLang="en-US" sz="1400"/>
          </a:p>
        </p:txBody>
      </p:sp>
      <p:pic>
        <p:nvPicPr>
          <p:cNvPr id="1946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060575"/>
            <a:ext cx="71278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395288" y="1125538"/>
            <a:ext cx="8229600" cy="1227137"/>
          </a:xfrm>
        </p:spPr>
        <p:txBody>
          <a:bodyPr rIns="132080"/>
          <a:lstStyle/>
          <a:p>
            <a:pPr indent="0" eaLnBrk="1" hangingPunct="1">
              <a:defRPr/>
            </a:pPr>
            <a:r>
              <a:rPr lang="en-US" sz="2800" b="1" dirty="0">
                <a:solidFill>
                  <a:srgbClr val="FF0000"/>
                </a:solidFill>
                <a:sym typeface="Arial" charset="0"/>
              </a:rPr>
              <a:t>Lock-and-key hypothesis</a:t>
            </a:r>
            <a:r>
              <a:rPr lang="en-US" sz="2800" b="1" dirty="0">
                <a:sym typeface="Arial" charset="0"/>
              </a:rPr>
              <a:t> </a:t>
            </a:r>
            <a:r>
              <a:rPr lang="en-US" sz="2800" dirty="0">
                <a:sym typeface="Arial" charset="0"/>
              </a:rPr>
              <a:t>assumes the active site of an enzyme is </a:t>
            </a:r>
            <a:r>
              <a:rPr lang="en-US" sz="2800" b="1" u="sng" dirty="0">
                <a:sym typeface="Arial" charset="0"/>
              </a:rPr>
              <a:t>rigid</a:t>
            </a:r>
            <a:r>
              <a:rPr lang="en-US" sz="2800" dirty="0">
                <a:sym typeface="Arial" charset="0"/>
              </a:rPr>
              <a:t> in its shape</a:t>
            </a:r>
          </a:p>
        </p:txBody>
      </p:sp>
      <p:grpSp>
        <p:nvGrpSpPr>
          <p:cNvPr id="20483" name="Group 6"/>
          <p:cNvGrpSpPr>
            <a:grpSpLocks/>
          </p:cNvGrpSpPr>
          <p:nvPr/>
        </p:nvGrpSpPr>
        <p:grpSpPr bwMode="auto">
          <a:xfrm>
            <a:off x="3348038" y="2565400"/>
            <a:ext cx="2592387" cy="1800225"/>
            <a:chOff x="0" y="0"/>
            <a:chExt cx="1633" cy="1134"/>
          </a:xfrm>
        </p:grpSpPr>
        <p:sp>
          <p:nvSpPr>
            <p:cNvPr id="20489" name="AutoShape 2"/>
            <p:cNvSpPr>
              <a:spLocks/>
            </p:cNvSpPr>
            <p:nvPr/>
          </p:nvSpPr>
          <p:spPr bwMode="auto">
            <a:xfrm>
              <a:off x="0" y="363"/>
              <a:ext cx="1633" cy="771"/>
            </a:xfrm>
            <a:prstGeom prst="roundRect">
              <a:avLst>
                <a:gd name="adj" fmla="val 16667"/>
              </a:avLst>
            </a:prstGeom>
            <a:solidFill>
              <a:schemeClr val="accent1"/>
            </a:solidFill>
            <a:ln w="9525">
              <a:solidFill>
                <a:schemeClr val="tx1"/>
              </a:solidFill>
              <a:round/>
              <a:headEnd/>
              <a:tailEnd/>
            </a:ln>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endParaRPr lang="en-GB" altLang="en-US" sz="1800">
                <a:solidFill>
                  <a:srgbClr val="000000"/>
                </a:solidFill>
              </a:endParaRPr>
            </a:p>
          </p:txBody>
        </p:sp>
        <p:sp>
          <p:nvSpPr>
            <p:cNvPr id="20490" name="AutoShape 3"/>
            <p:cNvSpPr>
              <a:spLocks/>
            </p:cNvSpPr>
            <p:nvPr/>
          </p:nvSpPr>
          <p:spPr bwMode="auto">
            <a:xfrm>
              <a:off x="318" y="45"/>
              <a:ext cx="408" cy="5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26" y="0"/>
                  </a:moveTo>
                  <a:lnTo>
                    <a:pt x="0" y="5172"/>
                  </a:lnTo>
                  <a:lnTo>
                    <a:pt x="0" y="16428"/>
                  </a:lnTo>
                  <a:lnTo>
                    <a:pt x="6326" y="21600"/>
                  </a:lnTo>
                  <a:lnTo>
                    <a:pt x="15274" y="21600"/>
                  </a:lnTo>
                  <a:lnTo>
                    <a:pt x="21600" y="16428"/>
                  </a:lnTo>
                  <a:lnTo>
                    <a:pt x="21600" y="5172"/>
                  </a:lnTo>
                  <a:lnTo>
                    <a:pt x="15274" y="0"/>
                  </a:lnTo>
                  <a:lnTo>
                    <a:pt x="6326" y="0"/>
                  </a:lnTo>
                  <a:close/>
                  <a:moveTo>
                    <a:pt x="6326" y="0"/>
                  </a:moveTo>
                </a:path>
              </a:pathLst>
            </a:custGeom>
            <a:solidFill>
              <a:srgbClr val="FFFFFF"/>
            </a:solidFill>
            <a:ln w="9525" cap="flat">
              <a:solidFill>
                <a:schemeClr val="tx1"/>
              </a:solidFill>
              <a:prstDash val="solid"/>
              <a:round/>
              <a:headEnd type="none" w="med" len="med"/>
              <a:tailEnd type="none" w="med" len="med"/>
            </a:ln>
          </p:spPr>
          <p:txBody>
            <a:bodyPr lIns="0" tIns="0" rIns="0" bIns="0"/>
            <a:lstStyle/>
            <a:p>
              <a:endParaRPr lang="en-GB"/>
            </a:p>
          </p:txBody>
        </p:sp>
        <p:sp>
          <p:nvSpPr>
            <p:cNvPr id="20491" name="AutoShape 4"/>
            <p:cNvSpPr>
              <a:spLocks/>
            </p:cNvSpPr>
            <p:nvPr/>
          </p:nvSpPr>
          <p:spPr bwMode="auto">
            <a:xfrm>
              <a:off x="862" y="45"/>
              <a:ext cx="408" cy="5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26" y="0"/>
                  </a:moveTo>
                  <a:lnTo>
                    <a:pt x="0" y="5172"/>
                  </a:lnTo>
                  <a:lnTo>
                    <a:pt x="0" y="16428"/>
                  </a:lnTo>
                  <a:lnTo>
                    <a:pt x="6326" y="21600"/>
                  </a:lnTo>
                  <a:lnTo>
                    <a:pt x="15274" y="21600"/>
                  </a:lnTo>
                  <a:lnTo>
                    <a:pt x="21600" y="16428"/>
                  </a:lnTo>
                  <a:lnTo>
                    <a:pt x="21600" y="5172"/>
                  </a:lnTo>
                  <a:lnTo>
                    <a:pt x="15274" y="0"/>
                  </a:lnTo>
                  <a:lnTo>
                    <a:pt x="6326" y="0"/>
                  </a:lnTo>
                  <a:close/>
                  <a:moveTo>
                    <a:pt x="6326" y="0"/>
                  </a:moveTo>
                </a:path>
              </a:pathLst>
            </a:custGeom>
            <a:solidFill>
              <a:srgbClr val="FFFFFF"/>
            </a:solidFill>
            <a:ln w="9525" cap="flat">
              <a:solidFill>
                <a:schemeClr val="tx1"/>
              </a:solidFill>
              <a:prstDash val="solid"/>
              <a:round/>
              <a:headEnd type="none" w="med" len="med"/>
              <a:tailEnd type="none" w="med" len="med"/>
            </a:ln>
          </p:spPr>
          <p:txBody>
            <a:bodyPr lIns="0" tIns="0" rIns="0" bIns="0"/>
            <a:lstStyle/>
            <a:p>
              <a:endParaRPr lang="en-GB"/>
            </a:p>
          </p:txBody>
        </p:sp>
        <p:sp>
          <p:nvSpPr>
            <p:cNvPr id="20492" name="Rectangle 5"/>
            <p:cNvSpPr>
              <a:spLocks/>
            </p:cNvSpPr>
            <p:nvPr/>
          </p:nvSpPr>
          <p:spPr bwMode="auto">
            <a:xfrm>
              <a:off x="91" y="0"/>
              <a:ext cx="1406" cy="363"/>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endParaRPr lang="en-GB" altLang="en-US" sz="1800">
                <a:solidFill>
                  <a:srgbClr val="000000"/>
                </a:solidFill>
              </a:endParaRPr>
            </a:p>
          </p:txBody>
        </p:sp>
      </p:grpSp>
      <p:sp>
        <p:nvSpPr>
          <p:cNvPr id="19463" name="AutoShape 7"/>
          <p:cNvSpPr>
            <a:spLocks/>
          </p:cNvSpPr>
          <p:nvPr/>
        </p:nvSpPr>
        <p:spPr bwMode="auto">
          <a:xfrm>
            <a:off x="3851275" y="2492375"/>
            <a:ext cx="647700" cy="792163"/>
          </a:xfrm>
          <a:custGeom>
            <a:avLst/>
            <a:gdLst>
              <a:gd name="T0" fmla="*/ 2147483646 w 21600"/>
              <a:gd name="T1" fmla="*/ 0 h 21600"/>
              <a:gd name="T2" fmla="*/ 0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0 h 21600"/>
              <a:gd name="T18" fmla="*/ 2147483646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26" y="0"/>
                </a:moveTo>
                <a:lnTo>
                  <a:pt x="0" y="5172"/>
                </a:lnTo>
                <a:lnTo>
                  <a:pt x="0" y="16428"/>
                </a:lnTo>
                <a:lnTo>
                  <a:pt x="6326" y="21600"/>
                </a:lnTo>
                <a:lnTo>
                  <a:pt x="15274" y="21600"/>
                </a:lnTo>
                <a:lnTo>
                  <a:pt x="21600" y="16428"/>
                </a:lnTo>
                <a:lnTo>
                  <a:pt x="21600" y="5172"/>
                </a:lnTo>
                <a:lnTo>
                  <a:pt x="15274" y="0"/>
                </a:lnTo>
                <a:lnTo>
                  <a:pt x="6326" y="0"/>
                </a:lnTo>
                <a:close/>
                <a:moveTo>
                  <a:pt x="6326" y="0"/>
                </a:moveTo>
              </a:path>
            </a:pathLst>
          </a:custGeom>
          <a:solidFill>
            <a:srgbClr val="99CC00"/>
          </a:solidFill>
          <a:ln w="9525" cap="flat">
            <a:solidFill>
              <a:schemeClr val="tx1"/>
            </a:solidFill>
            <a:prstDash val="solid"/>
            <a:round/>
            <a:headEnd type="none" w="med" len="med"/>
            <a:tailEnd type="none" w="med" len="med"/>
          </a:ln>
        </p:spPr>
        <p:txBody>
          <a:bodyPr lIns="0" tIns="0" rIns="0" bIns="0"/>
          <a:lstStyle/>
          <a:p>
            <a:endParaRPr lang="en-GB"/>
          </a:p>
        </p:txBody>
      </p:sp>
      <p:sp>
        <p:nvSpPr>
          <p:cNvPr id="19464" name="AutoShape 8"/>
          <p:cNvSpPr>
            <a:spLocks/>
          </p:cNvSpPr>
          <p:nvPr/>
        </p:nvSpPr>
        <p:spPr bwMode="auto">
          <a:xfrm>
            <a:off x="4716463" y="2492375"/>
            <a:ext cx="647700" cy="792163"/>
          </a:xfrm>
          <a:custGeom>
            <a:avLst/>
            <a:gdLst>
              <a:gd name="T0" fmla="*/ 2147483646 w 21600"/>
              <a:gd name="T1" fmla="*/ 0 h 21600"/>
              <a:gd name="T2" fmla="*/ 0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0 h 21600"/>
              <a:gd name="T18" fmla="*/ 2147483646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326" y="0"/>
                </a:moveTo>
                <a:lnTo>
                  <a:pt x="0" y="5172"/>
                </a:lnTo>
                <a:lnTo>
                  <a:pt x="0" y="16428"/>
                </a:lnTo>
                <a:lnTo>
                  <a:pt x="6326" y="21600"/>
                </a:lnTo>
                <a:lnTo>
                  <a:pt x="15274" y="21600"/>
                </a:lnTo>
                <a:lnTo>
                  <a:pt x="21600" y="16428"/>
                </a:lnTo>
                <a:lnTo>
                  <a:pt x="21600" y="5172"/>
                </a:lnTo>
                <a:lnTo>
                  <a:pt x="15274" y="0"/>
                </a:lnTo>
                <a:lnTo>
                  <a:pt x="6326" y="0"/>
                </a:lnTo>
                <a:close/>
                <a:moveTo>
                  <a:pt x="6326" y="0"/>
                </a:moveTo>
              </a:path>
            </a:pathLst>
          </a:custGeom>
          <a:solidFill>
            <a:srgbClr val="99CC00"/>
          </a:solidFill>
          <a:ln w="9525" cap="flat">
            <a:solidFill>
              <a:schemeClr val="tx1"/>
            </a:solidFill>
            <a:prstDash val="solid"/>
            <a:round/>
            <a:headEnd type="none" w="med" len="med"/>
            <a:tailEnd type="none" w="med" len="med"/>
          </a:ln>
        </p:spPr>
        <p:txBody>
          <a:bodyPr lIns="0" tIns="0" rIns="0" bIns="0"/>
          <a:lstStyle/>
          <a:p>
            <a:endParaRPr lang="en-GB"/>
          </a:p>
        </p:txBody>
      </p:sp>
      <p:sp>
        <p:nvSpPr>
          <p:cNvPr id="19465" name="Line 9"/>
          <p:cNvSpPr>
            <a:spLocks noChangeShapeType="1"/>
          </p:cNvSpPr>
          <p:nvPr/>
        </p:nvSpPr>
        <p:spPr bwMode="auto">
          <a:xfrm>
            <a:off x="4500563" y="2852738"/>
            <a:ext cx="2159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7" name="Rectangle 10"/>
          <p:cNvSpPr>
            <a:spLocks/>
          </p:cNvSpPr>
          <p:nvPr/>
        </p:nvSpPr>
        <p:spPr bwMode="auto">
          <a:xfrm>
            <a:off x="244475" y="4924425"/>
            <a:ext cx="867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solidFill>
                  <a:srgbClr val="333399"/>
                </a:solidFill>
                <a:cs typeface="Arial" panose="020B0604020202020204" pitchFamily="34" charset="0"/>
              </a:rPr>
              <a:t>However crystallographic studies indicate proteins are </a:t>
            </a:r>
            <a:r>
              <a:rPr lang="en-US" altLang="en-US" sz="2400" b="1">
                <a:solidFill>
                  <a:srgbClr val="333399"/>
                </a:solidFill>
                <a:cs typeface="Arial" panose="020B0604020202020204" pitchFamily="34" charset="0"/>
              </a:rPr>
              <a:t>flexible.</a:t>
            </a:r>
          </a:p>
        </p:txBody>
      </p:sp>
      <p:sp>
        <p:nvSpPr>
          <p:cNvPr id="2" name="TextBox 1"/>
          <p:cNvSpPr txBox="1"/>
          <p:nvPr/>
        </p:nvSpPr>
        <p:spPr>
          <a:xfrm>
            <a:off x="2051050" y="446088"/>
            <a:ext cx="6469063" cy="646112"/>
          </a:xfrm>
          <a:prstGeom prst="rect">
            <a:avLst/>
          </a:prstGeom>
          <a:noFill/>
        </p:spPr>
        <p:txBody>
          <a:bodyPr>
            <a:spAutoFit/>
          </a:bodyPr>
          <a:lstStyle/>
          <a:p>
            <a:pPr eaLnBrk="1" hangingPunct="1">
              <a:defRPr/>
            </a:pPr>
            <a:r>
              <a:rPr lang="en-US" sz="3600" dirty="0">
                <a:solidFill>
                  <a:schemeClr val="accent2">
                    <a:lumMod val="75000"/>
                  </a:schemeClr>
                </a:solidFill>
                <a:latin typeface="Arial" charset="0"/>
                <a:ea typeface="ヒラギノ角ゴ ProN W3" charset="0"/>
                <a:sym typeface="Arial" charset="0"/>
              </a:rPr>
              <a:t>Models of enzyme action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additive="base">
                                        <p:cTn id="7" dur="500" fill="hold"/>
                                        <p:tgtEl>
                                          <p:spTgt spid="19463"/>
                                        </p:tgtEl>
                                        <p:attrNameLst>
                                          <p:attrName>ppt_x</p:attrName>
                                        </p:attrNameLst>
                                      </p:cBhvr>
                                      <p:tavLst>
                                        <p:tav tm="0">
                                          <p:val>
                                            <p:strVal val="#ppt_x"/>
                                          </p:val>
                                        </p:tav>
                                        <p:tav tm="100000">
                                          <p:val>
                                            <p:strVal val="#ppt_x"/>
                                          </p:val>
                                        </p:tav>
                                      </p:tavLst>
                                    </p:anim>
                                    <p:anim calcmode="lin" valueType="num">
                                      <p:cBhvr additive="base">
                                        <p:cTn id="8" dur="500" fill="hold"/>
                                        <p:tgtEl>
                                          <p:spTgt spid="1946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500"/>
                                  </p:stCondLst>
                                  <p:childTnLst>
                                    <p:set>
                                      <p:cBhvr>
                                        <p:cTn id="11" dur="1" fill="hold">
                                          <p:stCondLst>
                                            <p:cond delay="0"/>
                                          </p:stCondLst>
                                        </p:cTn>
                                        <p:tgtEl>
                                          <p:spTgt spid="19464"/>
                                        </p:tgtEl>
                                        <p:attrNameLst>
                                          <p:attrName>style.visibility</p:attrName>
                                        </p:attrNameLst>
                                      </p:cBhvr>
                                      <p:to>
                                        <p:strVal val="visible"/>
                                      </p:to>
                                    </p:set>
                                    <p:anim calcmode="lin" valueType="num">
                                      <p:cBhvr additive="base">
                                        <p:cTn id="12" dur="500" fill="hold"/>
                                        <p:tgtEl>
                                          <p:spTgt spid="19464"/>
                                        </p:tgtEl>
                                        <p:attrNameLst>
                                          <p:attrName>ppt_x</p:attrName>
                                        </p:attrNameLst>
                                      </p:cBhvr>
                                      <p:tavLst>
                                        <p:tav tm="0">
                                          <p:val>
                                            <p:strVal val="#ppt_x"/>
                                          </p:val>
                                        </p:tav>
                                        <p:tav tm="100000">
                                          <p:val>
                                            <p:strVal val="#ppt_x"/>
                                          </p:val>
                                        </p:tav>
                                      </p:tavLst>
                                    </p:anim>
                                    <p:anim calcmode="lin" valueType="num">
                                      <p:cBhvr additive="base">
                                        <p:cTn id="13" dur="500" fill="hold"/>
                                        <p:tgtEl>
                                          <p:spTgt spid="1946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500"/>
                            </p:stCondLst>
                            <p:childTnLst>
                              <p:par>
                                <p:cTn id="15" presetID="23" presetClass="entr" presetSubtype="16" fill="hold" nodeType="afterEffect">
                                  <p:stCondLst>
                                    <p:cond delay="500"/>
                                  </p:stCondLst>
                                  <p:childTnLst>
                                    <p:set>
                                      <p:cBhvr>
                                        <p:cTn id="16" dur="1" fill="hold">
                                          <p:stCondLst>
                                            <p:cond delay="0"/>
                                          </p:stCondLst>
                                        </p:cTn>
                                        <p:tgtEl>
                                          <p:spTgt spid="19465"/>
                                        </p:tgtEl>
                                        <p:attrNameLst>
                                          <p:attrName>style.visibility</p:attrName>
                                        </p:attrNameLst>
                                      </p:cBhvr>
                                      <p:to>
                                        <p:strVal val="visible"/>
                                      </p:to>
                                    </p:set>
                                    <p:anim calcmode="lin" valueType="num">
                                      <p:cBhvr>
                                        <p:cTn id="17" dur="500" fill="hold"/>
                                        <p:tgtEl>
                                          <p:spTgt spid="19465"/>
                                        </p:tgtEl>
                                        <p:attrNameLst>
                                          <p:attrName>ppt_w</p:attrName>
                                        </p:attrNameLst>
                                      </p:cBhvr>
                                      <p:tavLst>
                                        <p:tav tm="0">
                                          <p:val>
                                            <p:fltVal val="0"/>
                                          </p:val>
                                        </p:tav>
                                        <p:tav tm="100000">
                                          <p:val>
                                            <p:strVal val="#ppt_w"/>
                                          </p:val>
                                        </p:tav>
                                      </p:tavLst>
                                    </p:anim>
                                    <p:anim calcmode="lin" valueType="num">
                                      <p:cBhvr>
                                        <p:cTn id="18" dur="500" fill="hold"/>
                                        <p:tgtEl>
                                          <p:spTgt spid="194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a:off x="971550" y="2636838"/>
            <a:ext cx="2160588" cy="3960812"/>
          </a:xfrm>
          <a:prstGeom prst="roundRect">
            <a:avLst>
              <a:gd name="adj" fmla="val 16662"/>
            </a:avLst>
          </a:prstGeom>
          <a:solidFill>
            <a:schemeClr val="accent1"/>
          </a:solidFill>
          <a:ln w="9525">
            <a:solidFill>
              <a:schemeClr val="tx1"/>
            </a:solidFill>
            <a:round/>
            <a:headEnd/>
            <a:tailEnd/>
          </a:ln>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endParaRPr lang="en-GB" altLang="en-US" sz="1800">
              <a:solidFill>
                <a:srgbClr val="000000"/>
              </a:solidFill>
            </a:endParaRPr>
          </a:p>
        </p:txBody>
      </p:sp>
      <p:sp>
        <p:nvSpPr>
          <p:cNvPr id="21507" name="Rectangle 2"/>
          <p:cNvSpPr>
            <a:spLocks/>
          </p:cNvSpPr>
          <p:nvPr/>
        </p:nvSpPr>
        <p:spPr bwMode="auto">
          <a:xfrm>
            <a:off x="3141663" y="2636838"/>
            <a:ext cx="863600" cy="331311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endParaRPr lang="en-GB" altLang="en-US" sz="1800">
              <a:solidFill>
                <a:srgbClr val="000000"/>
              </a:solidFill>
            </a:endParaRPr>
          </a:p>
        </p:txBody>
      </p:sp>
      <p:sp>
        <p:nvSpPr>
          <p:cNvPr id="18436" name="Rectangle 3"/>
          <p:cNvSpPr>
            <a:spLocks noGrp="1" noChangeArrowheads="1"/>
          </p:cNvSpPr>
          <p:nvPr>
            <p:ph type="title"/>
          </p:nvPr>
        </p:nvSpPr>
        <p:spPr>
          <a:xfrm>
            <a:off x="107950" y="260350"/>
            <a:ext cx="8883650" cy="2089150"/>
          </a:xfrm>
        </p:spPr>
        <p:txBody>
          <a:bodyPr rIns="132080"/>
          <a:lstStyle/>
          <a:p>
            <a:pPr indent="0" algn="l" eaLnBrk="1" hangingPunct="1">
              <a:defRPr/>
            </a:pPr>
            <a:r>
              <a:rPr lang="en-US" sz="2600" b="1" dirty="0">
                <a:solidFill>
                  <a:srgbClr val="262673"/>
                </a:solidFill>
                <a:latin typeface="Arial Bold" charset="0"/>
                <a:cs typeface="Arial Bold" charset="0"/>
                <a:sym typeface="Arial Bold" charset="0"/>
              </a:rPr>
              <a:t>The Induced-fit hypothesis</a:t>
            </a:r>
            <a:r>
              <a:rPr lang="en-US" sz="2600" b="1" dirty="0">
                <a:solidFill>
                  <a:srgbClr val="262673"/>
                </a:solidFill>
                <a:sym typeface="Arial" charset="0"/>
              </a:rPr>
              <a:t> </a:t>
            </a:r>
            <a:r>
              <a:rPr lang="en-US" sz="2600" dirty="0">
                <a:solidFill>
                  <a:srgbClr val="262673"/>
                </a:solidFill>
                <a:sym typeface="Arial" charset="0"/>
              </a:rPr>
              <a:t>suggests the active site is flexible and only assumes its </a:t>
            </a:r>
            <a:r>
              <a:rPr lang="en-US" sz="2600" b="1" dirty="0">
                <a:solidFill>
                  <a:srgbClr val="262673"/>
                </a:solidFill>
                <a:sym typeface="Arial" charset="0"/>
              </a:rPr>
              <a:t>catalytic conformation</a:t>
            </a:r>
            <a:r>
              <a:rPr lang="en-US" sz="2600" dirty="0">
                <a:solidFill>
                  <a:srgbClr val="262673"/>
                </a:solidFill>
                <a:sym typeface="Arial" charset="0"/>
              </a:rPr>
              <a:t> after the substrate molecules bind to the site. In other words the enzyme has a certain general shape that alters slightly to accommodate the substrate placing strain on the substrate molecule.</a:t>
            </a:r>
          </a:p>
        </p:txBody>
      </p:sp>
      <p:sp>
        <p:nvSpPr>
          <p:cNvPr id="2" name="Rectangle 4"/>
          <p:cNvSpPr>
            <a:spLocks/>
          </p:cNvSpPr>
          <p:nvPr/>
        </p:nvSpPr>
        <p:spPr bwMode="auto">
          <a:xfrm>
            <a:off x="4356100" y="3141663"/>
            <a:ext cx="37941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ts val="1400"/>
              </a:spcBef>
              <a:buSzTx/>
              <a:buFontTx/>
              <a:buNone/>
            </a:pPr>
            <a:r>
              <a:rPr lang="en-US" altLang="en-US" sz="2400" b="1">
                <a:cs typeface="Arial" panose="020B0604020202020204" pitchFamily="34" charset="0"/>
              </a:rPr>
              <a:t>When the product leaves the enzyme, the active site reverts to its inactive state</a:t>
            </a:r>
            <a:r>
              <a:rPr lang="en-US" altLang="en-US" sz="2400">
                <a:cs typeface="Arial" panose="020B0604020202020204" pitchFamily="34" charset="0"/>
              </a:rPr>
              <a:t>.</a:t>
            </a:r>
          </a:p>
        </p:txBody>
      </p:sp>
      <p:sp>
        <p:nvSpPr>
          <p:cNvPr id="21510" name="Line 5"/>
          <p:cNvSpPr>
            <a:spLocks noChangeShapeType="1"/>
          </p:cNvSpPr>
          <p:nvPr/>
        </p:nvSpPr>
        <p:spPr bwMode="auto">
          <a:xfrm>
            <a:off x="3203575" y="4160838"/>
            <a:ext cx="1588" cy="35877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nvGrpSpPr>
          <p:cNvPr id="21511" name="Group 9"/>
          <p:cNvGrpSpPr>
            <a:grpSpLocks/>
          </p:cNvGrpSpPr>
          <p:nvPr/>
        </p:nvGrpSpPr>
        <p:grpSpPr bwMode="auto">
          <a:xfrm>
            <a:off x="2484438" y="2781300"/>
            <a:ext cx="1582737" cy="2808288"/>
            <a:chOff x="0" y="0"/>
            <a:chExt cx="997" cy="1769"/>
          </a:xfrm>
        </p:grpSpPr>
        <p:sp>
          <p:nvSpPr>
            <p:cNvPr id="21520" name="Oval 6"/>
            <p:cNvSpPr>
              <a:spLocks/>
            </p:cNvSpPr>
            <p:nvPr/>
          </p:nvSpPr>
          <p:spPr bwMode="auto">
            <a:xfrm>
              <a:off x="0" y="227"/>
              <a:ext cx="951" cy="725"/>
            </a:xfrm>
            <a:prstGeom prst="ellipse">
              <a:avLst/>
            </a:prstGeom>
            <a:solidFill>
              <a:srgbClr val="FFFFFF"/>
            </a:solidFill>
            <a:ln w="9525">
              <a:solidFill>
                <a:schemeClr val="tx1"/>
              </a:solidFill>
              <a:round/>
              <a:headEnd/>
              <a:tailEnd/>
            </a:ln>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endParaRPr lang="en-GB" altLang="en-US" sz="1800">
                <a:solidFill>
                  <a:srgbClr val="000000"/>
                </a:solidFill>
              </a:endParaRPr>
            </a:p>
          </p:txBody>
        </p:sp>
        <p:sp>
          <p:nvSpPr>
            <p:cNvPr id="21521" name="Oval 7"/>
            <p:cNvSpPr>
              <a:spLocks/>
            </p:cNvSpPr>
            <p:nvPr/>
          </p:nvSpPr>
          <p:spPr bwMode="auto">
            <a:xfrm>
              <a:off x="0" y="998"/>
              <a:ext cx="951" cy="725"/>
            </a:xfrm>
            <a:prstGeom prst="ellipse">
              <a:avLst/>
            </a:prstGeom>
            <a:solidFill>
              <a:srgbClr val="FFFFFF"/>
            </a:solidFill>
            <a:ln w="9525">
              <a:solidFill>
                <a:schemeClr val="tx1"/>
              </a:solidFill>
              <a:round/>
              <a:headEnd/>
              <a:tailEnd/>
            </a:ln>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endParaRPr lang="en-GB" altLang="en-US" sz="1800">
                <a:solidFill>
                  <a:srgbClr val="000000"/>
                </a:solidFill>
              </a:endParaRPr>
            </a:p>
          </p:txBody>
        </p:sp>
        <p:sp>
          <p:nvSpPr>
            <p:cNvPr id="21522" name="Rectangle 8"/>
            <p:cNvSpPr>
              <a:spLocks/>
            </p:cNvSpPr>
            <p:nvPr/>
          </p:nvSpPr>
          <p:spPr bwMode="auto">
            <a:xfrm>
              <a:off x="408" y="0"/>
              <a:ext cx="589" cy="1769"/>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endParaRPr lang="en-GB" altLang="en-US" sz="1800">
                <a:solidFill>
                  <a:srgbClr val="000000"/>
                </a:solidFill>
              </a:endParaRPr>
            </a:p>
          </p:txBody>
        </p:sp>
      </p:grpSp>
      <p:grpSp>
        <p:nvGrpSpPr>
          <p:cNvPr id="20493" name="Group 13"/>
          <p:cNvGrpSpPr>
            <a:grpSpLocks/>
          </p:cNvGrpSpPr>
          <p:nvPr/>
        </p:nvGrpSpPr>
        <p:grpSpPr bwMode="auto">
          <a:xfrm>
            <a:off x="2474913" y="2636838"/>
            <a:ext cx="1665287" cy="3240087"/>
            <a:chOff x="0" y="0"/>
            <a:chExt cx="1049" cy="2041"/>
          </a:xfrm>
        </p:grpSpPr>
        <p:sp>
          <p:nvSpPr>
            <p:cNvPr id="21517" name="AutoShape 10"/>
            <p:cNvSpPr>
              <a:spLocks/>
            </p:cNvSpPr>
            <p:nvPr/>
          </p:nvSpPr>
          <p:spPr bwMode="auto">
            <a:xfrm>
              <a:off x="0" y="272"/>
              <a:ext cx="817" cy="7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5970" y="0"/>
                  </a:moveTo>
                  <a:lnTo>
                    <a:pt x="0" y="6326"/>
                  </a:lnTo>
                  <a:lnTo>
                    <a:pt x="0" y="15274"/>
                  </a:lnTo>
                  <a:lnTo>
                    <a:pt x="5970" y="21600"/>
                  </a:lnTo>
                  <a:lnTo>
                    <a:pt x="15630" y="21600"/>
                  </a:lnTo>
                  <a:lnTo>
                    <a:pt x="21600" y="15274"/>
                  </a:lnTo>
                  <a:lnTo>
                    <a:pt x="21600" y="6326"/>
                  </a:lnTo>
                  <a:lnTo>
                    <a:pt x="15630" y="0"/>
                  </a:lnTo>
                  <a:lnTo>
                    <a:pt x="5970" y="0"/>
                  </a:lnTo>
                  <a:close/>
                  <a:moveTo>
                    <a:pt x="5970" y="0"/>
                  </a:moveTo>
                </a:path>
              </a:pathLst>
            </a:custGeom>
            <a:solidFill>
              <a:srgbClr val="FFFFFF"/>
            </a:solidFill>
            <a:ln w="9525" cap="flat">
              <a:solidFill>
                <a:schemeClr val="tx1"/>
              </a:solidFill>
              <a:prstDash val="solid"/>
              <a:round/>
              <a:headEnd type="none" w="med" len="med"/>
              <a:tailEnd type="none" w="med" len="med"/>
            </a:ln>
          </p:spPr>
          <p:txBody>
            <a:bodyPr lIns="0" tIns="0" rIns="0" bIns="0"/>
            <a:lstStyle/>
            <a:p>
              <a:endParaRPr lang="en-GB"/>
            </a:p>
          </p:txBody>
        </p:sp>
        <p:sp>
          <p:nvSpPr>
            <p:cNvPr id="21518" name="AutoShape 11"/>
            <p:cNvSpPr>
              <a:spLocks/>
            </p:cNvSpPr>
            <p:nvPr/>
          </p:nvSpPr>
          <p:spPr bwMode="auto">
            <a:xfrm>
              <a:off x="0" y="1089"/>
              <a:ext cx="817" cy="7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5970" y="0"/>
                  </a:moveTo>
                  <a:lnTo>
                    <a:pt x="0" y="6326"/>
                  </a:lnTo>
                  <a:lnTo>
                    <a:pt x="0" y="15274"/>
                  </a:lnTo>
                  <a:lnTo>
                    <a:pt x="5970" y="21600"/>
                  </a:lnTo>
                  <a:lnTo>
                    <a:pt x="15630" y="21600"/>
                  </a:lnTo>
                  <a:lnTo>
                    <a:pt x="21600" y="15274"/>
                  </a:lnTo>
                  <a:lnTo>
                    <a:pt x="21600" y="6326"/>
                  </a:lnTo>
                  <a:lnTo>
                    <a:pt x="15630" y="0"/>
                  </a:lnTo>
                  <a:lnTo>
                    <a:pt x="5970" y="0"/>
                  </a:lnTo>
                  <a:close/>
                  <a:moveTo>
                    <a:pt x="5970" y="0"/>
                  </a:moveTo>
                </a:path>
              </a:pathLst>
            </a:custGeom>
            <a:solidFill>
              <a:srgbClr val="FFFFFF"/>
            </a:solidFill>
            <a:ln w="9525" cap="flat">
              <a:solidFill>
                <a:schemeClr val="tx1"/>
              </a:solidFill>
              <a:prstDash val="solid"/>
              <a:round/>
              <a:headEnd type="none" w="med" len="med"/>
              <a:tailEnd type="none" w="med" len="med"/>
            </a:ln>
          </p:spPr>
          <p:txBody>
            <a:bodyPr lIns="0" tIns="0" rIns="0" bIns="0"/>
            <a:lstStyle/>
            <a:p>
              <a:endParaRPr lang="en-GB"/>
            </a:p>
          </p:txBody>
        </p:sp>
        <p:sp>
          <p:nvSpPr>
            <p:cNvPr id="21519" name="Rectangle 12"/>
            <p:cNvSpPr>
              <a:spLocks/>
            </p:cNvSpPr>
            <p:nvPr/>
          </p:nvSpPr>
          <p:spPr bwMode="auto">
            <a:xfrm>
              <a:off x="414" y="0"/>
              <a:ext cx="635" cy="20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endParaRPr lang="en-GB" altLang="en-US" sz="1800">
                <a:solidFill>
                  <a:srgbClr val="000000"/>
                </a:solidFill>
              </a:endParaRPr>
            </a:p>
          </p:txBody>
        </p:sp>
      </p:grpSp>
      <p:sp>
        <p:nvSpPr>
          <p:cNvPr id="20494" name="Line 14"/>
          <p:cNvSpPr>
            <a:spLocks noChangeShapeType="1"/>
          </p:cNvSpPr>
          <p:nvPr/>
        </p:nvSpPr>
        <p:spPr bwMode="auto">
          <a:xfrm>
            <a:off x="3132138" y="4149725"/>
            <a:ext cx="1587" cy="35877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8442" name="AutoShape 15"/>
          <p:cNvSpPr>
            <a:spLocks/>
          </p:cNvSpPr>
          <p:nvPr/>
        </p:nvSpPr>
        <p:spPr bwMode="auto">
          <a:xfrm>
            <a:off x="2500313" y="3221038"/>
            <a:ext cx="1152525" cy="928687"/>
          </a:xfrm>
          <a:custGeom>
            <a:avLst/>
            <a:gdLst>
              <a:gd name="T0" fmla="*/ 2147483646 w 21600"/>
              <a:gd name="T1" fmla="*/ 0 h 21600"/>
              <a:gd name="T2" fmla="*/ 0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0 h 21600"/>
              <a:gd name="T18" fmla="*/ 2147483646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5097" y="0"/>
                </a:moveTo>
                <a:lnTo>
                  <a:pt x="0" y="6326"/>
                </a:lnTo>
                <a:lnTo>
                  <a:pt x="0" y="15274"/>
                </a:lnTo>
                <a:lnTo>
                  <a:pt x="5097" y="21600"/>
                </a:lnTo>
                <a:lnTo>
                  <a:pt x="16503" y="21600"/>
                </a:lnTo>
                <a:lnTo>
                  <a:pt x="21600" y="15274"/>
                </a:lnTo>
                <a:lnTo>
                  <a:pt x="21600" y="6326"/>
                </a:lnTo>
                <a:lnTo>
                  <a:pt x="16503" y="0"/>
                </a:lnTo>
                <a:lnTo>
                  <a:pt x="5097" y="0"/>
                </a:lnTo>
                <a:close/>
                <a:moveTo>
                  <a:pt x="5097" y="0"/>
                </a:moveTo>
              </a:path>
            </a:pathLst>
          </a:custGeom>
          <a:solidFill>
            <a:srgbClr val="99CC00"/>
          </a:solidFill>
          <a:ln w="9525" cap="flat">
            <a:solidFill>
              <a:schemeClr val="tx1"/>
            </a:solidFill>
            <a:prstDash val="solid"/>
            <a:round/>
            <a:headEnd type="none" w="med" len="med"/>
            <a:tailEnd type="none" w="med" len="med"/>
          </a:ln>
        </p:spPr>
        <p:txBody>
          <a:bodyPr lIns="0" tIns="0" rIns="0" bIns="0"/>
          <a:lstStyle/>
          <a:p>
            <a:endParaRPr lang="en-GB"/>
          </a:p>
        </p:txBody>
      </p:sp>
      <p:sp>
        <p:nvSpPr>
          <p:cNvPr id="18443" name="AutoShape 16"/>
          <p:cNvSpPr>
            <a:spLocks/>
          </p:cNvSpPr>
          <p:nvPr/>
        </p:nvSpPr>
        <p:spPr bwMode="auto">
          <a:xfrm>
            <a:off x="2497138" y="4470400"/>
            <a:ext cx="1152525" cy="941388"/>
          </a:xfrm>
          <a:custGeom>
            <a:avLst/>
            <a:gdLst>
              <a:gd name="T0" fmla="*/ 2147483646 w 21600"/>
              <a:gd name="T1" fmla="*/ 0 h 21600"/>
              <a:gd name="T2" fmla="*/ 0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0 h 21600"/>
              <a:gd name="T18" fmla="*/ 2147483646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5167" y="0"/>
                </a:moveTo>
                <a:lnTo>
                  <a:pt x="0" y="6326"/>
                </a:lnTo>
                <a:lnTo>
                  <a:pt x="0" y="15274"/>
                </a:lnTo>
                <a:lnTo>
                  <a:pt x="5167" y="21600"/>
                </a:lnTo>
                <a:lnTo>
                  <a:pt x="16433" y="21600"/>
                </a:lnTo>
                <a:lnTo>
                  <a:pt x="21600" y="15274"/>
                </a:lnTo>
                <a:lnTo>
                  <a:pt x="21600" y="6326"/>
                </a:lnTo>
                <a:lnTo>
                  <a:pt x="16433" y="0"/>
                </a:lnTo>
                <a:lnTo>
                  <a:pt x="5167" y="0"/>
                </a:lnTo>
                <a:close/>
                <a:moveTo>
                  <a:pt x="5167" y="0"/>
                </a:moveTo>
              </a:path>
            </a:pathLst>
          </a:custGeom>
          <a:solidFill>
            <a:srgbClr val="99CC00"/>
          </a:solidFill>
          <a:ln w="9525" cap="flat">
            <a:solidFill>
              <a:schemeClr val="tx1"/>
            </a:solidFill>
            <a:prstDash val="solid"/>
            <a:round/>
            <a:headEnd type="none" w="med" len="med"/>
            <a:tailEnd type="none" w="med" len="med"/>
          </a:ln>
        </p:spPr>
        <p:txBody>
          <a:bodyPr lIns="0" tIns="0" rIns="0" bIns="0"/>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1000"/>
                                  </p:stCondLst>
                                  <p:childTnLst>
                                    <p:set>
                                      <p:cBhvr>
                                        <p:cTn id="6" dur="1" fill="hold">
                                          <p:stCondLst>
                                            <p:cond delay="0"/>
                                          </p:stCondLst>
                                        </p:cTn>
                                        <p:tgtEl>
                                          <p:spTgt spid="20493"/>
                                        </p:tgtEl>
                                        <p:attrNameLst>
                                          <p:attrName>style.visibility</p:attrName>
                                        </p:attrNameLst>
                                      </p:cBhvr>
                                      <p:to>
                                        <p:strVal val="visible"/>
                                      </p:to>
                                    </p:set>
                                    <p:animEffect transition="in" filter="wipe(right)">
                                      <p:cBhvr>
                                        <p:cTn id="7" dur="500"/>
                                        <p:tgtEl>
                                          <p:spTgt spid="20493"/>
                                        </p:tgtEl>
                                      </p:cBhvr>
                                    </p:animEffect>
                                  </p:childTnLst>
                                </p:cTn>
                              </p:par>
                            </p:childTnLst>
                          </p:cTn>
                        </p:par>
                        <p:par>
                          <p:cTn id="8" fill="hold" nodeType="afterGroup">
                            <p:stCondLst>
                              <p:cond delay="1500"/>
                            </p:stCondLst>
                            <p:childTnLst>
                              <p:par>
                                <p:cTn id="9" presetID="3" presetClass="entr" presetSubtype="10" fill="hold" nodeType="afterEffect">
                                  <p:stCondLst>
                                    <p:cond delay="500"/>
                                  </p:stCondLst>
                                  <p:childTnLst>
                                    <p:set>
                                      <p:cBhvr>
                                        <p:cTn id="10" dur="1" fill="hold">
                                          <p:stCondLst>
                                            <p:cond delay="0"/>
                                          </p:stCondLst>
                                        </p:cTn>
                                        <p:tgtEl>
                                          <p:spTgt spid="20494"/>
                                        </p:tgtEl>
                                        <p:attrNameLst>
                                          <p:attrName>style.visibility</p:attrName>
                                        </p:attrNameLst>
                                      </p:cBhvr>
                                      <p:to>
                                        <p:strVal val="visible"/>
                                      </p:to>
                                    </p:set>
                                    <p:animEffect transition="in" filter="blinds(horizontal)">
                                      <p:cBhvr>
                                        <p:cTn id="11" dur="500"/>
                                        <p:tgtEl>
                                          <p:spTgt spid="204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par>
                          <p:cTn id="17" fill="hold" nodeType="afterGroup">
                            <p:stCondLst>
                              <p:cond delay="500"/>
                            </p:stCondLst>
                            <p:childTnLst>
                              <p:par>
                                <p:cTn id="18" presetID="3" presetClass="exit" presetSubtype="10" fill="hold" nodeType="afterEffect">
                                  <p:stCondLst>
                                    <p:cond delay="1500"/>
                                  </p:stCondLst>
                                  <p:childTnLst>
                                    <p:animEffect transition="out" filter="blinds(horizontal)">
                                      <p:cBhvr>
                                        <p:cTn id="19" dur="500"/>
                                        <p:tgtEl>
                                          <p:spTgt spid="20494"/>
                                        </p:tgtEl>
                                      </p:cBhvr>
                                    </p:animEffect>
                                    <p:set>
                                      <p:cBhvr>
                                        <p:cTn id="20" dur="1" fill="hold">
                                          <p:stCondLst>
                                            <p:cond delay="499"/>
                                          </p:stCondLst>
                                        </p:cTn>
                                        <p:tgtEl>
                                          <p:spTgt spid="20494"/>
                                        </p:tgtEl>
                                        <p:attrNameLst>
                                          <p:attrName>style.visibility</p:attrName>
                                        </p:attrNameLst>
                                      </p:cBhvr>
                                      <p:to>
                                        <p:strVal val="hidden"/>
                                      </p:to>
                                    </p:set>
                                  </p:childTnLst>
                                </p:cTn>
                              </p:par>
                            </p:childTnLst>
                          </p:cTn>
                        </p:par>
                        <p:par>
                          <p:cTn id="21" fill="hold" nodeType="afterGroup">
                            <p:stCondLst>
                              <p:cond delay="2500"/>
                            </p:stCondLst>
                            <p:childTnLst>
                              <p:par>
                                <p:cTn id="22" presetID="3" presetClass="exit" presetSubtype="10" fill="hold" nodeType="afterEffect">
                                  <p:stCondLst>
                                    <p:cond delay="2000"/>
                                  </p:stCondLst>
                                  <p:childTnLst>
                                    <p:animEffect transition="out" filter="blinds(horizontal)">
                                      <p:cBhvr>
                                        <p:cTn id="23" dur="500"/>
                                        <p:tgtEl>
                                          <p:spTgt spid="18442"/>
                                        </p:tgtEl>
                                      </p:cBhvr>
                                    </p:animEffect>
                                    <p:set>
                                      <p:cBhvr>
                                        <p:cTn id="24" dur="1" fill="hold">
                                          <p:stCondLst>
                                            <p:cond delay="499"/>
                                          </p:stCondLst>
                                        </p:cTn>
                                        <p:tgtEl>
                                          <p:spTgt spid="18442"/>
                                        </p:tgtEl>
                                        <p:attrNameLst>
                                          <p:attrName>style.visibility</p:attrName>
                                        </p:attrNameLst>
                                      </p:cBhvr>
                                      <p:to>
                                        <p:strVal val="hidden"/>
                                      </p:to>
                                    </p:set>
                                  </p:childTnLst>
                                </p:cTn>
                              </p:par>
                            </p:childTnLst>
                          </p:cTn>
                        </p:par>
                        <p:par>
                          <p:cTn id="25" fill="hold" nodeType="afterGroup">
                            <p:stCondLst>
                              <p:cond delay="5000"/>
                            </p:stCondLst>
                            <p:childTnLst>
                              <p:par>
                                <p:cTn id="26" presetID="3" presetClass="exit" presetSubtype="10" fill="hold" nodeType="afterEffect">
                                  <p:stCondLst>
                                    <p:cond delay="2000"/>
                                  </p:stCondLst>
                                  <p:childTnLst>
                                    <p:animEffect transition="out" filter="blinds(horizontal)">
                                      <p:cBhvr>
                                        <p:cTn id="27" dur="500"/>
                                        <p:tgtEl>
                                          <p:spTgt spid="18443"/>
                                        </p:tgtEl>
                                      </p:cBhvr>
                                    </p:animEffect>
                                    <p:set>
                                      <p:cBhvr>
                                        <p:cTn id="28" dur="1" fill="hold">
                                          <p:stCondLst>
                                            <p:cond delay="499"/>
                                          </p:stCondLst>
                                        </p:cTn>
                                        <p:tgtEl>
                                          <p:spTgt spid="18443"/>
                                        </p:tgtEl>
                                        <p:attrNameLst>
                                          <p:attrName>style.visibility</p:attrName>
                                        </p:attrNameLst>
                                      </p:cBhvr>
                                      <p:to>
                                        <p:strVal val="hidden"/>
                                      </p:to>
                                    </p:set>
                                  </p:childTnLst>
                                </p:cTn>
                              </p:par>
                            </p:childTnLst>
                          </p:cTn>
                        </p:par>
                        <p:par>
                          <p:cTn id="29" fill="hold" nodeType="afterGroup">
                            <p:stCondLst>
                              <p:cond delay="7500"/>
                            </p:stCondLst>
                            <p:childTnLst>
                              <p:par>
                                <p:cTn id="30" presetID="22" presetClass="exit" presetSubtype="8" fill="hold" nodeType="afterEffect">
                                  <p:stCondLst>
                                    <p:cond delay="1000"/>
                                  </p:stCondLst>
                                  <p:childTnLst>
                                    <p:animEffect transition="out" filter="wipe(left)">
                                      <p:cBhvr>
                                        <p:cTn id="31" dur="500"/>
                                        <p:tgtEl>
                                          <p:spTgt spid="20493"/>
                                        </p:tgtEl>
                                      </p:cBhvr>
                                    </p:animEffect>
                                    <p:set>
                                      <p:cBhvr>
                                        <p:cTn id="32" dur="1" fill="hold">
                                          <p:stCondLst>
                                            <p:cond delay="499"/>
                                          </p:stCondLst>
                                        </p:cTn>
                                        <p:tgtEl>
                                          <p:spTgt spid="204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ym typeface="Arial" charset="0"/>
              </a:rPr>
              <a:t>Induced fit model</a:t>
            </a:r>
          </a:p>
        </p:txBody>
      </p:sp>
      <p:sp>
        <p:nvSpPr>
          <p:cNvPr id="3" name="Content Placeholder 2"/>
          <p:cNvSpPr>
            <a:spLocks noGrp="1"/>
          </p:cNvSpPr>
          <p:nvPr>
            <p:ph idx="1"/>
          </p:nvPr>
        </p:nvSpPr>
        <p:spPr>
          <a:xfrm>
            <a:off x="457200" y="1600200"/>
            <a:ext cx="8229600" cy="3484563"/>
          </a:xfrm>
        </p:spPr>
        <p:txBody>
          <a:bodyPr/>
          <a:lstStyle/>
          <a:p>
            <a:pPr>
              <a:defRPr/>
            </a:pPr>
            <a:r>
              <a:rPr lang="en-US" altLang="en-US" dirty="0"/>
              <a:t>The induced fit model helps to explain why enzymes are so specific and only bond to one particular substrate. The substrate doesn’t only have to fit the active site, it has to make the active site change in the right way as well.</a:t>
            </a:r>
          </a:p>
          <a:p>
            <a:pPr>
              <a:defRPr/>
            </a:pPr>
            <a:r>
              <a:rPr lang="en-US" dirty="0">
                <a:sym typeface="Arial" charset="0"/>
                <a:hlinkClick r:id="rId2"/>
              </a:rPr>
              <a:t>https://www.youtube.com/watch?v=NdMVRL4oaUo</a:t>
            </a:r>
            <a:endParaRPr lang="en-US" dirty="0">
              <a:sym typeface="Arial" charset="0"/>
            </a:endParaRPr>
          </a:p>
          <a:p>
            <a:pPr>
              <a:defRPr/>
            </a:pPr>
            <a:endParaRPr lang="en-US" altLang="en-US" dirty="0"/>
          </a:p>
          <a:p>
            <a:pPr>
              <a:defRPr/>
            </a:pPr>
            <a:endParaRPr lang="en-US" altLang="en-US" dirty="0"/>
          </a:p>
        </p:txBody>
      </p:sp>
      <p:sp>
        <p:nvSpPr>
          <p:cNvPr id="22532"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CC14D7CA-F28C-4F40-86F4-F95841FA95AA}" type="slidenum">
              <a:rPr lang="en-US" altLang="en-US" sz="1400"/>
              <a:pPr>
                <a:spcBef>
                  <a:spcPct val="0"/>
                </a:spcBef>
                <a:buSzTx/>
                <a:buFontTx/>
                <a:buNone/>
              </a:pPr>
              <a:t>19</a:t>
            </a:fld>
            <a:endParaRPr lang="en-US" altLang="en-US" sz="140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ym typeface="Arial" charset="0"/>
              </a:rPr>
              <a:t>Learning Objectives</a:t>
            </a:r>
          </a:p>
        </p:txBody>
      </p:sp>
      <p:sp>
        <p:nvSpPr>
          <p:cNvPr id="3" name="Content Placeholder 2"/>
          <p:cNvSpPr>
            <a:spLocks noGrp="1"/>
          </p:cNvSpPr>
          <p:nvPr>
            <p:ph idx="1"/>
          </p:nvPr>
        </p:nvSpPr>
        <p:spPr>
          <a:xfrm>
            <a:off x="468313" y="1844675"/>
            <a:ext cx="8229600" cy="3989388"/>
          </a:xfrm>
        </p:spPr>
        <p:txBody>
          <a:bodyPr/>
          <a:lstStyle/>
          <a:p>
            <a:pPr>
              <a:buFont typeface="Arial" charset="0"/>
              <a:buChar char="•"/>
              <a:defRPr/>
            </a:pPr>
            <a:r>
              <a:rPr lang="en-US" sz="2800" dirty="0">
                <a:sym typeface="Arial" charset="0"/>
              </a:rPr>
              <a:t>Appreciate that enzymes </a:t>
            </a:r>
            <a:r>
              <a:rPr lang="en-US" sz="2800" dirty="0" err="1">
                <a:sym typeface="Arial" charset="0"/>
              </a:rPr>
              <a:t>catalyse</a:t>
            </a:r>
            <a:r>
              <a:rPr lang="en-US" sz="2800" dirty="0">
                <a:sym typeface="Arial" charset="0"/>
              </a:rPr>
              <a:t> a wide range of intracellular and extracellular reactions that determine structures and functions from cellular to whole organism level.</a:t>
            </a:r>
          </a:p>
          <a:p>
            <a:pPr>
              <a:buFont typeface="Arial" charset="0"/>
              <a:buChar char="•"/>
              <a:defRPr/>
            </a:pPr>
            <a:r>
              <a:rPr lang="en-US" sz="2800" dirty="0">
                <a:sym typeface="Arial" charset="0"/>
              </a:rPr>
              <a:t>Know that each enzyme lowers the activation energy of the reaction it </a:t>
            </a:r>
            <a:r>
              <a:rPr lang="en-US" sz="2800" dirty="0" err="1">
                <a:sym typeface="Arial" charset="0"/>
              </a:rPr>
              <a:t>catalyses</a:t>
            </a:r>
            <a:r>
              <a:rPr lang="en-US" sz="2800" dirty="0">
                <a:sym typeface="Arial" charset="0"/>
              </a:rPr>
              <a:t>.</a:t>
            </a:r>
          </a:p>
          <a:p>
            <a:pPr>
              <a:buFont typeface="Arial" charset="0"/>
              <a:buChar char="•"/>
              <a:defRPr/>
            </a:pPr>
            <a:r>
              <a:rPr lang="en-US" sz="2800" dirty="0">
                <a:sym typeface="Arial" charset="0"/>
              </a:rPr>
              <a:t>Appreciate how models of enzyme action have changed over time.</a:t>
            </a:r>
          </a:p>
          <a:p>
            <a:pPr>
              <a:buFont typeface="Arial" charset="0"/>
              <a:buChar char="•"/>
              <a:defRPr/>
            </a:pPr>
            <a:endParaRPr lang="en-US" dirty="0">
              <a:sym typeface="Arial" charset="0"/>
            </a:endParaRPr>
          </a:p>
        </p:txBody>
      </p:sp>
      <p:sp>
        <p:nvSpPr>
          <p:cNvPr id="3076"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B8798703-C364-42A5-9C74-58059DCD5E57}" type="slidenum">
              <a:rPr lang="en-US" altLang="en-US" sz="1400"/>
              <a:pPr>
                <a:spcBef>
                  <a:spcPct val="0"/>
                </a:spcBef>
                <a:buSzTx/>
                <a:buFontTx/>
                <a:buNone/>
              </a:pPr>
              <a:t>2</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ym typeface="Arial" charset="0"/>
              </a:rPr>
              <a:t>Measuring Enzyme Activity</a:t>
            </a:r>
          </a:p>
        </p:txBody>
      </p:sp>
      <p:sp>
        <p:nvSpPr>
          <p:cNvPr id="24579"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3BCC0192-B3D3-4155-9E7F-D436871F36AD}" type="slidenum">
              <a:rPr lang="en-US" altLang="en-US" sz="1400"/>
              <a:pPr>
                <a:spcBef>
                  <a:spcPct val="0"/>
                </a:spcBef>
                <a:buSzTx/>
                <a:buFontTx/>
                <a:buNone/>
              </a:pPr>
              <a:t>20</a:t>
            </a:fld>
            <a:endParaRPr lang="en-US" altLang="en-US" sz="1400"/>
          </a:p>
        </p:txBody>
      </p:sp>
      <p:pic>
        <p:nvPicPr>
          <p:cNvPr id="245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341438"/>
            <a:ext cx="500221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5435600" y="1700213"/>
            <a:ext cx="35290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800">
                <a:solidFill>
                  <a:srgbClr val="000000"/>
                </a:solidFill>
              </a:rPr>
              <a:t>We can measure the rate of reaction in two ways:</a:t>
            </a:r>
          </a:p>
          <a:p>
            <a:pPr eaLnBrk="1" hangingPunct="1">
              <a:spcBef>
                <a:spcPct val="0"/>
              </a:spcBef>
              <a:buSzTx/>
              <a:buFontTx/>
              <a:buNone/>
            </a:pPr>
            <a:endParaRPr lang="en-US" altLang="en-US" sz="2800">
              <a:solidFill>
                <a:srgbClr val="000000"/>
              </a:solidFill>
            </a:endParaRPr>
          </a:p>
          <a:p>
            <a:pPr eaLnBrk="1" hangingPunct="1">
              <a:spcBef>
                <a:spcPct val="0"/>
              </a:spcBef>
              <a:buSzTx/>
              <a:buFontTx/>
              <a:buNone/>
            </a:pPr>
            <a:r>
              <a:rPr lang="en-US" altLang="en-US" sz="2800">
                <a:solidFill>
                  <a:srgbClr val="000000"/>
                </a:solidFill>
              </a:rPr>
              <a:t>1) the appearance of product over time</a:t>
            </a:r>
          </a:p>
          <a:p>
            <a:pPr eaLnBrk="1" hangingPunct="1">
              <a:spcBef>
                <a:spcPct val="0"/>
              </a:spcBef>
              <a:buSzTx/>
              <a:buFontTx/>
              <a:buNone/>
            </a:pPr>
            <a:r>
              <a:rPr lang="en-US" altLang="en-US" sz="2800">
                <a:solidFill>
                  <a:srgbClr val="000000"/>
                </a:solidFill>
              </a:rPr>
              <a:t>2) the disappearance of reactants over time</a:t>
            </a:r>
          </a:p>
          <a:p>
            <a:pPr eaLnBrk="1" hangingPunct="1">
              <a:spcBef>
                <a:spcPct val="0"/>
              </a:spcBef>
              <a:buSzTx/>
              <a:buFontTx/>
              <a:buNone/>
            </a:pPr>
            <a:endParaRPr lang="en-US" altLang="en-US" sz="1800">
              <a:solidFill>
                <a:srgbClr val="000000"/>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9FEC1901-7F9E-4690-BC5B-F37DEA833127}" type="slidenum">
              <a:rPr lang="en-US" altLang="en-US" sz="1400" smtClean="0"/>
              <a:pPr eaLnBrk="1" hangingPunct="1">
                <a:spcBef>
                  <a:spcPct val="0"/>
                </a:spcBef>
                <a:buSzTx/>
                <a:buFontTx/>
                <a:buNone/>
                <a:defRPr/>
              </a:pPr>
              <a:t>21</a:t>
            </a:fld>
            <a:endParaRPr lang="en-US" altLang="en-US" sz="1400"/>
          </a:p>
        </p:txBody>
      </p:sp>
      <p:sp>
        <p:nvSpPr>
          <p:cNvPr id="21507" name="Rectangle 1"/>
          <p:cNvSpPr>
            <a:spLocks noGrp="1" noChangeArrowheads="1"/>
          </p:cNvSpPr>
          <p:nvPr>
            <p:ph type="title"/>
          </p:nvPr>
        </p:nvSpPr>
        <p:spPr>
          <a:xfrm>
            <a:off x="12700" y="-212725"/>
            <a:ext cx="8229600" cy="1508125"/>
          </a:xfrm>
        </p:spPr>
        <p:txBody>
          <a:bodyPr rIns="132080"/>
          <a:lstStyle/>
          <a:p>
            <a:pPr indent="0" eaLnBrk="1" hangingPunct="1">
              <a:defRPr/>
            </a:pPr>
            <a:r>
              <a:rPr lang="en-US" sz="3600" dirty="0">
                <a:sym typeface="Arial" charset="0"/>
              </a:rPr>
              <a:t>Enzymes and Rate of reaction</a:t>
            </a:r>
            <a:br>
              <a:rPr lang="en-US" sz="3600" dirty="0">
                <a:sym typeface="Arial" charset="0"/>
              </a:rPr>
            </a:br>
            <a:endParaRPr lang="en-US" sz="1800" dirty="0">
              <a:sym typeface="Arial" charset="0"/>
            </a:endParaRPr>
          </a:p>
        </p:txBody>
      </p:sp>
      <p:sp>
        <p:nvSpPr>
          <p:cNvPr id="21508" name="Rectangle 2"/>
          <p:cNvSpPr>
            <a:spLocks noGrp="1" noChangeArrowheads="1"/>
          </p:cNvSpPr>
          <p:nvPr>
            <p:ph type="body" idx="1"/>
          </p:nvPr>
        </p:nvSpPr>
        <p:spPr>
          <a:xfrm>
            <a:off x="609600" y="9398000"/>
            <a:ext cx="8229600" cy="5257800"/>
          </a:xfrm>
        </p:spPr>
        <p:txBody>
          <a:bodyPr rIns="132080"/>
          <a:lstStyle/>
          <a:p>
            <a:pPr eaLnBrk="1" hangingPunct="1">
              <a:buFont typeface="Arial" charset="0"/>
              <a:buChar char="•"/>
              <a:defRPr/>
            </a:pPr>
            <a:endParaRPr lang="en-US">
              <a:sym typeface="Arial" charset="0"/>
            </a:endParaRPr>
          </a:p>
        </p:txBody>
      </p:sp>
      <p:sp>
        <p:nvSpPr>
          <p:cNvPr id="44037" name="Rectangle 4"/>
          <p:cNvSpPr>
            <a:spLocks/>
          </p:cNvSpPr>
          <p:nvPr/>
        </p:nvSpPr>
        <p:spPr bwMode="auto">
          <a:xfrm>
            <a:off x="1042988" y="1052513"/>
            <a:ext cx="7199312"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496888" indent="-457200" eaLnBrk="1" hangingPunct="1">
              <a:buFont typeface="Arial"/>
              <a:buChar char="•"/>
              <a:defRPr/>
            </a:pPr>
            <a:r>
              <a:rPr lang="en-US" sz="2800" dirty="0">
                <a:solidFill>
                  <a:schemeClr val="tx1"/>
                </a:solidFill>
                <a:latin typeface="Arial" charset="0"/>
                <a:ea typeface="ヒラギノ角ゴ ProN W3" charset="0"/>
                <a:cs typeface="Arial" charset="0"/>
                <a:sym typeface="Arial" charset="0"/>
              </a:rPr>
              <a:t>A chemical reaction proceeds when molecules with sufficient </a:t>
            </a:r>
            <a:r>
              <a:rPr lang="en-US" sz="2800" b="1" dirty="0">
                <a:solidFill>
                  <a:srgbClr val="FF0000"/>
                </a:solidFill>
                <a:latin typeface="Arial" charset="0"/>
                <a:ea typeface="ヒラギノ角ゴ ProN W3" charset="0"/>
                <a:cs typeface="Arial" charset="0"/>
                <a:sym typeface="Arial" charset="0"/>
              </a:rPr>
              <a:t>kinetic energy,</a:t>
            </a:r>
          </a:p>
          <a:p>
            <a:pPr marL="39688" eaLnBrk="1" hangingPunct="1">
              <a:defRPr/>
            </a:pPr>
            <a:r>
              <a:rPr lang="en-US" sz="2800" b="1" dirty="0">
                <a:solidFill>
                  <a:srgbClr val="FF0000"/>
                </a:solidFill>
                <a:latin typeface="Arial" charset="0"/>
                <a:ea typeface="ヒラギノ角ゴ ProN W3" charset="0"/>
                <a:cs typeface="Arial" charset="0"/>
                <a:sym typeface="Arial" charset="0"/>
              </a:rPr>
              <a:t>     collide</a:t>
            </a:r>
            <a:r>
              <a:rPr lang="en-US" sz="2800" dirty="0">
                <a:solidFill>
                  <a:schemeClr val="tx1"/>
                </a:solidFill>
                <a:latin typeface="Arial" charset="0"/>
                <a:ea typeface="ヒラギノ角ゴ ProN W3" charset="0"/>
                <a:cs typeface="Arial" charset="0"/>
                <a:sym typeface="Arial" charset="0"/>
              </a:rPr>
              <a:t>, and react.  </a:t>
            </a:r>
          </a:p>
          <a:p>
            <a:pPr marL="496888" indent="-457200" eaLnBrk="1" hangingPunct="1">
              <a:buFont typeface="Arial"/>
              <a:buChar char="•"/>
              <a:defRPr/>
            </a:pPr>
            <a:endParaRPr lang="en-US" sz="2800" dirty="0">
              <a:solidFill>
                <a:schemeClr val="tx1"/>
              </a:solidFill>
              <a:latin typeface="Arial" charset="0"/>
              <a:ea typeface="ヒラギノ角ゴ ProN W3" charset="0"/>
              <a:cs typeface="Arial" charset="0"/>
              <a:sym typeface="Arial" charset="0"/>
            </a:endParaRPr>
          </a:p>
          <a:p>
            <a:pPr marL="496888" indent="-457200" eaLnBrk="1" hangingPunct="1">
              <a:buFont typeface="Arial"/>
              <a:buChar char="•"/>
              <a:defRPr/>
            </a:pPr>
            <a:r>
              <a:rPr lang="en-US" sz="2800" dirty="0">
                <a:solidFill>
                  <a:schemeClr val="tx1"/>
                </a:solidFill>
                <a:latin typeface="Arial" charset="0"/>
                <a:ea typeface="ヒラギノ角ゴ ProN W3" charset="0"/>
                <a:cs typeface="Arial" charset="0"/>
                <a:sym typeface="Arial" charset="0"/>
              </a:rPr>
              <a:t>Initially, product is formed at a high rate as there are plenty of </a:t>
            </a:r>
            <a:r>
              <a:rPr lang="en-US" sz="2800" b="1" dirty="0">
                <a:solidFill>
                  <a:srgbClr val="FF0000"/>
                </a:solidFill>
                <a:latin typeface="Arial" charset="0"/>
                <a:ea typeface="ヒラギノ角ゴ ProN W3" charset="0"/>
                <a:cs typeface="Arial" charset="0"/>
                <a:sym typeface="Arial" charset="0"/>
              </a:rPr>
              <a:t>substrate</a:t>
            </a:r>
            <a:r>
              <a:rPr lang="en-US" sz="2800" dirty="0">
                <a:solidFill>
                  <a:schemeClr val="tx1"/>
                </a:solidFill>
                <a:latin typeface="Arial" charset="0"/>
                <a:ea typeface="ヒラギノ角ゴ ProN W3" charset="0"/>
                <a:cs typeface="Arial" charset="0"/>
                <a:sym typeface="Arial" charset="0"/>
              </a:rPr>
              <a:t> molecules to fit the </a:t>
            </a:r>
            <a:r>
              <a:rPr lang="en-US" sz="2800" b="1" dirty="0">
                <a:solidFill>
                  <a:srgbClr val="FF0000"/>
                </a:solidFill>
                <a:latin typeface="Arial" charset="0"/>
                <a:ea typeface="ヒラギノ角ゴ ProN W3" charset="0"/>
                <a:cs typeface="Arial" charset="0"/>
                <a:sym typeface="Arial" charset="0"/>
              </a:rPr>
              <a:t>active sites.</a:t>
            </a:r>
          </a:p>
          <a:p>
            <a:pPr marL="496888" indent="-457200" eaLnBrk="1" hangingPunct="1">
              <a:buFont typeface="Arial"/>
              <a:buChar char="•"/>
              <a:defRPr/>
            </a:pPr>
            <a:endParaRPr lang="en-US" sz="2800" dirty="0">
              <a:solidFill>
                <a:schemeClr val="tx1"/>
              </a:solidFill>
              <a:latin typeface="Arial" charset="0"/>
              <a:ea typeface="ヒラギノ角ゴ ProN W3" charset="0"/>
              <a:cs typeface="Arial" charset="0"/>
              <a:sym typeface="Arial" charset="0"/>
            </a:endParaRPr>
          </a:p>
          <a:p>
            <a:pPr marL="496888" indent="-457200" eaLnBrk="1" hangingPunct="1">
              <a:buFont typeface="Arial"/>
              <a:buChar char="•"/>
              <a:defRPr/>
            </a:pPr>
            <a:r>
              <a:rPr lang="en-US" sz="2800" dirty="0">
                <a:solidFill>
                  <a:schemeClr val="tx1"/>
                </a:solidFill>
                <a:latin typeface="Arial" charset="0"/>
                <a:ea typeface="ヒラギノ角ゴ ProN W3" charset="0"/>
                <a:cs typeface="Arial" charset="0"/>
                <a:sym typeface="Arial" charset="0"/>
              </a:rPr>
              <a:t>As substrate molecules become scarce, the rate of product formation slows down and eventually levels out when all of the substrate has been converted to </a:t>
            </a:r>
            <a:r>
              <a:rPr lang="en-US" sz="2800" b="1" dirty="0">
                <a:solidFill>
                  <a:srgbClr val="FF0000"/>
                </a:solidFill>
                <a:latin typeface="Arial" charset="0"/>
                <a:ea typeface="ヒラギノ角ゴ ProN W3" charset="0"/>
                <a:cs typeface="Arial" charset="0"/>
                <a:sym typeface="Arial" charset="0"/>
              </a:rPr>
              <a:t>product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488"/>
            <a:ext cx="8229600" cy="1106487"/>
          </a:xfrm>
        </p:spPr>
        <p:txBody>
          <a:bodyPr/>
          <a:lstStyle/>
          <a:p>
            <a:pPr>
              <a:defRPr/>
            </a:pPr>
            <a:r>
              <a:rPr lang="en-US" sz="3600" dirty="0">
                <a:sym typeface="Arial" charset="0"/>
              </a:rPr>
              <a:t>Estimating the initial rate of a reaction </a:t>
            </a:r>
          </a:p>
        </p:txBody>
      </p:sp>
      <p:sp>
        <p:nvSpPr>
          <p:cNvPr id="3" name="Content Placeholder 2"/>
          <p:cNvSpPr>
            <a:spLocks noGrp="1"/>
          </p:cNvSpPr>
          <p:nvPr>
            <p:ph idx="1"/>
          </p:nvPr>
        </p:nvSpPr>
        <p:spPr>
          <a:xfrm>
            <a:off x="457200" y="1125538"/>
            <a:ext cx="8229600" cy="5732462"/>
          </a:xfrm>
        </p:spPr>
        <p:txBody>
          <a:bodyPr/>
          <a:lstStyle/>
          <a:p>
            <a:pPr>
              <a:buFont typeface="Arial" charset="0"/>
              <a:buChar char="•"/>
              <a:defRPr/>
            </a:pPr>
            <a:r>
              <a:rPr lang="en-US" sz="2800" dirty="0">
                <a:sym typeface="Arial" charset="0"/>
              </a:rPr>
              <a:t>You can use a </a:t>
            </a:r>
            <a:r>
              <a:rPr lang="en-US" sz="2800" b="1" dirty="0">
                <a:sym typeface="Arial" charset="0"/>
              </a:rPr>
              <a:t>tangen</a:t>
            </a:r>
            <a:r>
              <a:rPr lang="en-US" sz="2800" dirty="0">
                <a:sym typeface="Arial" charset="0"/>
              </a:rPr>
              <a:t>t to estimate the initial rate of reaction from a graph.  The initial rate of reaction is the rate of reaction right at the start of the reaction where time is zero.</a:t>
            </a:r>
          </a:p>
          <a:p>
            <a:pPr>
              <a:buFont typeface="Arial" charset="0"/>
              <a:buChar char="•"/>
              <a:defRPr/>
            </a:pPr>
            <a:r>
              <a:rPr lang="en-US" sz="2800" dirty="0">
                <a:sym typeface="Arial" charset="0"/>
              </a:rPr>
              <a:t> To work out the initial rate of reaction carry out the following steps:</a:t>
            </a:r>
          </a:p>
          <a:p>
            <a:pPr>
              <a:buFont typeface="Arial" charset="0"/>
              <a:buChar char="•"/>
              <a:defRPr/>
            </a:pPr>
            <a:r>
              <a:rPr lang="en-US" sz="2800" dirty="0">
                <a:sym typeface="Arial" charset="0"/>
              </a:rPr>
              <a:t>Draw a tangent to the curve at time zero, using a ruler.</a:t>
            </a:r>
          </a:p>
          <a:p>
            <a:pPr>
              <a:buFont typeface="Arial" charset="0"/>
              <a:buChar char="•"/>
              <a:defRPr/>
            </a:pPr>
            <a:r>
              <a:rPr lang="en-US" sz="2800" dirty="0">
                <a:sym typeface="Arial" charset="0"/>
              </a:rPr>
              <a:t>Calculate the gradient of the tangent.</a:t>
            </a:r>
          </a:p>
          <a:p>
            <a:pPr>
              <a:buFont typeface="Arial" charset="0"/>
              <a:buChar char="•"/>
              <a:defRPr/>
            </a:pPr>
            <a:r>
              <a:rPr lang="en-US" sz="2800" dirty="0">
                <a:sym typeface="Arial" charset="0"/>
              </a:rPr>
              <a:t>Work out the units for rate (divide the units of the y axis by the x axis).</a:t>
            </a:r>
          </a:p>
          <a:p>
            <a:pPr>
              <a:buFont typeface="Arial" charset="0"/>
              <a:buChar char="•"/>
              <a:defRPr/>
            </a:pPr>
            <a:endParaRPr lang="en-US" dirty="0">
              <a:sym typeface="Arial" charset="0"/>
            </a:endParaRPr>
          </a:p>
        </p:txBody>
      </p:sp>
      <p:sp>
        <p:nvSpPr>
          <p:cNvPr id="26628"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A28E26DA-A80E-4246-83E1-474383C1B464}" type="slidenum">
              <a:rPr lang="en-US" altLang="en-US" sz="1400"/>
              <a:pPr>
                <a:spcBef>
                  <a:spcPct val="0"/>
                </a:spcBef>
                <a:buSzTx/>
                <a:buFontTx/>
                <a:buNone/>
              </a:pPr>
              <a:t>22</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ym typeface="Arial" charset="0"/>
              </a:rPr>
              <a:t>Worked Example</a:t>
            </a:r>
          </a:p>
        </p:txBody>
      </p:sp>
      <p:sp>
        <p:nvSpPr>
          <p:cNvPr id="27651"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D1D090C7-4DA0-461B-8FEC-580927F28387}" type="slidenum">
              <a:rPr lang="en-US" altLang="en-US" sz="1400"/>
              <a:pPr>
                <a:spcBef>
                  <a:spcPct val="0"/>
                </a:spcBef>
                <a:buSzTx/>
                <a:buFontTx/>
                <a:buNone/>
              </a:pPr>
              <a:t>23</a:t>
            </a:fld>
            <a:endParaRPr lang="en-US" altLang="en-US" sz="1400"/>
          </a:p>
        </p:txBody>
      </p:sp>
      <p:pic>
        <p:nvPicPr>
          <p:cNvPr id="276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24000"/>
            <a:ext cx="727392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BCF9BE1B-9A04-4969-A1E3-678497A210A9}" type="slidenum">
              <a:rPr lang="en-US" altLang="en-US" sz="1400"/>
              <a:pPr>
                <a:spcBef>
                  <a:spcPct val="0"/>
                </a:spcBef>
                <a:buSzTx/>
                <a:buFontTx/>
                <a:buNone/>
              </a:pPr>
              <a:t>24</a:t>
            </a:fld>
            <a:endParaRPr lang="en-US" altLang="en-US" sz="1400"/>
          </a:p>
        </p:txBody>
      </p:sp>
      <p:pic>
        <p:nvPicPr>
          <p:cNvPr id="2867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738" y="1052513"/>
            <a:ext cx="77501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ym typeface="Arial" charset="0"/>
              </a:rPr>
              <a:t>Practice Question</a:t>
            </a:r>
          </a:p>
        </p:txBody>
      </p:sp>
      <p:sp>
        <p:nvSpPr>
          <p:cNvPr id="29699"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3F93EDFE-E283-444A-85F7-B44AE4B229BA}" type="slidenum">
              <a:rPr lang="en-US" altLang="en-US" sz="1400"/>
              <a:pPr>
                <a:spcBef>
                  <a:spcPct val="0"/>
                </a:spcBef>
                <a:buSzTx/>
                <a:buFontTx/>
                <a:buNone/>
              </a:pPr>
              <a:t>25</a:t>
            </a:fld>
            <a:endParaRPr lang="en-US" altLang="en-US" sz="1400"/>
          </a:p>
        </p:txBody>
      </p:sp>
      <p:pic>
        <p:nvPicPr>
          <p:cNvPr id="2970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412875"/>
            <a:ext cx="6234112"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08FFB837-D48E-4139-A5D6-0EE6C607821C}" type="slidenum">
              <a:rPr lang="en-US" altLang="en-US" sz="1400" smtClean="0"/>
              <a:pPr eaLnBrk="1" hangingPunct="1">
                <a:spcBef>
                  <a:spcPct val="0"/>
                </a:spcBef>
                <a:buSzTx/>
                <a:buFontTx/>
                <a:buNone/>
                <a:defRPr/>
              </a:pPr>
              <a:t>26</a:t>
            </a:fld>
            <a:endParaRPr lang="en-US" altLang="en-US" sz="1400"/>
          </a:p>
        </p:txBody>
      </p:sp>
      <p:sp>
        <p:nvSpPr>
          <p:cNvPr id="22531" name="Rectangle 1"/>
          <p:cNvSpPr>
            <a:spLocks noGrp="1" noChangeArrowheads="1"/>
          </p:cNvSpPr>
          <p:nvPr>
            <p:ph type="title"/>
          </p:nvPr>
        </p:nvSpPr>
        <p:spPr>
          <a:xfrm>
            <a:off x="266700" y="803275"/>
            <a:ext cx="8229600" cy="1508125"/>
          </a:xfrm>
        </p:spPr>
        <p:txBody>
          <a:bodyPr rIns="132080"/>
          <a:lstStyle/>
          <a:p>
            <a:pPr indent="0" eaLnBrk="1" hangingPunct="1">
              <a:defRPr/>
            </a:pPr>
            <a:r>
              <a:rPr lang="en-US">
                <a:sym typeface="Arial" charset="0"/>
              </a:rPr>
              <a:t>Factors affecting Enzyme Activity </a:t>
            </a:r>
          </a:p>
        </p:txBody>
      </p:sp>
      <p:sp>
        <p:nvSpPr>
          <p:cNvPr id="25604" name="Rectangle 2"/>
          <p:cNvSpPr>
            <a:spLocks noGrp="1" noChangeArrowheads="1"/>
          </p:cNvSpPr>
          <p:nvPr>
            <p:ph type="body" idx="1"/>
          </p:nvPr>
        </p:nvSpPr>
        <p:spPr>
          <a:xfrm>
            <a:off x="611188" y="2492375"/>
            <a:ext cx="8302625" cy="3168650"/>
          </a:xfrm>
        </p:spPr>
        <p:txBody>
          <a:bodyPr rIns="132080"/>
          <a:lstStyle/>
          <a:p>
            <a:pPr marL="39688" indent="0" eaLnBrk="1" hangingPunct="1">
              <a:buFont typeface="Arial" panose="020B0604020202020204" pitchFamily="34" charset="0"/>
              <a:buNone/>
              <a:defRPr/>
            </a:pPr>
            <a:endParaRPr lang="en-US" altLang="en-US" sz="2800" dirty="0"/>
          </a:p>
          <a:p>
            <a:pPr eaLnBrk="1" hangingPunct="1">
              <a:defRPr/>
            </a:pPr>
            <a:r>
              <a:rPr lang="en-US" altLang="en-US" sz="2800" dirty="0"/>
              <a:t>Temperature</a:t>
            </a:r>
          </a:p>
          <a:p>
            <a:pPr eaLnBrk="1" hangingPunct="1">
              <a:defRPr/>
            </a:pPr>
            <a:r>
              <a:rPr lang="en-US" altLang="en-US" sz="2800" dirty="0"/>
              <a:t>pH</a:t>
            </a:r>
          </a:p>
          <a:p>
            <a:pPr eaLnBrk="1" hangingPunct="1">
              <a:defRPr/>
            </a:pPr>
            <a:r>
              <a:rPr lang="en-US" altLang="en-US" sz="2800" dirty="0"/>
              <a:t>Substrate Concentration</a:t>
            </a:r>
          </a:p>
          <a:p>
            <a:pPr eaLnBrk="1" hangingPunct="1">
              <a:defRPr/>
            </a:pPr>
            <a:r>
              <a:rPr lang="en-US" altLang="en-US" sz="2800" dirty="0"/>
              <a:t>Enzyme Concentration</a:t>
            </a:r>
          </a:p>
        </p:txBody>
      </p:sp>
      <p:sp>
        <p:nvSpPr>
          <p:cNvPr id="31749" name="Text Box 3"/>
          <p:cNvSpPr txBox="1">
            <a:spLocks noChangeArrowheads="1"/>
          </p:cNvSpPr>
          <p:nvPr/>
        </p:nvSpPr>
        <p:spPr bwMode="auto">
          <a:xfrm>
            <a:off x="7462838" y="6245225"/>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fld id="{6A14F1AA-A765-4175-96D4-EC0C3B6E054B}" type="slidenum">
              <a:rPr lang="en-US" altLang="en-US" sz="1400">
                <a:cs typeface="Arial" panose="020B0604020202020204" pitchFamily="34" charset="0"/>
              </a:rPr>
              <a:pPr algn="ctr" eaLnBrk="1" hangingPunct="1">
                <a:spcBef>
                  <a:spcPct val="0"/>
                </a:spcBef>
                <a:buSzTx/>
                <a:buFontTx/>
                <a:buNone/>
              </a:pPr>
              <a:t>26</a:t>
            </a:fld>
            <a:endParaRPr lang="en-US" altLang="en-US" sz="1400">
              <a:cs typeface="Arial" panose="020B060402020202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33663092-2B7A-4956-9A84-3B09D9DCFD54}" type="slidenum">
              <a:rPr lang="en-US" altLang="en-US" sz="1400" smtClean="0"/>
              <a:pPr eaLnBrk="1" hangingPunct="1">
                <a:spcBef>
                  <a:spcPct val="0"/>
                </a:spcBef>
                <a:buSzTx/>
                <a:buFontTx/>
                <a:buNone/>
                <a:defRPr/>
              </a:pPr>
              <a:t>27</a:t>
            </a:fld>
            <a:endParaRPr lang="en-US" altLang="en-US" sz="1400"/>
          </a:p>
        </p:txBody>
      </p:sp>
      <p:sp>
        <p:nvSpPr>
          <p:cNvPr id="23555" name="Rectangle 1"/>
          <p:cNvSpPr>
            <a:spLocks noGrp="1" noChangeArrowheads="1"/>
          </p:cNvSpPr>
          <p:nvPr>
            <p:ph type="title"/>
          </p:nvPr>
        </p:nvSpPr>
        <p:spPr/>
        <p:txBody>
          <a:bodyPr rIns="132080"/>
          <a:lstStyle/>
          <a:p>
            <a:pPr indent="0" eaLnBrk="1" hangingPunct="1">
              <a:defRPr/>
            </a:pPr>
            <a:r>
              <a:rPr lang="en-US" sz="3600">
                <a:sym typeface="Arial" charset="0"/>
              </a:rPr>
              <a:t>Effect of temperature</a:t>
            </a:r>
          </a:p>
        </p:txBody>
      </p:sp>
      <p:sp>
        <p:nvSpPr>
          <p:cNvPr id="23556" name="Rectangle 2"/>
          <p:cNvSpPr>
            <a:spLocks noGrp="1" noChangeArrowheads="1"/>
          </p:cNvSpPr>
          <p:nvPr>
            <p:ph type="body" idx="1"/>
          </p:nvPr>
        </p:nvSpPr>
        <p:spPr>
          <a:xfrm>
            <a:off x="1943100" y="8661400"/>
            <a:ext cx="8229600" cy="5257800"/>
          </a:xfrm>
        </p:spPr>
        <p:txBody>
          <a:bodyPr rIns="132080"/>
          <a:lstStyle/>
          <a:p>
            <a:pPr eaLnBrk="1" hangingPunct="1">
              <a:buFont typeface="Arial" charset="0"/>
              <a:buChar char="•"/>
              <a:defRPr/>
            </a:pPr>
            <a:endParaRPr lang="en-US">
              <a:sym typeface="Arial" charset="0"/>
            </a:endParaRPr>
          </a:p>
        </p:txBody>
      </p:sp>
      <p:grpSp>
        <p:nvGrpSpPr>
          <p:cNvPr id="32773" name="Group 40"/>
          <p:cNvGrpSpPr>
            <a:grpSpLocks/>
          </p:cNvGrpSpPr>
          <p:nvPr/>
        </p:nvGrpSpPr>
        <p:grpSpPr bwMode="auto">
          <a:xfrm>
            <a:off x="1063625" y="1700213"/>
            <a:ext cx="7086600" cy="4584700"/>
            <a:chOff x="0" y="0"/>
            <a:chExt cx="4464" cy="2888"/>
          </a:xfrm>
        </p:grpSpPr>
        <p:sp>
          <p:nvSpPr>
            <p:cNvPr id="32774" name="Rectangle 3"/>
            <p:cNvSpPr>
              <a:spLocks/>
            </p:cNvSpPr>
            <p:nvPr/>
          </p:nvSpPr>
          <p:spPr bwMode="auto">
            <a:xfrm>
              <a:off x="418" y="428"/>
              <a:ext cx="109" cy="199"/>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y</a:t>
              </a:r>
            </a:p>
          </p:txBody>
        </p:sp>
        <p:grpSp>
          <p:nvGrpSpPr>
            <p:cNvPr id="32775" name="Group 39"/>
            <p:cNvGrpSpPr>
              <a:grpSpLocks/>
            </p:cNvGrpSpPr>
            <p:nvPr/>
          </p:nvGrpSpPr>
          <p:grpSpPr bwMode="auto">
            <a:xfrm>
              <a:off x="0" y="0"/>
              <a:ext cx="4464" cy="2888"/>
              <a:chOff x="0" y="0"/>
              <a:chExt cx="4464" cy="2888"/>
            </a:xfrm>
          </p:grpSpPr>
          <p:grpSp>
            <p:nvGrpSpPr>
              <p:cNvPr id="32776" name="Group 37"/>
              <p:cNvGrpSpPr>
                <a:grpSpLocks/>
              </p:cNvGrpSpPr>
              <p:nvPr/>
            </p:nvGrpSpPr>
            <p:grpSpPr bwMode="auto">
              <a:xfrm>
                <a:off x="0" y="0"/>
                <a:ext cx="4464" cy="2888"/>
                <a:chOff x="0" y="0"/>
                <a:chExt cx="4464" cy="2888"/>
              </a:xfrm>
            </p:grpSpPr>
            <p:sp>
              <p:nvSpPr>
                <p:cNvPr id="32778" name="Rectangle 4"/>
                <p:cNvSpPr>
                  <a:spLocks/>
                </p:cNvSpPr>
                <p:nvPr/>
              </p:nvSpPr>
              <p:spPr bwMode="auto">
                <a:xfrm>
                  <a:off x="2460" y="0"/>
                  <a:ext cx="2003" cy="340"/>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FF0000"/>
                      </a:solidFill>
                      <a:cs typeface="Arial" panose="020B0604020202020204" pitchFamily="34" charset="0"/>
                    </a:rPr>
                    <a:t>Temperature at which enzyme works best (optimum)</a:t>
                  </a:r>
                </a:p>
              </p:txBody>
            </p:sp>
            <p:grpSp>
              <p:nvGrpSpPr>
                <p:cNvPr id="32779" name="Group 36"/>
                <p:cNvGrpSpPr>
                  <a:grpSpLocks/>
                </p:cNvGrpSpPr>
                <p:nvPr/>
              </p:nvGrpSpPr>
              <p:grpSpPr bwMode="auto">
                <a:xfrm>
                  <a:off x="0" y="31"/>
                  <a:ext cx="4281" cy="2857"/>
                  <a:chOff x="0" y="0"/>
                  <a:chExt cx="4281" cy="2856"/>
                </a:xfrm>
              </p:grpSpPr>
              <p:sp>
                <p:nvSpPr>
                  <p:cNvPr id="32780" name="Rectangle 5"/>
                  <p:cNvSpPr>
                    <a:spLocks/>
                  </p:cNvSpPr>
                  <p:nvPr/>
                </p:nvSpPr>
                <p:spPr bwMode="auto">
                  <a:xfrm>
                    <a:off x="1160" y="2631"/>
                    <a:ext cx="1167" cy="225"/>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latin typeface="Arial Bold" panose="020B0704020202020204" pitchFamily="34" charset="0"/>
                        <a:sym typeface="Arial Bold" panose="020B0704020202020204" pitchFamily="34" charset="0"/>
                      </a:rPr>
                      <a:t>Temperature/ </a:t>
                    </a:r>
                    <a:r>
                      <a:rPr lang="en-US" altLang="en-US" sz="1200" baseline="32000">
                        <a:latin typeface="Arial Bold" panose="020B0704020202020204" pitchFamily="34" charset="0"/>
                        <a:sym typeface="Arial Bold" panose="020B0704020202020204" pitchFamily="34" charset="0"/>
                      </a:rPr>
                      <a:t>0</a:t>
                    </a:r>
                    <a:r>
                      <a:rPr lang="en-US" altLang="en-US" sz="1200">
                        <a:latin typeface="Arial Bold" panose="020B0704020202020204" pitchFamily="34" charset="0"/>
                        <a:sym typeface="Arial Bold" panose="020B0704020202020204" pitchFamily="34" charset="0"/>
                      </a:rPr>
                      <a:t>C</a:t>
                    </a:r>
                  </a:p>
                </p:txBody>
              </p:sp>
              <p:sp>
                <p:nvSpPr>
                  <p:cNvPr id="32781" name="Line 6"/>
                  <p:cNvSpPr>
                    <a:spLocks noChangeShapeType="1"/>
                  </p:cNvSpPr>
                  <p:nvPr/>
                </p:nvSpPr>
                <p:spPr bwMode="auto">
                  <a:xfrm>
                    <a:off x="2542" y="445"/>
                    <a:ext cx="0" cy="198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2782" name="Freeform 7"/>
                  <p:cNvSpPr>
                    <a:spLocks/>
                  </p:cNvSpPr>
                  <p:nvPr/>
                </p:nvSpPr>
                <p:spPr bwMode="auto">
                  <a:xfrm>
                    <a:off x="645" y="451"/>
                    <a:ext cx="2634" cy="1985"/>
                  </a:xfrm>
                  <a:custGeom>
                    <a:avLst/>
                    <a:gdLst>
                      <a:gd name="T0" fmla="*/ 0 w 21592"/>
                      <a:gd name="T1" fmla="*/ 0 h 21558"/>
                      <a:gd name="T2" fmla="*/ 0 w 21592"/>
                      <a:gd name="T3" fmla="*/ 0 h 21558"/>
                      <a:gd name="T4" fmla="*/ 0 w 21592"/>
                      <a:gd name="T5" fmla="*/ 0 h 21558"/>
                      <a:gd name="T6" fmla="*/ 0 w 21592"/>
                      <a:gd name="T7" fmla="*/ 0 h 21558"/>
                      <a:gd name="T8" fmla="*/ 0 w 21592"/>
                      <a:gd name="T9" fmla="*/ 0 h 21558"/>
                      <a:gd name="T10" fmla="*/ 0 w 21592"/>
                      <a:gd name="T11" fmla="*/ 0 h 21558"/>
                      <a:gd name="T12" fmla="*/ 0 w 21592"/>
                      <a:gd name="T13" fmla="*/ 0 h 21558"/>
                      <a:gd name="T14" fmla="*/ 0 w 21592"/>
                      <a:gd name="T15" fmla="*/ 0 h 21558"/>
                      <a:gd name="T16" fmla="*/ 0 w 21592"/>
                      <a:gd name="T17" fmla="*/ 0 h 21558"/>
                      <a:gd name="T18" fmla="*/ 0 w 21592"/>
                      <a:gd name="T19" fmla="*/ 0 h 21558"/>
                      <a:gd name="T20" fmla="*/ 0 w 21592"/>
                      <a:gd name="T21" fmla="*/ 0 h 21558"/>
                      <a:gd name="T22" fmla="*/ 0 w 21592"/>
                      <a:gd name="T23" fmla="*/ 0 h 21558"/>
                      <a:gd name="T24" fmla="*/ 0 w 21592"/>
                      <a:gd name="T25" fmla="*/ 0 h 21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2" h="21558">
                        <a:moveTo>
                          <a:pt x="0" y="21558"/>
                        </a:moveTo>
                        <a:cubicBezTo>
                          <a:pt x="1261" y="20963"/>
                          <a:pt x="2521" y="20368"/>
                          <a:pt x="3623" y="19491"/>
                        </a:cubicBezTo>
                        <a:cubicBezTo>
                          <a:pt x="4724" y="18614"/>
                          <a:pt x="5443" y="18031"/>
                          <a:pt x="6617" y="16296"/>
                        </a:cubicBezTo>
                        <a:cubicBezTo>
                          <a:pt x="7791" y="14561"/>
                          <a:pt x="9670" y="11171"/>
                          <a:pt x="10674" y="9092"/>
                        </a:cubicBezTo>
                        <a:cubicBezTo>
                          <a:pt x="11679" y="7012"/>
                          <a:pt x="12061" y="5220"/>
                          <a:pt x="12655" y="3829"/>
                        </a:cubicBezTo>
                        <a:cubicBezTo>
                          <a:pt x="13249" y="2439"/>
                          <a:pt x="13741" y="1399"/>
                          <a:pt x="14249" y="760"/>
                        </a:cubicBezTo>
                        <a:cubicBezTo>
                          <a:pt x="14756" y="121"/>
                          <a:pt x="15205" y="-42"/>
                          <a:pt x="15698" y="8"/>
                        </a:cubicBezTo>
                        <a:cubicBezTo>
                          <a:pt x="16190" y="58"/>
                          <a:pt x="16775" y="541"/>
                          <a:pt x="17195" y="1073"/>
                        </a:cubicBezTo>
                        <a:cubicBezTo>
                          <a:pt x="17615" y="1606"/>
                          <a:pt x="17813" y="2025"/>
                          <a:pt x="18209" y="3203"/>
                        </a:cubicBezTo>
                        <a:cubicBezTo>
                          <a:pt x="18605" y="4381"/>
                          <a:pt x="19151" y="6367"/>
                          <a:pt x="19562" y="8152"/>
                        </a:cubicBezTo>
                        <a:cubicBezTo>
                          <a:pt x="19972" y="9937"/>
                          <a:pt x="20359" y="11955"/>
                          <a:pt x="20673" y="13915"/>
                        </a:cubicBezTo>
                        <a:cubicBezTo>
                          <a:pt x="20987" y="15876"/>
                          <a:pt x="21291" y="18670"/>
                          <a:pt x="21445" y="19929"/>
                        </a:cubicBezTo>
                        <a:cubicBezTo>
                          <a:pt x="21600" y="21188"/>
                          <a:pt x="21595" y="21339"/>
                          <a:pt x="21590" y="21495"/>
                        </a:cubicBezTo>
                      </a:path>
                    </a:pathLst>
                  </a:cu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nvGrpSpPr>
                  <p:cNvPr id="32783" name="Group 14"/>
                  <p:cNvGrpSpPr>
                    <a:grpSpLocks/>
                  </p:cNvGrpSpPr>
                  <p:nvPr/>
                </p:nvGrpSpPr>
                <p:grpSpPr bwMode="auto">
                  <a:xfrm>
                    <a:off x="664" y="273"/>
                    <a:ext cx="3617" cy="2089"/>
                    <a:chOff x="0" y="0"/>
                    <a:chExt cx="3617" cy="2088"/>
                  </a:xfrm>
                </p:grpSpPr>
                <p:sp>
                  <p:nvSpPr>
                    <p:cNvPr id="32805" name="Rectangle 8"/>
                    <p:cNvSpPr>
                      <a:spLocks/>
                    </p:cNvSpPr>
                    <p:nvPr/>
                  </p:nvSpPr>
                  <p:spPr bwMode="auto">
                    <a:xfrm>
                      <a:off x="158" y="0"/>
                      <a:ext cx="1113" cy="484"/>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0000FF"/>
                          </a:solidFill>
                          <a:cs typeface="Arial" panose="020B0604020202020204" pitchFamily="34" charset="0"/>
                        </a:rPr>
                        <a:t>Increased kinetic energy increases collisions</a:t>
                      </a:r>
                    </a:p>
                  </p:txBody>
                </p:sp>
                <p:sp>
                  <p:nvSpPr>
                    <p:cNvPr id="32806" name="AutoShape 9"/>
                    <p:cNvSpPr>
                      <a:spLocks/>
                    </p:cNvSpPr>
                    <p:nvPr/>
                  </p:nvSpPr>
                  <p:spPr bwMode="auto">
                    <a:xfrm rot="2400000">
                      <a:off x="758" y="-120"/>
                      <a:ext cx="129" cy="2346"/>
                    </a:xfrm>
                    <a:custGeom>
                      <a:avLst/>
                      <a:gdLst>
                        <a:gd name="T0" fmla="*/ 0 w 19687"/>
                        <a:gd name="T1" fmla="*/ 0 h 21597"/>
                        <a:gd name="T2" fmla="*/ 0 w 19687"/>
                        <a:gd name="T3" fmla="*/ 0 h 21597"/>
                        <a:gd name="T4" fmla="*/ 0 w 19687"/>
                        <a:gd name="T5" fmla="*/ 0 h 21597"/>
                        <a:gd name="T6" fmla="*/ 0 w 19687"/>
                        <a:gd name="T7" fmla="*/ 0 h 21597"/>
                        <a:gd name="T8" fmla="*/ 0 w 19687"/>
                        <a:gd name="T9" fmla="*/ 0 h 21597"/>
                        <a:gd name="T10" fmla="*/ 0 w 19687"/>
                        <a:gd name="T11" fmla="*/ 0 h 21597"/>
                        <a:gd name="T12" fmla="*/ 0 w 19687"/>
                        <a:gd name="T13" fmla="*/ 0 h 21597"/>
                        <a:gd name="T14" fmla="*/ 0 w 19687"/>
                        <a:gd name="T15" fmla="*/ 0 h 215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87" h="21597">
                          <a:moveTo>
                            <a:pt x="19687" y="-13"/>
                          </a:moveTo>
                          <a:cubicBezTo>
                            <a:pt x="14251" y="-10"/>
                            <a:pt x="9701" y="799"/>
                            <a:pt x="9525" y="1793"/>
                          </a:cubicBezTo>
                          <a:cubicBezTo>
                            <a:pt x="9525" y="1793"/>
                            <a:pt x="9525" y="1793"/>
                            <a:pt x="9525" y="1793"/>
                          </a:cubicBezTo>
                          <a:lnTo>
                            <a:pt x="8249" y="8992"/>
                          </a:lnTo>
                          <a:cubicBezTo>
                            <a:pt x="8073" y="9986"/>
                            <a:pt x="3523" y="10794"/>
                            <a:pt x="-1913" y="10798"/>
                          </a:cubicBezTo>
                          <a:cubicBezTo>
                            <a:pt x="3523" y="10794"/>
                            <a:pt x="7787" y="11597"/>
                            <a:pt x="7611" y="12591"/>
                          </a:cubicBezTo>
                          <a:lnTo>
                            <a:pt x="6336" y="19790"/>
                          </a:lnTo>
                          <a:cubicBezTo>
                            <a:pt x="6160" y="20784"/>
                            <a:pt x="10424" y="21587"/>
                            <a:pt x="15860" y="21584"/>
                          </a:cubicBezTo>
                        </a:path>
                      </a:pathLst>
                    </a:custGeom>
                    <a:noFill/>
                    <a:ln w="9525" cap="flat">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32807" name="Rectangle 10"/>
                    <p:cNvSpPr>
                      <a:spLocks/>
                    </p:cNvSpPr>
                    <p:nvPr/>
                  </p:nvSpPr>
                  <p:spPr bwMode="auto">
                    <a:xfrm>
                      <a:off x="535" y="813"/>
                      <a:ext cx="171" cy="213"/>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0000FF"/>
                          </a:solidFill>
                          <a:latin typeface="Arial Bold" panose="020B0704020202020204" pitchFamily="34" charset="0"/>
                          <a:sym typeface="Arial Bold" panose="020B0704020202020204" pitchFamily="34" charset="0"/>
                        </a:rPr>
                        <a:t>A</a:t>
                      </a:r>
                    </a:p>
                  </p:txBody>
                </p:sp>
                <p:sp>
                  <p:nvSpPr>
                    <p:cNvPr id="32808" name="AutoShape 11"/>
                    <p:cNvSpPr>
                      <a:spLocks/>
                    </p:cNvSpPr>
                    <p:nvPr/>
                  </p:nvSpPr>
                  <p:spPr bwMode="auto">
                    <a:xfrm rot="9840000">
                      <a:off x="2574" y="120"/>
                      <a:ext cx="130" cy="1989"/>
                    </a:xfrm>
                    <a:custGeom>
                      <a:avLst/>
                      <a:gdLst>
                        <a:gd name="T0" fmla="*/ 0 w 20684"/>
                        <a:gd name="T1" fmla="*/ 0 h 21598"/>
                        <a:gd name="T2" fmla="*/ 0 w 20684"/>
                        <a:gd name="T3" fmla="*/ 0 h 21598"/>
                        <a:gd name="T4" fmla="*/ 0 w 20684"/>
                        <a:gd name="T5" fmla="*/ 0 h 21598"/>
                        <a:gd name="T6" fmla="*/ 0 w 20684"/>
                        <a:gd name="T7" fmla="*/ 0 h 21598"/>
                        <a:gd name="T8" fmla="*/ 0 w 20684"/>
                        <a:gd name="T9" fmla="*/ 0 h 21598"/>
                        <a:gd name="T10" fmla="*/ 0 w 20684"/>
                        <a:gd name="T11" fmla="*/ 0 h 21598"/>
                        <a:gd name="T12" fmla="*/ 0 w 20684"/>
                        <a:gd name="T13" fmla="*/ 0 h 21598"/>
                        <a:gd name="T14" fmla="*/ 0 w 20684"/>
                        <a:gd name="T15" fmla="*/ 0 h 21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684" h="21598">
                          <a:moveTo>
                            <a:pt x="20683" y="8"/>
                          </a:moveTo>
                          <a:cubicBezTo>
                            <a:pt x="14971" y="6"/>
                            <a:pt x="10410" y="810"/>
                            <a:pt x="10494" y="1804"/>
                          </a:cubicBezTo>
                          <a:cubicBezTo>
                            <a:pt x="10494" y="1804"/>
                            <a:pt x="10494" y="1804"/>
                            <a:pt x="10494" y="1804"/>
                          </a:cubicBezTo>
                          <a:lnTo>
                            <a:pt x="11105" y="9003"/>
                          </a:lnTo>
                          <a:cubicBezTo>
                            <a:pt x="11189" y="9997"/>
                            <a:pt x="6628" y="10801"/>
                            <a:pt x="916" y="10799"/>
                          </a:cubicBezTo>
                          <a:cubicBezTo>
                            <a:pt x="6628" y="10801"/>
                            <a:pt x="11326" y="11609"/>
                            <a:pt x="11411" y="12603"/>
                          </a:cubicBezTo>
                          <a:lnTo>
                            <a:pt x="12021" y="19802"/>
                          </a:lnTo>
                          <a:cubicBezTo>
                            <a:pt x="12106" y="20796"/>
                            <a:pt x="16804" y="21604"/>
                            <a:pt x="22516" y="21606"/>
                          </a:cubicBezTo>
                        </a:path>
                      </a:pathLst>
                    </a:custGeom>
                    <a:noFill/>
                    <a:ln w="9525" cap="flat">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32809" name="Rectangle 12"/>
                    <p:cNvSpPr>
                      <a:spLocks/>
                    </p:cNvSpPr>
                    <p:nvPr/>
                  </p:nvSpPr>
                  <p:spPr bwMode="auto">
                    <a:xfrm>
                      <a:off x="2786" y="899"/>
                      <a:ext cx="171" cy="213"/>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0000FF"/>
                          </a:solidFill>
                          <a:latin typeface="Arial Bold" panose="020B0704020202020204" pitchFamily="34" charset="0"/>
                          <a:sym typeface="Arial Bold" panose="020B0704020202020204" pitchFamily="34" charset="0"/>
                        </a:rPr>
                        <a:t>B</a:t>
                      </a:r>
                    </a:p>
                  </p:txBody>
                </p:sp>
                <p:sp>
                  <p:nvSpPr>
                    <p:cNvPr id="32810" name="Rectangle 13"/>
                    <p:cNvSpPr>
                      <a:spLocks/>
                    </p:cNvSpPr>
                    <p:nvPr/>
                  </p:nvSpPr>
                  <p:spPr bwMode="auto">
                    <a:xfrm>
                      <a:off x="2633" y="86"/>
                      <a:ext cx="984" cy="461"/>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0000FF"/>
                          </a:solidFill>
                          <a:cs typeface="Arial" panose="020B0604020202020204" pitchFamily="34" charset="0"/>
                        </a:rPr>
                        <a:t>Enzyme is denaturing due to vibration</a:t>
                      </a:r>
                    </a:p>
                  </p:txBody>
                </p:sp>
              </p:grpSp>
              <p:grpSp>
                <p:nvGrpSpPr>
                  <p:cNvPr id="32784" name="Group 26"/>
                  <p:cNvGrpSpPr>
                    <a:grpSpLocks/>
                  </p:cNvGrpSpPr>
                  <p:nvPr/>
                </p:nvGrpSpPr>
                <p:grpSpPr bwMode="auto">
                  <a:xfrm>
                    <a:off x="639" y="0"/>
                    <a:ext cx="3409" cy="2546"/>
                    <a:chOff x="0" y="0"/>
                    <a:chExt cx="3409" cy="2546"/>
                  </a:xfrm>
                </p:grpSpPr>
                <p:grpSp>
                  <p:nvGrpSpPr>
                    <p:cNvPr id="32794" name="Group 17"/>
                    <p:cNvGrpSpPr>
                      <a:grpSpLocks/>
                    </p:cNvGrpSpPr>
                    <p:nvPr/>
                  </p:nvGrpSpPr>
                  <p:grpSpPr bwMode="auto">
                    <a:xfrm>
                      <a:off x="5" y="0"/>
                      <a:ext cx="3404" cy="2442"/>
                      <a:chOff x="0" y="0"/>
                      <a:chExt cx="3403" cy="2442"/>
                    </a:xfrm>
                  </p:grpSpPr>
                  <p:sp>
                    <p:nvSpPr>
                      <p:cNvPr id="32803" name="Line 15"/>
                      <p:cNvSpPr>
                        <a:spLocks noChangeShapeType="1"/>
                      </p:cNvSpPr>
                      <p:nvPr/>
                    </p:nvSpPr>
                    <p:spPr bwMode="auto">
                      <a:xfrm>
                        <a:off x="0" y="0"/>
                        <a:ext cx="0" cy="2442"/>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2804" name="Line 16"/>
                      <p:cNvSpPr>
                        <a:spLocks noChangeShapeType="1"/>
                      </p:cNvSpPr>
                      <p:nvPr/>
                    </p:nvSpPr>
                    <p:spPr bwMode="auto">
                      <a:xfrm>
                        <a:off x="9" y="2433"/>
                        <a:ext cx="339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grpSp>
                <p:grpSp>
                  <p:nvGrpSpPr>
                    <p:cNvPr id="32795" name="Group 25"/>
                    <p:cNvGrpSpPr>
                      <a:grpSpLocks/>
                    </p:cNvGrpSpPr>
                    <p:nvPr/>
                  </p:nvGrpSpPr>
                  <p:grpSpPr bwMode="auto">
                    <a:xfrm>
                      <a:off x="0" y="2430"/>
                      <a:ext cx="2734" cy="116"/>
                      <a:chOff x="0" y="0"/>
                      <a:chExt cx="2734" cy="115"/>
                    </a:xfrm>
                  </p:grpSpPr>
                  <p:sp>
                    <p:nvSpPr>
                      <p:cNvPr id="32796" name="Line 18"/>
                      <p:cNvSpPr>
                        <a:spLocks noChangeShapeType="1"/>
                      </p:cNvSpPr>
                      <p:nvPr/>
                    </p:nvSpPr>
                    <p:spPr bwMode="auto">
                      <a:xfrm>
                        <a:off x="453" y="11"/>
                        <a:ext cx="0" cy="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2797" name="Line 19"/>
                      <p:cNvSpPr>
                        <a:spLocks noChangeShapeType="1"/>
                      </p:cNvSpPr>
                      <p:nvPr/>
                    </p:nvSpPr>
                    <p:spPr bwMode="auto">
                      <a:xfrm>
                        <a:off x="0" y="5"/>
                        <a:ext cx="0" cy="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2798" name="Line 20"/>
                      <p:cNvSpPr>
                        <a:spLocks noChangeShapeType="1"/>
                      </p:cNvSpPr>
                      <p:nvPr/>
                    </p:nvSpPr>
                    <p:spPr bwMode="auto">
                      <a:xfrm>
                        <a:off x="2734" y="5"/>
                        <a:ext cx="0" cy="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2799" name="Line 21"/>
                      <p:cNvSpPr>
                        <a:spLocks noChangeShapeType="1"/>
                      </p:cNvSpPr>
                      <p:nvPr/>
                    </p:nvSpPr>
                    <p:spPr bwMode="auto">
                      <a:xfrm>
                        <a:off x="2280" y="0"/>
                        <a:ext cx="0" cy="1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2800" name="Line 22"/>
                      <p:cNvSpPr>
                        <a:spLocks noChangeShapeType="1"/>
                      </p:cNvSpPr>
                      <p:nvPr/>
                    </p:nvSpPr>
                    <p:spPr bwMode="auto">
                      <a:xfrm>
                        <a:off x="1826" y="0"/>
                        <a:ext cx="0" cy="1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2801" name="Line 23"/>
                      <p:cNvSpPr>
                        <a:spLocks noChangeShapeType="1"/>
                      </p:cNvSpPr>
                      <p:nvPr/>
                    </p:nvSpPr>
                    <p:spPr bwMode="auto">
                      <a:xfrm>
                        <a:off x="1373" y="0"/>
                        <a:ext cx="0" cy="1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2802" name="Line 24"/>
                      <p:cNvSpPr>
                        <a:spLocks noChangeShapeType="1"/>
                      </p:cNvSpPr>
                      <p:nvPr/>
                    </p:nvSpPr>
                    <p:spPr bwMode="auto">
                      <a:xfrm>
                        <a:off x="913" y="5"/>
                        <a:ext cx="0" cy="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grpSp>
              <p:sp>
                <p:nvSpPr>
                  <p:cNvPr id="32785" name="Rectangle 27"/>
                  <p:cNvSpPr>
                    <a:spLocks/>
                  </p:cNvSpPr>
                  <p:nvPr/>
                </p:nvSpPr>
                <p:spPr bwMode="auto">
                  <a:xfrm>
                    <a:off x="0" y="1211"/>
                    <a:ext cx="612" cy="311"/>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latin typeface="Arial Bold" panose="020B0704020202020204" pitchFamily="34" charset="0"/>
                        <a:sym typeface="Arial Bold" panose="020B0704020202020204" pitchFamily="34" charset="0"/>
                      </a:rPr>
                      <a:t>Rate of Reaction</a:t>
                    </a:r>
                  </a:p>
                </p:txBody>
              </p:sp>
              <p:grpSp>
                <p:nvGrpSpPr>
                  <p:cNvPr id="32786" name="Group 35"/>
                  <p:cNvGrpSpPr>
                    <a:grpSpLocks/>
                  </p:cNvGrpSpPr>
                  <p:nvPr/>
                </p:nvGrpSpPr>
                <p:grpSpPr bwMode="auto">
                  <a:xfrm>
                    <a:off x="595" y="2481"/>
                    <a:ext cx="2911" cy="182"/>
                    <a:chOff x="0" y="0"/>
                    <a:chExt cx="2911" cy="181"/>
                  </a:xfrm>
                </p:grpSpPr>
                <p:sp>
                  <p:nvSpPr>
                    <p:cNvPr id="32787" name="Rectangle 28"/>
                    <p:cNvSpPr>
                      <a:spLocks/>
                    </p:cNvSpPr>
                    <p:nvPr/>
                  </p:nvSpPr>
                  <p:spPr bwMode="auto">
                    <a:xfrm>
                      <a:off x="0" y="34"/>
                      <a:ext cx="117" cy="139"/>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0</a:t>
                      </a:r>
                    </a:p>
                  </p:txBody>
                </p:sp>
                <p:sp>
                  <p:nvSpPr>
                    <p:cNvPr id="32788" name="Rectangle 29"/>
                    <p:cNvSpPr>
                      <a:spLocks/>
                    </p:cNvSpPr>
                    <p:nvPr/>
                  </p:nvSpPr>
                  <p:spPr bwMode="auto">
                    <a:xfrm>
                      <a:off x="1750" y="0"/>
                      <a:ext cx="250" cy="181"/>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40</a:t>
                      </a:r>
                    </a:p>
                  </p:txBody>
                </p:sp>
                <p:sp>
                  <p:nvSpPr>
                    <p:cNvPr id="32789" name="Rectangle 30"/>
                    <p:cNvSpPr>
                      <a:spLocks/>
                    </p:cNvSpPr>
                    <p:nvPr/>
                  </p:nvSpPr>
                  <p:spPr bwMode="auto">
                    <a:xfrm>
                      <a:off x="2271" y="25"/>
                      <a:ext cx="198" cy="148"/>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50</a:t>
                      </a:r>
                    </a:p>
                  </p:txBody>
                </p:sp>
                <p:sp>
                  <p:nvSpPr>
                    <p:cNvPr id="32790" name="Rectangle 31"/>
                    <p:cNvSpPr>
                      <a:spLocks/>
                    </p:cNvSpPr>
                    <p:nvPr/>
                  </p:nvSpPr>
                  <p:spPr bwMode="auto">
                    <a:xfrm>
                      <a:off x="1308" y="25"/>
                      <a:ext cx="277" cy="156"/>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30</a:t>
                      </a:r>
                    </a:p>
                  </p:txBody>
                </p:sp>
                <p:sp>
                  <p:nvSpPr>
                    <p:cNvPr id="32791" name="Rectangle 32"/>
                    <p:cNvSpPr>
                      <a:spLocks/>
                    </p:cNvSpPr>
                    <p:nvPr/>
                  </p:nvSpPr>
                  <p:spPr bwMode="auto">
                    <a:xfrm>
                      <a:off x="848" y="34"/>
                      <a:ext cx="206" cy="139"/>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20</a:t>
                      </a:r>
                    </a:p>
                  </p:txBody>
                </p:sp>
                <p:sp>
                  <p:nvSpPr>
                    <p:cNvPr id="32792" name="Rectangle 33"/>
                    <p:cNvSpPr>
                      <a:spLocks/>
                    </p:cNvSpPr>
                    <p:nvPr/>
                  </p:nvSpPr>
                  <p:spPr bwMode="auto">
                    <a:xfrm>
                      <a:off x="397" y="25"/>
                      <a:ext cx="233" cy="148"/>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10</a:t>
                      </a:r>
                    </a:p>
                  </p:txBody>
                </p:sp>
                <p:sp>
                  <p:nvSpPr>
                    <p:cNvPr id="32793" name="Rectangle 34"/>
                    <p:cNvSpPr>
                      <a:spLocks/>
                    </p:cNvSpPr>
                    <p:nvPr/>
                  </p:nvSpPr>
                  <p:spPr bwMode="auto">
                    <a:xfrm>
                      <a:off x="2713" y="34"/>
                      <a:ext cx="198" cy="147"/>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60</a:t>
                      </a:r>
                    </a:p>
                  </p:txBody>
                </p:sp>
              </p:grpSp>
            </p:grpSp>
          </p:grpSp>
          <p:sp>
            <p:nvSpPr>
              <p:cNvPr id="32777" name="Line 38"/>
              <p:cNvSpPr>
                <a:spLocks noChangeShapeType="1"/>
              </p:cNvSpPr>
              <p:nvPr/>
            </p:nvSpPr>
            <p:spPr bwMode="auto">
              <a:xfrm flipH="1">
                <a:off x="524" y="490"/>
                <a:ext cx="1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D78DF43E-B5A0-4FD7-BDEB-31D11BBAA1EC}" type="slidenum">
              <a:rPr lang="en-US" altLang="en-US" sz="1400" smtClean="0"/>
              <a:pPr eaLnBrk="1" hangingPunct="1">
                <a:spcBef>
                  <a:spcPct val="0"/>
                </a:spcBef>
                <a:buSzTx/>
                <a:buFontTx/>
                <a:buNone/>
                <a:defRPr/>
              </a:pPr>
              <a:t>28</a:t>
            </a:fld>
            <a:endParaRPr lang="en-US" altLang="en-US" sz="1400"/>
          </a:p>
        </p:txBody>
      </p:sp>
      <p:graphicFrame>
        <p:nvGraphicFramePr>
          <p:cNvPr id="2" name="Group 3"/>
          <p:cNvGraphicFramePr>
            <a:graphicFrameLocks noGrp="1"/>
          </p:cNvGraphicFramePr>
          <p:nvPr/>
        </p:nvGraphicFramePr>
        <p:xfrm>
          <a:off x="250825" y="115888"/>
          <a:ext cx="8642350" cy="6529387"/>
        </p:xfrm>
        <a:graphic>
          <a:graphicData uri="http://schemas.openxmlformats.org/drawingml/2006/table">
            <a:tbl>
              <a:tblPr/>
              <a:tblGrid>
                <a:gridCol w="4423404">
                  <a:extLst>
                    <a:ext uri="{9D8B030D-6E8A-4147-A177-3AD203B41FA5}">
                      <a16:colId xmlns:a16="http://schemas.microsoft.com/office/drawing/2014/main" val="20000"/>
                    </a:ext>
                  </a:extLst>
                </a:gridCol>
                <a:gridCol w="4218946">
                  <a:extLst>
                    <a:ext uri="{9D8B030D-6E8A-4147-A177-3AD203B41FA5}">
                      <a16:colId xmlns:a16="http://schemas.microsoft.com/office/drawing/2014/main" val="20001"/>
                    </a:ext>
                  </a:extLst>
                </a:gridCol>
              </a:tblGrid>
              <a:tr h="823091">
                <a:tc>
                  <a:txBody>
                    <a:bodyPr/>
                    <a:lstStyle>
                      <a:lvl1pPr>
                        <a:spcBef>
                          <a:spcPts val="700"/>
                        </a:spcBef>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altLang="en-US" sz="1800" b="0" i="0" u="none" strike="noStrike" cap="none" normalizeH="0" baseline="0" dirty="0">
                        <a:ln>
                          <a:noFill/>
                        </a:ln>
                        <a:solidFill>
                          <a:schemeClr val="tx1"/>
                        </a:solidFill>
                        <a:effectLst/>
                        <a:latin typeface="Arial Bold" charset="0"/>
                        <a:ea typeface="Lucida Grande" charset="0"/>
                        <a:cs typeface="Lucida Grande" charset="0"/>
                        <a:sym typeface="Arial Bold" charset="0"/>
                      </a:endParaRPr>
                    </a:p>
                    <a:p>
                      <a:pPr marL="0"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en-US" sz="1800" b="0" i="0" u="none" strike="noStrike" cap="none" normalizeH="0" baseline="0" dirty="0">
                          <a:ln>
                            <a:noFill/>
                          </a:ln>
                          <a:solidFill>
                            <a:schemeClr val="tx1"/>
                          </a:solidFill>
                          <a:effectLst/>
                          <a:latin typeface="Arial Bold" charset="0"/>
                          <a:cs typeface="Arial Bold" charset="0"/>
                          <a:sym typeface="Arial Bold" charset="0"/>
                        </a:rPr>
                        <a:t>Region A on the Graph</a:t>
                      </a:r>
                      <a:endParaRPr kumimoji="0" lang="en-US" altLang="en-US" sz="1800" b="0" i="0" u="none" strike="noStrike" cap="none" normalizeH="0" baseline="0" dirty="0">
                        <a:ln>
                          <a:noFill/>
                        </a:ln>
                        <a:solidFill>
                          <a:schemeClr val="tx1"/>
                        </a:solidFill>
                        <a:effectLst/>
                        <a:latin typeface="Arial Bold" charset="0"/>
                        <a:ea typeface="Lucida Grande" charset="0"/>
                        <a:cs typeface="Lucida Grande" charset="0"/>
                        <a:sym typeface="Arial Bold" charset="0"/>
                      </a:endParaRPr>
                    </a:p>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altLang="en-US" sz="1800" b="0" i="0" u="none" strike="noStrike" cap="none" normalizeH="0" baseline="0" dirty="0">
                        <a:ln>
                          <a:noFill/>
                        </a:ln>
                        <a:solidFill>
                          <a:schemeClr val="tx1"/>
                        </a:solidFill>
                        <a:effectLst/>
                        <a:latin typeface="Arial Bold" charset="0"/>
                        <a:cs typeface="Arial Bold" charset="0"/>
                        <a:sym typeface="Arial Bold"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en-US" sz="1800" b="0" i="0" u="none" strike="noStrike" cap="none" normalizeH="0" baseline="0">
                          <a:ln>
                            <a:noFill/>
                          </a:ln>
                          <a:solidFill>
                            <a:schemeClr val="tx1"/>
                          </a:solidFill>
                          <a:effectLst/>
                          <a:latin typeface="Arial Bold" charset="0"/>
                          <a:cs typeface="Arial Bold" charset="0"/>
                          <a:sym typeface="Arial Bold" charset="0"/>
                        </a:rPr>
                        <a:t>Region B on the Graph</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1435">
                <a:tc>
                  <a:txBody>
                    <a:bodyPr/>
                    <a:lstStyle>
                      <a:lvl1pPr>
                        <a:spcBef>
                          <a:spcPts val="700"/>
                        </a:spcBef>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As the temperature increases from 0 </a:t>
                      </a:r>
                      <a:r>
                        <a:rPr kumimoji="0" lang="en-US" altLang="en-US" sz="1800" b="0" i="0" u="none" strike="noStrike" cap="none" normalizeH="0" baseline="32000" dirty="0" err="1">
                          <a:ln>
                            <a:noFill/>
                          </a:ln>
                          <a:solidFill>
                            <a:schemeClr val="tx1"/>
                          </a:solidFill>
                          <a:effectLst/>
                          <a:latin typeface="Arial" charset="0"/>
                          <a:ea typeface="ヒラギノ角ゴ ProN W3" charset="0"/>
                          <a:cs typeface="ヒラギノ角ゴ ProN W3" charset="0"/>
                          <a:sym typeface="Arial" charset="0"/>
                        </a:rPr>
                        <a:t>o</a:t>
                      </a:r>
                      <a:r>
                        <a:rPr kumimoji="0" lang="en-US" altLang="en-US" sz="1800" b="0" i="0" u="none" strike="noStrike" cap="none" normalizeH="0" baseline="0" dirty="0" err="1">
                          <a:ln>
                            <a:noFill/>
                          </a:ln>
                          <a:solidFill>
                            <a:schemeClr val="tx1"/>
                          </a:solidFill>
                          <a:effectLst/>
                          <a:latin typeface="Arial" charset="0"/>
                          <a:ea typeface="ヒラギノ角ゴ ProN W3" charset="0"/>
                          <a:cs typeface="ヒラギノ角ゴ ProN W3" charset="0"/>
                          <a:sym typeface="Arial" charset="0"/>
                        </a:rPr>
                        <a:t>C</a:t>
                      </a: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to 40 </a:t>
                      </a:r>
                      <a:r>
                        <a:rPr kumimoji="0" lang="en-US" altLang="en-US" sz="1800" b="0" i="0" u="none" strike="noStrike" cap="none" normalizeH="0" baseline="32000" dirty="0" err="1">
                          <a:ln>
                            <a:noFill/>
                          </a:ln>
                          <a:solidFill>
                            <a:schemeClr val="tx1"/>
                          </a:solidFill>
                          <a:effectLst/>
                          <a:latin typeface="Arial" charset="0"/>
                          <a:ea typeface="ヒラギノ角ゴ ProN W3" charset="0"/>
                          <a:cs typeface="ヒラギノ角ゴ ProN W3" charset="0"/>
                          <a:sym typeface="Arial" charset="0"/>
                        </a:rPr>
                        <a:t>o</a:t>
                      </a:r>
                      <a:r>
                        <a:rPr kumimoji="0" lang="en-US" altLang="en-US" sz="1800" b="0" i="0" u="none" strike="noStrike" cap="none" normalizeH="0" baseline="0" dirty="0" err="1">
                          <a:ln>
                            <a:noFill/>
                          </a:ln>
                          <a:solidFill>
                            <a:schemeClr val="tx1"/>
                          </a:solidFill>
                          <a:effectLst/>
                          <a:latin typeface="Arial" charset="0"/>
                          <a:ea typeface="ヒラギノ角ゴ ProN W3" charset="0"/>
                          <a:cs typeface="ヒラギノ角ゴ ProN W3" charset="0"/>
                          <a:sym typeface="Arial" charset="0"/>
                        </a:rPr>
                        <a:t>C</a:t>
                      </a: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the </a:t>
                      </a:r>
                      <a:r>
                        <a:rPr kumimoji="0" lang="en-US" altLang="en-US" sz="1800" b="0" i="0" u="none" strike="noStrike" cap="none" normalizeH="0" baseline="0" dirty="0">
                          <a:ln>
                            <a:noFill/>
                          </a:ln>
                          <a:solidFill>
                            <a:srgbClr val="D90B00"/>
                          </a:solidFill>
                          <a:effectLst/>
                          <a:latin typeface="Arial" charset="0"/>
                          <a:ea typeface="ヒラギノ角ゴ ProN W3" charset="0"/>
                          <a:cs typeface="ヒラギノ角ゴ ProN W3" charset="0"/>
                          <a:sym typeface="Arial" charset="0"/>
                        </a:rPr>
                        <a:t>rate of reaction increases</a:t>
                      </a: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At 40 </a:t>
                      </a:r>
                      <a:r>
                        <a:rPr kumimoji="0" lang="en-US" altLang="en-US" sz="1800" b="0" i="0" u="none" strike="noStrike" cap="none" normalizeH="0" baseline="32000" dirty="0" err="1">
                          <a:ln>
                            <a:noFill/>
                          </a:ln>
                          <a:solidFill>
                            <a:schemeClr val="tx1"/>
                          </a:solidFill>
                          <a:effectLst/>
                          <a:latin typeface="Arial" charset="0"/>
                          <a:ea typeface="ヒラギノ角ゴ ProN W3" charset="0"/>
                          <a:cs typeface="ヒラギノ角ゴ ProN W3" charset="0"/>
                          <a:sym typeface="Arial" charset="0"/>
                        </a:rPr>
                        <a:t>o</a:t>
                      </a:r>
                      <a:r>
                        <a:rPr kumimoji="0" lang="en-US" altLang="en-US" sz="1800" b="0" i="0" u="none" strike="noStrike" cap="none" normalizeH="0" baseline="0" dirty="0" err="1">
                          <a:ln>
                            <a:noFill/>
                          </a:ln>
                          <a:solidFill>
                            <a:schemeClr val="tx1"/>
                          </a:solidFill>
                          <a:effectLst/>
                          <a:latin typeface="Arial" charset="0"/>
                          <a:ea typeface="ヒラギノ角ゴ ProN W3" charset="0"/>
                          <a:cs typeface="ヒラギノ角ゴ ProN W3" charset="0"/>
                          <a:sym typeface="Arial" charset="0"/>
                        </a:rPr>
                        <a:t>C</a:t>
                      </a: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it reaches its </a:t>
                      </a:r>
                      <a:r>
                        <a:rPr kumimoji="0" lang="en-US" altLang="en-US" sz="1800" b="0" i="0" u="none" strike="noStrike" cap="none" normalizeH="0" baseline="0" dirty="0">
                          <a:ln>
                            <a:noFill/>
                          </a:ln>
                          <a:solidFill>
                            <a:srgbClr val="D90B00"/>
                          </a:solidFill>
                          <a:effectLst/>
                          <a:latin typeface="Arial" charset="0"/>
                          <a:ea typeface="ヒラギノ角ゴ ProN W3" charset="0"/>
                          <a:cs typeface="ヒラギノ角ゴ ProN W3" charset="0"/>
                          <a:sym typeface="Arial" charset="0"/>
                        </a:rPr>
                        <a:t>maximum</a:t>
                      </a: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rate of reaction.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As the temperature increases above 40 </a:t>
                      </a:r>
                      <a:r>
                        <a:rPr kumimoji="0" lang="en-US" altLang="en-US" sz="1800" b="0" i="0" u="none" strike="noStrike" cap="none" normalizeH="0" baseline="32000" dirty="0" err="1">
                          <a:ln>
                            <a:noFill/>
                          </a:ln>
                          <a:solidFill>
                            <a:schemeClr val="tx1"/>
                          </a:solidFill>
                          <a:effectLst/>
                          <a:latin typeface="Arial" charset="0"/>
                          <a:ea typeface="ヒラギノ角ゴ ProN W3" charset="0"/>
                          <a:cs typeface="ヒラギノ角ゴ ProN W3" charset="0"/>
                          <a:sym typeface="Arial" charset="0"/>
                        </a:rPr>
                        <a:t>o</a:t>
                      </a:r>
                      <a:r>
                        <a:rPr kumimoji="0" lang="en-US" altLang="en-US" sz="1800" b="0" i="0" u="none" strike="noStrike" cap="none" normalizeH="0" baseline="0" dirty="0" err="1">
                          <a:ln>
                            <a:noFill/>
                          </a:ln>
                          <a:solidFill>
                            <a:schemeClr val="tx1"/>
                          </a:solidFill>
                          <a:effectLst/>
                          <a:latin typeface="Arial" charset="0"/>
                          <a:ea typeface="ヒラギノ角ゴ ProN W3" charset="0"/>
                          <a:cs typeface="ヒラギノ角ゴ ProN W3" charset="0"/>
                          <a:sym typeface="Arial" charset="0"/>
                        </a:rPr>
                        <a:t>C</a:t>
                      </a: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the rate of reaction </a:t>
                      </a:r>
                      <a:r>
                        <a:rPr kumimoji="0" lang="en-US" altLang="en-US" sz="1800" b="0" i="0" u="none" strike="noStrike" cap="none" normalizeH="0" baseline="0" dirty="0">
                          <a:ln>
                            <a:noFill/>
                          </a:ln>
                          <a:solidFill>
                            <a:srgbClr val="D90B00"/>
                          </a:solidFill>
                          <a:effectLst/>
                          <a:latin typeface="Arial" charset="0"/>
                          <a:ea typeface="ヒラギノ角ゴ ProN W3" charset="0"/>
                          <a:cs typeface="ヒラギノ角ゴ ProN W3" charset="0"/>
                          <a:sym typeface="Arial" charset="0"/>
                        </a:rPr>
                        <a:t>decreases</a:t>
                      </a: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until at 57 </a:t>
                      </a:r>
                      <a:r>
                        <a:rPr kumimoji="0" lang="en-US" altLang="en-US" sz="1800" b="0" i="0" u="none" strike="noStrike" cap="none" normalizeH="0" baseline="32000" dirty="0" err="1">
                          <a:ln>
                            <a:noFill/>
                          </a:ln>
                          <a:solidFill>
                            <a:schemeClr val="tx1"/>
                          </a:solidFill>
                          <a:effectLst/>
                          <a:latin typeface="Arial" charset="0"/>
                          <a:ea typeface="ヒラギノ角ゴ ProN W3" charset="0"/>
                          <a:cs typeface="ヒラギノ角ゴ ProN W3" charset="0"/>
                          <a:sym typeface="Arial" charset="0"/>
                        </a:rPr>
                        <a:t>o</a:t>
                      </a:r>
                      <a:r>
                        <a:rPr kumimoji="0" lang="en-US" altLang="en-US" sz="1800" b="0" i="0" u="none" strike="noStrike" cap="none" normalizeH="0" baseline="0" dirty="0" err="1">
                          <a:ln>
                            <a:noFill/>
                          </a:ln>
                          <a:solidFill>
                            <a:schemeClr val="tx1"/>
                          </a:solidFill>
                          <a:effectLst/>
                          <a:latin typeface="Arial" charset="0"/>
                          <a:ea typeface="ヒラギノ角ゴ ProN W3" charset="0"/>
                          <a:cs typeface="ヒラギノ角ゴ ProN W3" charset="0"/>
                          <a:sym typeface="Arial" charset="0"/>
                        </a:rPr>
                        <a:t>C</a:t>
                      </a: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the rate of reaction is </a:t>
                      </a:r>
                      <a:r>
                        <a:rPr kumimoji="0" lang="en-US" altLang="en-US" sz="1800" b="0" i="0" u="none" strike="noStrike" cap="none" normalizeH="0" baseline="0" dirty="0">
                          <a:ln>
                            <a:noFill/>
                          </a:ln>
                          <a:solidFill>
                            <a:srgbClr val="D90B00"/>
                          </a:solidFill>
                          <a:effectLst/>
                          <a:latin typeface="Arial" charset="0"/>
                          <a:ea typeface="ヒラギノ角ゴ ProN W3" charset="0"/>
                          <a:cs typeface="ヒラギノ角ゴ ProN W3" charset="0"/>
                          <a:sym typeface="Arial" charset="0"/>
                        </a:rPr>
                        <a:t>zero</a:t>
                      </a: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84861">
                <a:tc>
                  <a:txBody>
                    <a:bodyPr/>
                    <a:lstStyle>
                      <a:lvl1pPr>
                        <a:spcBef>
                          <a:spcPts val="700"/>
                        </a:spcBef>
                        <a:buSzPct val="100000"/>
                        <a:buFont typeface="Arial" charset="0"/>
                        <a:tabLst>
                          <a:tab pos="0" algn="l"/>
                          <a:tab pos="0" algn="l"/>
                          <a:tab pos="0" algn="l"/>
                          <a:tab pos="0" algn="l"/>
                          <a:tab pos="0" algn="l"/>
                          <a:tab pos="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0" algn="l"/>
                          <a:tab pos="0" algn="l"/>
                          <a:tab pos="0" algn="l"/>
                          <a:tab pos="0" algn="l"/>
                          <a:tab pos="0" algn="l"/>
                          <a:tab pos="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0" algn="l"/>
                          <a:tab pos="0" algn="l"/>
                          <a:tab pos="0" algn="l"/>
                          <a:tab pos="0" algn="l"/>
                          <a:tab pos="0" algn="l"/>
                          <a:tab pos="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Bold" charset="0"/>
                          <a:cs typeface="Arial Bold" charset="0"/>
                          <a:sym typeface="Arial Bold" charset="0"/>
                        </a:rPr>
                        <a:t>Explanation:</a:t>
                      </a:r>
                    </a:p>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 pos="0" algn="l"/>
                          <a:tab pos="0" algn="l"/>
                          <a:tab pos="0" algn="l"/>
                          <a:tab pos="0" algn="l"/>
                        </a:tabLst>
                      </a:pPr>
                      <a:endParaRPr kumimoji="0" lang="en-US" altLang="en-US" sz="1800" b="0" i="0" u="none" strike="noStrike" cap="none" normalizeH="0" baseline="0" dirty="0">
                        <a:ln>
                          <a:noFill/>
                        </a:ln>
                        <a:solidFill>
                          <a:schemeClr val="tx1"/>
                        </a:solidFill>
                        <a:effectLst/>
                        <a:latin typeface="Arial Bold" charset="0"/>
                        <a:ea typeface="Lucida Grande" charset="0"/>
                        <a:cs typeface="Lucida Grande" charset="0"/>
                        <a:sym typeface="Arial Bold"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Increasing the temperature provides</a:t>
                      </a:r>
                      <a:endParaRPr kumimoji="0" lang="en-US" altLang="en-US" sz="18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more </a:t>
                      </a:r>
                      <a:r>
                        <a:rPr kumimoji="0" lang="en-US" altLang="en-US" sz="1800" b="0" i="0" u="none" strike="noStrike" cap="none" normalizeH="0" baseline="0" dirty="0">
                          <a:ln>
                            <a:noFill/>
                          </a:ln>
                          <a:solidFill>
                            <a:srgbClr val="FF2712"/>
                          </a:solidFill>
                          <a:effectLst/>
                          <a:latin typeface="Arial" charset="0"/>
                          <a:ea typeface="ヒラギノ角ゴ ProN W3" charset="0"/>
                          <a:cs typeface="ヒラギノ角ゴ ProN W3" charset="0"/>
                          <a:sym typeface="Arial" charset="0"/>
                        </a:rPr>
                        <a:t>heat energy</a:t>
                      </a:r>
                      <a:endParaRPr kumimoji="0" lang="en-US" altLang="en-US" sz="18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This gives both the enzyme and the</a:t>
                      </a:r>
                      <a:endParaRPr kumimoji="0" lang="en-US" altLang="en-US" sz="18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substrate more </a:t>
                      </a:r>
                      <a:r>
                        <a:rPr kumimoji="0" lang="en-US" altLang="en-US" sz="1800" b="0" i="0" u="none" strike="noStrike" cap="none" normalizeH="0" baseline="0" dirty="0">
                          <a:ln>
                            <a:noFill/>
                          </a:ln>
                          <a:solidFill>
                            <a:srgbClr val="D90B00"/>
                          </a:solidFill>
                          <a:effectLst/>
                          <a:latin typeface="Arial" charset="0"/>
                          <a:ea typeface="ヒラギノ角ゴ ProN W3" charset="0"/>
                          <a:cs typeface="ヒラギノ角ゴ ProN W3" charset="0"/>
                          <a:sym typeface="Arial" charset="0"/>
                        </a:rPr>
                        <a:t>kinetic energy</a:t>
                      </a: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a:t>
                      </a:r>
                      <a:endParaRPr kumimoji="0" lang="en-US" altLang="en-US" sz="18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Both enzyme and substrate move faster.</a:t>
                      </a:r>
                      <a:endParaRPr kumimoji="0" lang="en-US" altLang="en-US" sz="18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This results in more </a:t>
                      </a:r>
                      <a:r>
                        <a:rPr kumimoji="0" lang="en-US" altLang="en-US" sz="1800" b="0" i="0" u="none" strike="noStrike" cap="none" normalizeH="0" baseline="0" dirty="0">
                          <a:ln>
                            <a:noFill/>
                          </a:ln>
                          <a:solidFill>
                            <a:srgbClr val="FF2712"/>
                          </a:solidFill>
                          <a:effectLst/>
                          <a:latin typeface="Arial" charset="0"/>
                          <a:ea typeface="ヒラギノ角ゴ ProN W3" charset="0"/>
                          <a:cs typeface="ヒラギノ角ゴ ProN W3" charset="0"/>
                          <a:sym typeface="Arial" charset="0"/>
                        </a:rPr>
                        <a:t>collisions</a:t>
                      </a:r>
                      <a:endParaRPr kumimoji="0" lang="en-US" altLang="en-US" sz="18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More </a:t>
                      </a:r>
                      <a:r>
                        <a:rPr kumimoji="0" lang="en-US" altLang="en-US" sz="1800" b="0" i="0" u="none" strike="noStrike" cap="none" normalizeH="0" baseline="0" dirty="0">
                          <a:ln>
                            <a:noFill/>
                          </a:ln>
                          <a:solidFill>
                            <a:srgbClr val="FF2712"/>
                          </a:solidFill>
                          <a:effectLst/>
                          <a:latin typeface="Arial" charset="0"/>
                          <a:ea typeface="ヒラギノ角ゴ ProN W3" charset="0"/>
                          <a:cs typeface="ヒラギノ角ゴ ProN W3" charset="0"/>
                          <a:sym typeface="Arial" charset="0"/>
                        </a:rPr>
                        <a:t>enzyme-substrate complexe</a:t>
                      </a: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s are</a:t>
                      </a:r>
                      <a:endParaRPr kumimoji="0" lang="en-US" altLang="en-US" sz="18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Formed</a:t>
                      </a:r>
                      <a:endParaRPr kumimoji="0" lang="en-US" altLang="en-US" sz="18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The rate of reaction is increased until its maximum.</a:t>
                      </a: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This temperature is described as the </a:t>
                      </a:r>
                      <a:r>
                        <a:rPr kumimoji="0" lang="en-US" altLang="en-US" sz="1800" b="0" i="0" u="none" strike="noStrike" cap="none" normalizeH="0" baseline="0" dirty="0">
                          <a:ln>
                            <a:noFill/>
                          </a:ln>
                          <a:solidFill>
                            <a:srgbClr val="FF0000"/>
                          </a:solidFill>
                          <a:effectLst/>
                          <a:latin typeface="Arial" charset="0"/>
                          <a:ea typeface="ヒラギノ角ゴ ProN W3" charset="0"/>
                          <a:cs typeface="ヒラギノ角ゴ ProN W3" charset="0"/>
                          <a:sym typeface="Arial" charset="0"/>
                        </a:rPr>
                        <a:t>optimum </a:t>
                      </a: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temperature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tabLst>
                          <a:tab pos="0" algn="l"/>
                          <a:tab pos="0" algn="l"/>
                          <a:tab pos="0" algn="l"/>
                          <a:tab pos="0" algn="l"/>
                          <a:tab pos="0" algn="l"/>
                          <a:tab pos="0" algn="l"/>
                          <a:tab pos="0" algn="l"/>
                          <a:tab pos="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0" algn="l"/>
                          <a:tab pos="0" algn="l"/>
                          <a:tab pos="0" algn="l"/>
                          <a:tab pos="0" algn="l"/>
                          <a:tab pos="0" algn="l"/>
                          <a:tab pos="0" algn="l"/>
                          <a:tab pos="0" algn="l"/>
                          <a:tab pos="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0" algn="l"/>
                          <a:tab pos="0" algn="l"/>
                          <a:tab pos="0" algn="l"/>
                          <a:tab pos="0" algn="l"/>
                          <a:tab pos="0" algn="l"/>
                          <a:tab pos="0" algn="l"/>
                          <a:tab pos="0" algn="l"/>
                          <a:tab pos="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0" algn="l"/>
                          <a:tab pos="0" algn="l"/>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0" algn="l"/>
                          <a:tab pos="0" algn="l"/>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0" algn="l"/>
                          <a:tab pos="0" algn="l"/>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0" algn="l"/>
                          <a:tab pos="0" algn="l"/>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0" algn="l"/>
                          <a:tab pos="0" algn="l"/>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0" algn="l"/>
                          <a:tab pos="0" algn="l"/>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Bold" charset="0"/>
                          <a:cs typeface="Arial Bold" charset="0"/>
                          <a:sym typeface="Arial Bold" charset="0"/>
                        </a:rPr>
                        <a:t>Explanation:</a:t>
                      </a:r>
                    </a:p>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 pos="0" algn="l"/>
                          <a:tab pos="0" algn="l"/>
                          <a:tab pos="0" algn="l"/>
                          <a:tab pos="0" algn="l"/>
                          <a:tab pos="0" algn="l"/>
                          <a:tab pos="0" algn="l"/>
                        </a:tabLst>
                      </a:pPr>
                      <a:endParaRPr kumimoji="0" lang="en-US" altLang="en-US" sz="1800" b="0" i="0" u="none" strike="noStrike" cap="none" normalizeH="0" baseline="0" dirty="0">
                        <a:ln>
                          <a:noFill/>
                        </a:ln>
                        <a:solidFill>
                          <a:schemeClr val="tx1"/>
                        </a:solidFill>
                        <a:effectLst/>
                        <a:latin typeface="Arial Bold" charset="0"/>
                        <a:ea typeface="Lucida Grande" charset="0"/>
                        <a:cs typeface="Lucida Grande" charset="0"/>
                        <a:sym typeface="Arial Bold"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High temperatures result in more kinetic energy being given to the enzyme and substrate.</a:t>
                      </a:r>
                      <a:endParaRPr kumimoji="0" lang="en-US" altLang="en-US" sz="18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The enzyme molecules </a:t>
                      </a:r>
                      <a:r>
                        <a:rPr kumimoji="0" lang="en-US" altLang="en-US" sz="1800" b="0" i="0" u="none" strike="noStrike" cap="none" normalizeH="0" baseline="0" dirty="0">
                          <a:ln>
                            <a:noFill/>
                          </a:ln>
                          <a:solidFill>
                            <a:srgbClr val="FF0000"/>
                          </a:solidFill>
                          <a:effectLst/>
                          <a:latin typeface="Arial" charset="0"/>
                          <a:ea typeface="ヒラギノ角ゴ ProN W3" charset="0"/>
                          <a:cs typeface="ヒラギノ角ゴ ProN W3" charset="0"/>
                          <a:sym typeface="Arial" charset="0"/>
                        </a:rPr>
                        <a:t>vibrate</a:t>
                      </a: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more as the </a:t>
                      </a:r>
                      <a:r>
                        <a:rPr kumimoji="0" lang="en-US" altLang="en-US" sz="1800" b="0" i="0" u="none" strike="noStrike" cap="none" normalizeH="0" baseline="0" dirty="0">
                          <a:ln>
                            <a:noFill/>
                          </a:ln>
                          <a:solidFill>
                            <a:srgbClr val="FF0000"/>
                          </a:solidFill>
                          <a:effectLst/>
                          <a:latin typeface="Arial" charset="0"/>
                          <a:ea typeface="ヒラギノ角ゴ ProN W3" charset="0"/>
                          <a:cs typeface="ヒラギノ角ゴ ProN W3" charset="0"/>
                          <a:sym typeface="Arial" charset="0"/>
                        </a:rPr>
                        <a:t>kinetic energy increases</a:t>
                      </a: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a:t>
                      </a:r>
                      <a:endParaRPr kumimoji="0" lang="en-US" altLang="en-US" sz="18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a:t>
                      </a:r>
                      <a:r>
                        <a:rPr kumimoji="0" lang="en-US" altLang="en-US" sz="1800" b="0" i="0" u="none" strike="noStrike" cap="none" normalizeH="0" baseline="0" dirty="0">
                          <a:ln>
                            <a:noFill/>
                          </a:ln>
                          <a:solidFill>
                            <a:srgbClr val="D90B00"/>
                          </a:solidFill>
                          <a:effectLst/>
                          <a:latin typeface="Arial" charset="0"/>
                          <a:ea typeface="ヒラギノ角ゴ ProN W3" charset="0"/>
                          <a:cs typeface="ヒラギノ角ゴ ProN W3" charset="0"/>
                          <a:sym typeface="Arial" charset="0"/>
                        </a:rPr>
                        <a:t>The Hydrogen bonds holding the tertiary structure of the protein break.</a:t>
                      </a: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This changes the shape of the enzyme</a:t>
                      </a:r>
                      <a:endParaRPr kumimoji="0" lang="en-US" altLang="en-US" sz="18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The </a:t>
                      </a:r>
                      <a:r>
                        <a:rPr kumimoji="0" lang="en-US" altLang="en-US" sz="1800" b="0" i="0" u="none" strike="noStrike" cap="none" normalizeH="0" baseline="0" dirty="0">
                          <a:ln>
                            <a:noFill/>
                          </a:ln>
                          <a:solidFill>
                            <a:srgbClr val="FF0000"/>
                          </a:solidFill>
                          <a:effectLst/>
                          <a:latin typeface="Arial" charset="0"/>
                          <a:ea typeface="ヒラギノ角ゴ ProN W3" charset="0"/>
                          <a:cs typeface="ヒラギノ角ゴ ProN W3" charset="0"/>
                          <a:sym typeface="Arial" charset="0"/>
                        </a:rPr>
                        <a:t>active site changes shape</a:t>
                      </a:r>
                      <a:endParaRPr kumimoji="0" lang="en-US" altLang="en-US" sz="1800" b="0" i="0" u="none" strike="noStrike" cap="none" normalizeH="0" baseline="0" dirty="0">
                        <a:ln>
                          <a:noFill/>
                        </a:ln>
                        <a:solidFill>
                          <a:srgbClr val="FF0000"/>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a:t>
                      </a:r>
                      <a:r>
                        <a:rPr kumimoji="0" lang="en-US" altLang="en-US" sz="1800" b="0" i="0" u="none" strike="noStrike" cap="none" normalizeH="0" baseline="0" dirty="0">
                          <a:ln>
                            <a:noFill/>
                          </a:ln>
                          <a:solidFill>
                            <a:srgbClr val="FF0000"/>
                          </a:solidFill>
                          <a:effectLst/>
                          <a:latin typeface="Arial" charset="0"/>
                          <a:ea typeface="ヒラギノ角ゴ ProN W3" charset="0"/>
                          <a:cs typeface="ヒラギノ角ゴ ProN W3" charset="0"/>
                          <a:sym typeface="Arial" charset="0"/>
                        </a:rPr>
                        <a:t>The substrate can no longer fit</a:t>
                      </a:r>
                      <a:endParaRPr kumimoji="0" lang="en-US" altLang="en-US" sz="1800" b="0" i="0" u="none" strike="noStrike" cap="none" normalizeH="0" baseline="0" dirty="0">
                        <a:ln>
                          <a:noFill/>
                        </a:ln>
                        <a:solidFill>
                          <a:srgbClr val="FF0000"/>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There is less / no reaction occurring</a:t>
                      </a:r>
                      <a:endParaRPr kumimoji="0" lang="en-US" altLang="en-US" sz="18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 pos="0" algn="l"/>
                          <a:tab pos="0" algn="l"/>
                        </a:tabLst>
                      </a:pP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We say the enzyme has been </a:t>
                      </a:r>
                      <a:r>
                        <a:rPr kumimoji="0" lang="en-US" altLang="en-US" sz="1800" b="0" i="0" u="none" strike="noStrike" cap="none" normalizeH="0" baseline="0" dirty="0">
                          <a:ln>
                            <a:noFill/>
                          </a:ln>
                          <a:solidFill>
                            <a:srgbClr val="FF2712"/>
                          </a:solidFill>
                          <a:effectLst/>
                          <a:latin typeface="Arial" charset="0"/>
                          <a:ea typeface="ヒラギノ角ゴ ProN W3" charset="0"/>
                          <a:cs typeface="ヒラギノ角ゴ ProN W3" charset="0"/>
                          <a:sym typeface="Arial" charset="0"/>
                        </a:rPr>
                        <a:t>denatured</a:t>
                      </a:r>
                      <a:r>
                        <a:rPr kumimoji="0" lang="en-US" altLang="en-US" sz="1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1A65EC54-960A-4616-999E-4585F85E7A77}" type="slidenum">
              <a:rPr lang="en-US" altLang="en-US" sz="1400" smtClean="0"/>
              <a:pPr eaLnBrk="1" hangingPunct="1">
                <a:spcBef>
                  <a:spcPct val="0"/>
                </a:spcBef>
                <a:buSzTx/>
                <a:buFontTx/>
                <a:buNone/>
                <a:defRPr/>
              </a:pPr>
              <a:t>29</a:t>
            </a:fld>
            <a:endParaRPr lang="en-US" altLang="en-US" sz="1400"/>
          </a:p>
        </p:txBody>
      </p:sp>
      <p:sp>
        <p:nvSpPr>
          <p:cNvPr id="25603" name="Rectangle 1"/>
          <p:cNvSpPr>
            <a:spLocks noGrp="1" noChangeArrowheads="1"/>
          </p:cNvSpPr>
          <p:nvPr>
            <p:ph type="title"/>
          </p:nvPr>
        </p:nvSpPr>
        <p:spPr>
          <a:xfrm>
            <a:off x="457200" y="409575"/>
            <a:ext cx="8229600" cy="1508125"/>
          </a:xfrm>
        </p:spPr>
        <p:txBody>
          <a:bodyPr rIns="132080"/>
          <a:lstStyle/>
          <a:p>
            <a:pPr indent="0" eaLnBrk="1" hangingPunct="1">
              <a:defRPr/>
            </a:pPr>
            <a:r>
              <a:rPr lang="en-US">
                <a:sym typeface="Arial" charset="0"/>
              </a:rPr>
              <a:t>Enzymes and Temperature</a:t>
            </a:r>
          </a:p>
        </p:txBody>
      </p:sp>
      <p:sp>
        <p:nvSpPr>
          <p:cNvPr id="25604" name="Rectangle 2"/>
          <p:cNvSpPr>
            <a:spLocks noGrp="1" noChangeArrowheads="1"/>
          </p:cNvSpPr>
          <p:nvPr>
            <p:ph type="body" idx="1"/>
          </p:nvPr>
        </p:nvSpPr>
        <p:spPr>
          <a:xfrm>
            <a:off x="250825" y="2060575"/>
            <a:ext cx="8229600" cy="3251200"/>
          </a:xfrm>
        </p:spPr>
        <p:txBody>
          <a:bodyPr rIns="132080"/>
          <a:lstStyle/>
          <a:p>
            <a:pPr eaLnBrk="1" hangingPunct="1">
              <a:buFont typeface="Arial" charset="0"/>
              <a:buChar char="•"/>
              <a:defRPr/>
            </a:pPr>
            <a:r>
              <a:rPr lang="en-US" sz="2400" dirty="0">
                <a:sym typeface="Arial" charset="0"/>
              </a:rPr>
              <a:t>Generally the rate </a:t>
            </a:r>
            <a:r>
              <a:rPr lang="en-US" sz="2400" dirty="0">
                <a:solidFill>
                  <a:srgbClr val="FF2712"/>
                </a:solidFill>
                <a:sym typeface="Arial" charset="0"/>
              </a:rPr>
              <a:t>doubles</a:t>
            </a:r>
            <a:r>
              <a:rPr lang="en-US" sz="2400" dirty="0">
                <a:sym typeface="Arial" charset="0"/>
              </a:rPr>
              <a:t> for each </a:t>
            </a:r>
            <a:r>
              <a:rPr lang="en-US" sz="2400" dirty="0">
                <a:solidFill>
                  <a:srgbClr val="FF2712"/>
                </a:solidFill>
                <a:sym typeface="Arial" charset="0"/>
              </a:rPr>
              <a:t>10 degrees C </a:t>
            </a:r>
            <a:r>
              <a:rPr lang="en-US" sz="2400" dirty="0">
                <a:sym typeface="Arial" charset="0"/>
              </a:rPr>
              <a:t>rise until the </a:t>
            </a:r>
            <a:r>
              <a:rPr lang="en-US" sz="2400" b="1" u="sng" dirty="0">
                <a:sym typeface="Arial" charset="0"/>
              </a:rPr>
              <a:t>optimum</a:t>
            </a:r>
            <a:r>
              <a:rPr lang="en-US" sz="2400" dirty="0">
                <a:sym typeface="Arial" charset="0"/>
              </a:rPr>
              <a:t> is reached, usually 40 degrees C in humans.</a:t>
            </a:r>
          </a:p>
          <a:p>
            <a:pPr eaLnBrk="1" hangingPunct="1">
              <a:buFont typeface="Arial" charset="0"/>
              <a:buChar char="•"/>
              <a:defRPr/>
            </a:pPr>
            <a:r>
              <a:rPr lang="en-US" sz="2400" dirty="0">
                <a:solidFill>
                  <a:srgbClr val="FF2712"/>
                </a:solidFill>
                <a:sym typeface="Arial" charset="0"/>
              </a:rPr>
              <a:t>Low temps</a:t>
            </a:r>
            <a:r>
              <a:rPr lang="en-US" sz="2400" dirty="0">
                <a:sym typeface="Arial" charset="0"/>
              </a:rPr>
              <a:t> can </a:t>
            </a:r>
            <a:r>
              <a:rPr lang="en-US" sz="2400" dirty="0">
                <a:solidFill>
                  <a:srgbClr val="FF2712"/>
                </a:solidFill>
                <a:sym typeface="Arial" charset="0"/>
              </a:rPr>
              <a:t>inactivate</a:t>
            </a:r>
            <a:r>
              <a:rPr lang="en-US" sz="2400" dirty="0">
                <a:sym typeface="Arial" charset="0"/>
              </a:rPr>
              <a:t> the enzymes due to zero KE of molecules (reversible)</a:t>
            </a:r>
          </a:p>
          <a:p>
            <a:pPr eaLnBrk="1" hangingPunct="1">
              <a:buFont typeface="Arial" charset="0"/>
              <a:buChar char="•"/>
              <a:defRPr/>
            </a:pPr>
            <a:r>
              <a:rPr lang="en-US" sz="2400" dirty="0">
                <a:sym typeface="Arial" charset="0"/>
              </a:rPr>
              <a:t>But most are </a:t>
            </a:r>
            <a:r>
              <a:rPr lang="en-US" sz="2400" dirty="0">
                <a:solidFill>
                  <a:srgbClr val="FF2712"/>
                </a:solidFill>
                <a:sym typeface="Arial" charset="0"/>
              </a:rPr>
              <a:t>denatured</a:t>
            </a:r>
            <a:r>
              <a:rPr lang="en-US" sz="2400" dirty="0">
                <a:sym typeface="Arial" charset="0"/>
              </a:rPr>
              <a:t> between 50 and 70 degrees C (irreversible)</a:t>
            </a:r>
          </a:p>
          <a:p>
            <a:pPr eaLnBrk="1" hangingPunct="1">
              <a:buFont typeface="Arial" charset="0"/>
              <a:buChar char="•"/>
              <a:defRPr/>
            </a:pPr>
            <a:r>
              <a:rPr lang="en-US" sz="2400" dirty="0">
                <a:solidFill>
                  <a:srgbClr val="FF2712"/>
                </a:solidFill>
                <a:sym typeface="Arial" charset="0"/>
              </a:rPr>
              <a:t>Exposure time</a:t>
            </a:r>
            <a:r>
              <a:rPr lang="en-US" sz="2400" dirty="0">
                <a:sym typeface="Arial" charset="0"/>
              </a:rPr>
              <a:t> is important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ym typeface="Arial" charset="0"/>
              </a:rPr>
              <a:t>Learning Objectives</a:t>
            </a:r>
          </a:p>
        </p:txBody>
      </p:sp>
      <p:sp>
        <p:nvSpPr>
          <p:cNvPr id="3" name="Content Placeholder 2"/>
          <p:cNvSpPr>
            <a:spLocks noGrp="1"/>
          </p:cNvSpPr>
          <p:nvPr>
            <p:ph idx="1"/>
          </p:nvPr>
        </p:nvSpPr>
        <p:spPr>
          <a:xfrm>
            <a:off x="457200" y="1600200"/>
            <a:ext cx="8229600" cy="3484563"/>
          </a:xfrm>
        </p:spPr>
        <p:txBody>
          <a:bodyPr/>
          <a:lstStyle/>
          <a:p>
            <a:pPr>
              <a:buFont typeface="Arial" charset="0"/>
              <a:buChar char="•"/>
              <a:defRPr/>
            </a:pPr>
            <a:r>
              <a:rPr lang="en-US" sz="2800" dirty="0">
                <a:sym typeface="Arial" charset="0"/>
              </a:rPr>
              <a:t>Recall the induced-fit model of enzyme action.</a:t>
            </a:r>
          </a:p>
          <a:p>
            <a:pPr>
              <a:buFont typeface="Arial" charset="0"/>
              <a:buChar char="•"/>
              <a:defRPr/>
            </a:pPr>
            <a:r>
              <a:rPr lang="en-US" sz="2800" dirty="0">
                <a:sym typeface="Arial" charset="0"/>
              </a:rPr>
              <a:t>Understand the specificity of enzymes.</a:t>
            </a:r>
          </a:p>
          <a:p>
            <a:pPr>
              <a:buFont typeface="Arial" charset="0"/>
              <a:buChar char="•"/>
              <a:defRPr/>
            </a:pPr>
            <a:r>
              <a:rPr lang="en-US" sz="2800" dirty="0">
                <a:sym typeface="Arial" charset="0"/>
              </a:rPr>
              <a:t>Know how the properties of an enzyme relate to the tertiary structure of its active site and its ability to combine with complementary </a:t>
            </a:r>
            <a:r>
              <a:rPr lang="en-US" sz="2800" dirty="0" err="1">
                <a:sym typeface="Arial" charset="0"/>
              </a:rPr>
              <a:t>substate</a:t>
            </a:r>
            <a:r>
              <a:rPr lang="en-US" sz="2800" dirty="0">
                <a:sym typeface="Arial" charset="0"/>
              </a:rPr>
              <a:t> (s) to form an enzyme-substrate complex. </a:t>
            </a:r>
          </a:p>
          <a:p>
            <a:pPr>
              <a:buFont typeface="Arial" charset="0"/>
              <a:buChar char="•"/>
              <a:defRPr/>
            </a:pPr>
            <a:endParaRPr lang="en-US" dirty="0">
              <a:sym typeface="Arial" charset="0"/>
            </a:endParaRPr>
          </a:p>
        </p:txBody>
      </p:sp>
      <p:sp>
        <p:nvSpPr>
          <p:cNvPr id="4100"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171FDDD2-6061-4FFD-8275-09BF56FDE061}" type="slidenum">
              <a:rPr lang="en-US" altLang="en-US" sz="1400"/>
              <a:pPr>
                <a:spcBef>
                  <a:spcPct val="0"/>
                </a:spcBef>
                <a:buSzTx/>
                <a:buFontTx/>
                <a:buNone/>
              </a:pPr>
              <a:t>3</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ym typeface="Arial" charset="0"/>
              </a:rPr>
              <a:t>pH and enzymes</a:t>
            </a:r>
          </a:p>
        </p:txBody>
      </p:sp>
      <p:sp>
        <p:nvSpPr>
          <p:cNvPr id="3" name="Content Placeholder 2"/>
          <p:cNvSpPr>
            <a:spLocks noGrp="1"/>
          </p:cNvSpPr>
          <p:nvPr>
            <p:ph idx="1"/>
          </p:nvPr>
        </p:nvSpPr>
        <p:spPr/>
        <p:txBody>
          <a:bodyPr/>
          <a:lstStyle/>
          <a:p>
            <a:pPr>
              <a:buFont typeface="Arial" charset="0"/>
              <a:buChar char="•"/>
              <a:defRPr/>
            </a:pPr>
            <a:r>
              <a:rPr lang="en-US" dirty="0">
                <a:sym typeface="Arial" charset="0"/>
              </a:rPr>
              <a:t>The pH of a solution is a measure of its hydrogen ion concentration.</a:t>
            </a:r>
          </a:p>
          <a:p>
            <a:pPr>
              <a:buFont typeface="Arial" charset="0"/>
              <a:buChar char="•"/>
              <a:defRPr/>
            </a:pPr>
            <a:r>
              <a:rPr lang="en-US" dirty="0">
                <a:sym typeface="Arial" charset="0"/>
              </a:rPr>
              <a:t>Each enzyme has a pH at which it works fastest.</a:t>
            </a:r>
          </a:p>
          <a:p>
            <a:pPr>
              <a:buFont typeface="Arial" charset="0"/>
              <a:buChar char="•"/>
              <a:defRPr/>
            </a:pPr>
            <a:r>
              <a:rPr lang="en-US" dirty="0">
                <a:sym typeface="Arial" charset="0"/>
              </a:rPr>
              <a:t>The pH of a solution is calculated using the formula: pH = -log</a:t>
            </a:r>
            <a:r>
              <a:rPr lang="en-US" baseline="-25000" dirty="0">
                <a:sym typeface="Arial" charset="0"/>
              </a:rPr>
              <a:t>10</a:t>
            </a:r>
            <a:r>
              <a:rPr lang="en-US" dirty="0">
                <a:sym typeface="Arial" charset="0"/>
              </a:rPr>
              <a:t> (H</a:t>
            </a:r>
            <a:r>
              <a:rPr lang="en-US" baseline="30000" dirty="0">
                <a:sym typeface="Arial" charset="0"/>
              </a:rPr>
              <a:t>+</a:t>
            </a:r>
            <a:r>
              <a:rPr lang="en-US" dirty="0">
                <a:sym typeface="Arial" charset="0"/>
              </a:rPr>
              <a:t> )</a:t>
            </a:r>
          </a:p>
          <a:p>
            <a:pPr>
              <a:buFont typeface="Arial" charset="0"/>
              <a:buChar char="•"/>
              <a:defRPr/>
            </a:pPr>
            <a:r>
              <a:rPr lang="en-US" dirty="0">
                <a:sym typeface="Arial" charset="0"/>
              </a:rPr>
              <a:t>A hydrogen ion concentration of 1x10</a:t>
            </a:r>
            <a:r>
              <a:rPr lang="en-US" baseline="30000" dirty="0">
                <a:sym typeface="Arial" charset="0"/>
              </a:rPr>
              <a:t>9</a:t>
            </a:r>
            <a:r>
              <a:rPr lang="en-US" dirty="0">
                <a:sym typeface="Arial" charset="0"/>
              </a:rPr>
              <a:t> therefore has a PH of 9</a:t>
            </a:r>
          </a:p>
        </p:txBody>
      </p:sp>
      <p:sp>
        <p:nvSpPr>
          <p:cNvPr id="35844"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2FE0C174-9F22-43F2-A4A7-4A19F668810D}" type="slidenum">
              <a:rPr lang="en-US" altLang="en-US" sz="1400"/>
              <a:pPr>
                <a:spcBef>
                  <a:spcPct val="0"/>
                </a:spcBef>
                <a:buSzTx/>
                <a:buFontTx/>
                <a:buNone/>
              </a:pPr>
              <a:t>30</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reeform 1"/>
          <p:cNvSpPr>
            <a:spLocks/>
          </p:cNvSpPr>
          <p:nvPr/>
        </p:nvSpPr>
        <p:spPr bwMode="auto">
          <a:xfrm>
            <a:off x="671513" y="2268538"/>
            <a:ext cx="2952750" cy="3897312"/>
          </a:xfrm>
          <a:custGeom>
            <a:avLst/>
            <a:gdLst>
              <a:gd name="T0" fmla="*/ 0 w 21600"/>
              <a:gd name="T1" fmla="*/ 2147483646 h 19977"/>
              <a:gd name="T2" fmla="*/ 2147483646 w 21600"/>
              <a:gd name="T3" fmla="*/ 2147483646 h 19977"/>
              <a:gd name="T4" fmla="*/ 2147483646 w 21600"/>
              <a:gd name="T5" fmla="*/ 2147483646 h 19977"/>
              <a:gd name="T6" fmla="*/ 0 60000 65536"/>
              <a:gd name="T7" fmla="*/ 0 60000 65536"/>
              <a:gd name="T8" fmla="*/ 0 60000 65536"/>
            </a:gdLst>
            <a:ahLst/>
            <a:cxnLst>
              <a:cxn ang="T6">
                <a:pos x="T0" y="T1"/>
              </a:cxn>
              <a:cxn ang="T7">
                <a:pos x="T2" y="T3"/>
              </a:cxn>
              <a:cxn ang="T8">
                <a:pos x="T4" y="T5"/>
              </a:cxn>
            </a:cxnLst>
            <a:rect l="0" t="0" r="r" b="b"/>
            <a:pathLst>
              <a:path w="21600" h="19977">
                <a:moveTo>
                  <a:pt x="0" y="5580"/>
                </a:moveTo>
                <a:cubicBezTo>
                  <a:pt x="1799" y="1974"/>
                  <a:pt x="3606" y="-1623"/>
                  <a:pt x="7203" y="778"/>
                </a:cubicBezTo>
                <a:cubicBezTo>
                  <a:pt x="10800" y="3179"/>
                  <a:pt x="16196" y="11578"/>
                  <a:pt x="21600" y="19977"/>
                </a:cubicBezTo>
              </a:path>
            </a:pathLst>
          </a:custGeom>
          <a:noFill/>
          <a:ln w="38100" cap="flat">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30723" name="Rectangle 2"/>
          <p:cNvSpPr>
            <a:spLocks noGrp="1" noChangeArrowheads="1"/>
          </p:cNvSpPr>
          <p:nvPr>
            <p:ph type="title"/>
          </p:nvPr>
        </p:nvSpPr>
        <p:spPr>
          <a:xfrm>
            <a:off x="5700713" y="10502900"/>
            <a:ext cx="8229600" cy="1143000"/>
          </a:xfrm>
        </p:spPr>
        <p:txBody>
          <a:bodyPr rIns="132080"/>
          <a:lstStyle/>
          <a:p>
            <a:pPr indent="0" algn="l" eaLnBrk="1" hangingPunct="1">
              <a:defRPr/>
            </a:pPr>
            <a:r>
              <a:rPr lang="en-US" sz="2800">
                <a:sym typeface="Arial" charset="0"/>
              </a:rPr>
              <a:t>pH affects the formation of hydrogen bonds and ionic bonds in proteins and so affects shape.</a:t>
            </a:r>
          </a:p>
        </p:txBody>
      </p:sp>
      <p:sp>
        <p:nvSpPr>
          <p:cNvPr id="2" name="Freeform 3"/>
          <p:cNvSpPr>
            <a:spLocks/>
          </p:cNvSpPr>
          <p:nvPr/>
        </p:nvSpPr>
        <p:spPr bwMode="auto">
          <a:xfrm>
            <a:off x="671513" y="2049463"/>
            <a:ext cx="7489825" cy="4116387"/>
          </a:xfrm>
          <a:custGeom>
            <a:avLst/>
            <a:gdLst>
              <a:gd name="T0" fmla="*/ 0 w 21600"/>
              <a:gd name="T1" fmla="*/ 2147483646 h 20688"/>
              <a:gd name="T2" fmla="*/ 2147483646 w 21600"/>
              <a:gd name="T3" fmla="*/ 2147483646 h 20688"/>
              <a:gd name="T4" fmla="*/ 2147483646 w 21600"/>
              <a:gd name="T5" fmla="*/ 2147483646 h 20688"/>
              <a:gd name="T6" fmla="*/ 2147483646 w 21600"/>
              <a:gd name="T7" fmla="*/ 2147483646 h 206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688">
                <a:moveTo>
                  <a:pt x="0" y="20688"/>
                </a:moveTo>
                <a:cubicBezTo>
                  <a:pt x="2246" y="19507"/>
                  <a:pt x="4491" y="18334"/>
                  <a:pt x="6737" y="14895"/>
                </a:cubicBezTo>
                <a:cubicBezTo>
                  <a:pt x="8983" y="11456"/>
                  <a:pt x="11001" y="-912"/>
                  <a:pt x="13478" y="53"/>
                </a:cubicBezTo>
                <a:cubicBezTo>
                  <a:pt x="15955" y="1019"/>
                  <a:pt x="20246" y="17249"/>
                  <a:pt x="21600" y="20688"/>
                </a:cubicBezTo>
              </a:path>
            </a:pathLst>
          </a:custGeom>
          <a:noFill/>
          <a:ln w="38100" cap="flat">
            <a:solidFill>
              <a:srgbClr val="3333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nvGrpSpPr>
          <p:cNvPr id="33798" name="Group 6"/>
          <p:cNvGrpSpPr>
            <a:grpSpLocks/>
          </p:cNvGrpSpPr>
          <p:nvPr/>
        </p:nvGrpSpPr>
        <p:grpSpPr bwMode="auto">
          <a:xfrm>
            <a:off x="671513" y="2060575"/>
            <a:ext cx="7777162" cy="4105275"/>
            <a:chOff x="0" y="0"/>
            <a:chExt cx="4899" cy="2586"/>
          </a:xfrm>
        </p:grpSpPr>
        <p:sp>
          <p:nvSpPr>
            <p:cNvPr id="36889" name="Line 4"/>
            <p:cNvSpPr>
              <a:spLocks noChangeShapeType="1"/>
            </p:cNvSpPr>
            <p:nvPr/>
          </p:nvSpPr>
          <p:spPr bwMode="auto">
            <a:xfrm rot="10800000" flipH="1">
              <a:off x="0" y="0"/>
              <a:ext cx="2793" cy="2586"/>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6890" name="Line 5"/>
            <p:cNvSpPr>
              <a:spLocks noChangeShapeType="1"/>
            </p:cNvSpPr>
            <p:nvPr/>
          </p:nvSpPr>
          <p:spPr bwMode="auto">
            <a:xfrm>
              <a:off x="2793" y="0"/>
              <a:ext cx="2106" cy="1"/>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sp>
        <p:nvSpPr>
          <p:cNvPr id="33799" name="Rectangle 7"/>
          <p:cNvSpPr>
            <a:spLocks/>
          </p:cNvSpPr>
          <p:nvPr/>
        </p:nvSpPr>
        <p:spPr bwMode="auto">
          <a:xfrm>
            <a:off x="900113" y="1838325"/>
            <a:ext cx="8270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pepsin</a:t>
            </a:r>
          </a:p>
        </p:txBody>
      </p:sp>
      <p:sp>
        <p:nvSpPr>
          <p:cNvPr id="33800" name="Rectangle 8"/>
          <p:cNvSpPr>
            <a:spLocks/>
          </p:cNvSpPr>
          <p:nvPr/>
        </p:nvSpPr>
        <p:spPr bwMode="auto">
          <a:xfrm>
            <a:off x="4716463" y="1576388"/>
            <a:ext cx="8270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trypsin</a:t>
            </a:r>
          </a:p>
        </p:txBody>
      </p:sp>
      <p:sp>
        <p:nvSpPr>
          <p:cNvPr id="33801" name="Rectangle 9"/>
          <p:cNvSpPr>
            <a:spLocks/>
          </p:cNvSpPr>
          <p:nvPr/>
        </p:nvSpPr>
        <p:spPr bwMode="auto">
          <a:xfrm>
            <a:off x="6877050" y="1622425"/>
            <a:ext cx="16287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cholinesterase</a:t>
            </a:r>
          </a:p>
        </p:txBody>
      </p:sp>
      <p:sp>
        <p:nvSpPr>
          <p:cNvPr id="36873" name="Rectangle 10"/>
          <p:cNvSpPr>
            <a:spLocks/>
          </p:cNvSpPr>
          <p:nvPr/>
        </p:nvSpPr>
        <p:spPr bwMode="auto">
          <a:xfrm>
            <a:off x="1392238" y="6165850"/>
            <a:ext cx="2809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2</a:t>
            </a:r>
          </a:p>
        </p:txBody>
      </p:sp>
      <p:sp>
        <p:nvSpPr>
          <p:cNvPr id="36874" name="Rectangle 11"/>
          <p:cNvSpPr>
            <a:spLocks/>
          </p:cNvSpPr>
          <p:nvPr/>
        </p:nvSpPr>
        <p:spPr bwMode="auto">
          <a:xfrm>
            <a:off x="2759075" y="6165850"/>
            <a:ext cx="2809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4</a:t>
            </a:r>
          </a:p>
        </p:txBody>
      </p:sp>
      <p:sp>
        <p:nvSpPr>
          <p:cNvPr id="36875" name="Rectangle 12"/>
          <p:cNvSpPr>
            <a:spLocks/>
          </p:cNvSpPr>
          <p:nvPr/>
        </p:nvSpPr>
        <p:spPr bwMode="auto">
          <a:xfrm>
            <a:off x="5495925" y="6165850"/>
            <a:ext cx="2809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8</a:t>
            </a:r>
          </a:p>
        </p:txBody>
      </p:sp>
      <p:sp>
        <p:nvSpPr>
          <p:cNvPr id="36876" name="Rectangle 13"/>
          <p:cNvSpPr>
            <a:spLocks/>
          </p:cNvSpPr>
          <p:nvPr/>
        </p:nvSpPr>
        <p:spPr bwMode="auto">
          <a:xfrm>
            <a:off x="6864350" y="6165850"/>
            <a:ext cx="4079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10</a:t>
            </a:r>
          </a:p>
        </p:txBody>
      </p:sp>
      <p:sp>
        <p:nvSpPr>
          <p:cNvPr id="36877" name="Rectangle 14"/>
          <p:cNvSpPr>
            <a:spLocks/>
          </p:cNvSpPr>
          <p:nvPr/>
        </p:nvSpPr>
        <p:spPr bwMode="auto">
          <a:xfrm>
            <a:off x="4127500" y="6165850"/>
            <a:ext cx="2809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6</a:t>
            </a:r>
          </a:p>
        </p:txBody>
      </p:sp>
      <p:sp>
        <p:nvSpPr>
          <p:cNvPr id="36878" name="Line 15"/>
          <p:cNvSpPr>
            <a:spLocks noChangeShapeType="1"/>
          </p:cNvSpPr>
          <p:nvPr/>
        </p:nvSpPr>
        <p:spPr bwMode="auto">
          <a:xfrm>
            <a:off x="455613" y="6165850"/>
            <a:ext cx="84963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6879" name="Line 16"/>
          <p:cNvSpPr>
            <a:spLocks noChangeShapeType="1"/>
          </p:cNvSpPr>
          <p:nvPr/>
        </p:nvSpPr>
        <p:spPr bwMode="auto">
          <a:xfrm>
            <a:off x="671513" y="1773238"/>
            <a:ext cx="1587" cy="46085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6880" name="Rectangle 17"/>
          <p:cNvSpPr>
            <a:spLocks/>
          </p:cNvSpPr>
          <p:nvPr/>
        </p:nvSpPr>
        <p:spPr bwMode="auto">
          <a:xfrm>
            <a:off x="4468813" y="6329363"/>
            <a:ext cx="4460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pH</a:t>
            </a:r>
          </a:p>
        </p:txBody>
      </p:sp>
      <p:sp>
        <p:nvSpPr>
          <p:cNvPr id="36881" name="Rectangle 18"/>
          <p:cNvSpPr>
            <a:spLocks/>
          </p:cNvSpPr>
          <p:nvPr/>
        </p:nvSpPr>
        <p:spPr bwMode="auto">
          <a:xfrm rot="-5400000">
            <a:off x="-703263" y="3775076"/>
            <a:ext cx="22637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Rate of Reaction (M)</a:t>
            </a:r>
          </a:p>
        </p:txBody>
      </p:sp>
      <p:sp>
        <p:nvSpPr>
          <p:cNvPr id="36882" name="Rectangle 19"/>
          <p:cNvSpPr>
            <a:spLocks/>
          </p:cNvSpPr>
          <p:nvPr/>
        </p:nvSpPr>
        <p:spPr bwMode="auto">
          <a:xfrm>
            <a:off x="1130300" y="2730500"/>
            <a:ext cx="3063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A</a:t>
            </a:r>
          </a:p>
        </p:txBody>
      </p:sp>
      <p:sp>
        <p:nvSpPr>
          <p:cNvPr id="36883" name="Rectangle 20"/>
          <p:cNvSpPr>
            <a:spLocks/>
          </p:cNvSpPr>
          <p:nvPr/>
        </p:nvSpPr>
        <p:spPr bwMode="auto">
          <a:xfrm>
            <a:off x="5003800" y="2311400"/>
            <a:ext cx="3190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C</a:t>
            </a:r>
          </a:p>
        </p:txBody>
      </p:sp>
      <p:sp>
        <p:nvSpPr>
          <p:cNvPr id="36884" name="Rectangle 21"/>
          <p:cNvSpPr>
            <a:spLocks/>
          </p:cNvSpPr>
          <p:nvPr/>
        </p:nvSpPr>
        <p:spPr bwMode="auto">
          <a:xfrm>
            <a:off x="7404100" y="2171700"/>
            <a:ext cx="3063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B</a:t>
            </a:r>
          </a:p>
        </p:txBody>
      </p:sp>
      <p:sp>
        <p:nvSpPr>
          <p:cNvPr id="36885" name="Rectangle 22"/>
          <p:cNvSpPr>
            <a:spLocks/>
          </p:cNvSpPr>
          <p:nvPr/>
        </p:nvSpPr>
        <p:spPr bwMode="auto">
          <a:xfrm>
            <a:off x="1676400" y="1841500"/>
            <a:ext cx="19573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(stomach - acidic)</a:t>
            </a:r>
          </a:p>
        </p:txBody>
      </p:sp>
      <p:sp>
        <p:nvSpPr>
          <p:cNvPr id="36886" name="Rectangle 23"/>
          <p:cNvSpPr>
            <a:spLocks/>
          </p:cNvSpPr>
          <p:nvPr/>
        </p:nvSpPr>
        <p:spPr bwMode="auto">
          <a:xfrm>
            <a:off x="4622800" y="2768600"/>
            <a:ext cx="18176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(small intestine -</a:t>
            </a:r>
          </a:p>
          <a:p>
            <a:pPr eaLnBrk="1" hangingPunct="1">
              <a:spcBef>
                <a:spcPct val="0"/>
              </a:spcBef>
              <a:buSzTx/>
              <a:buFontTx/>
              <a:buNone/>
            </a:pPr>
            <a:r>
              <a:rPr lang="en-US" altLang="en-US" sz="1800">
                <a:cs typeface="Arial" panose="020B0604020202020204" pitchFamily="34" charset="0"/>
              </a:rPr>
              <a:t> optimum pH</a:t>
            </a:r>
          </a:p>
          <a:p>
            <a:pPr eaLnBrk="1" hangingPunct="1">
              <a:spcBef>
                <a:spcPct val="0"/>
              </a:spcBef>
              <a:buSzTx/>
              <a:buFontTx/>
              <a:buNone/>
            </a:pPr>
            <a:r>
              <a:rPr lang="en-US" altLang="en-US" sz="1800">
                <a:cs typeface="Arial" panose="020B0604020202020204" pitchFamily="34" charset="0"/>
              </a:rPr>
              <a:t>= 8)</a:t>
            </a:r>
          </a:p>
        </p:txBody>
      </p:sp>
      <p:sp>
        <p:nvSpPr>
          <p:cNvPr id="36887" name="Rectangle 24"/>
          <p:cNvSpPr>
            <a:spLocks/>
          </p:cNvSpPr>
          <p:nvPr/>
        </p:nvSpPr>
        <p:spPr bwMode="auto">
          <a:xfrm>
            <a:off x="7264400" y="2578100"/>
            <a:ext cx="18796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(neurones -neutral to alkaline)</a:t>
            </a:r>
          </a:p>
        </p:txBody>
      </p:sp>
      <p:sp>
        <p:nvSpPr>
          <p:cNvPr id="36888" name="TextBox 2"/>
          <p:cNvSpPr txBox="1">
            <a:spLocks noChangeArrowheads="1"/>
          </p:cNvSpPr>
          <p:nvPr/>
        </p:nvSpPr>
        <p:spPr bwMode="auto">
          <a:xfrm>
            <a:off x="468313" y="635000"/>
            <a:ext cx="8451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solidFill>
                  <a:srgbClr val="000000"/>
                </a:solidFill>
              </a:rPr>
              <a:t>Each enzyme has an optimum pH at which it works fastest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wipe(left)">
                                      <p:cBhvr>
                                        <p:cTn id="7" dur="500"/>
                                        <p:tgtEl>
                                          <p:spTgt spid="33793"/>
                                        </p:tgtEl>
                                      </p:cBhvr>
                                    </p:animEffect>
                                  </p:childTnLst>
                                </p:cTn>
                              </p:par>
                            </p:childTnLst>
                          </p:cTn>
                        </p:par>
                        <p:par>
                          <p:cTn id="8" fill="hold" nodeType="afterGroup">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33799"/>
                                        </p:tgtEl>
                                        <p:attrNameLst>
                                          <p:attrName>style.visibility</p:attrName>
                                        </p:attrNameLst>
                                      </p:cBhvr>
                                      <p:to>
                                        <p:strVal val="visible"/>
                                      </p:to>
                                    </p:set>
                                    <p:animEffect transition="in" filter="wipe(left)">
                                      <p:cBhvr>
                                        <p:cTn id="11" dur="500"/>
                                        <p:tgtEl>
                                          <p:spTgt spid="3379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nodeType="afterGroup">
                            <p:stCondLst>
                              <p:cond delay="500"/>
                            </p:stCondLst>
                            <p:childTnLst>
                              <p:par>
                                <p:cTn id="18" presetID="22" presetClass="entr" presetSubtype="8" fill="hold" grpId="0" nodeType="afterEffect">
                                  <p:stCondLst>
                                    <p:cond delay="2000"/>
                                  </p:stCondLst>
                                  <p:childTnLst>
                                    <p:set>
                                      <p:cBhvr>
                                        <p:cTn id="19" dur="1" fill="hold">
                                          <p:stCondLst>
                                            <p:cond delay="0"/>
                                          </p:stCondLst>
                                        </p:cTn>
                                        <p:tgtEl>
                                          <p:spTgt spid="33800"/>
                                        </p:tgtEl>
                                        <p:attrNameLst>
                                          <p:attrName>style.visibility</p:attrName>
                                        </p:attrNameLst>
                                      </p:cBhvr>
                                      <p:to>
                                        <p:strVal val="visible"/>
                                      </p:to>
                                    </p:set>
                                    <p:animEffect transition="in" filter="wipe(left)">
                                      <p:cBhvr>
                                        <p:cTn id="20" dur="500"/>
                                        <p:tgtEl>
                                          <p:spTgt spid="3380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3798"/>
                                        </p:tgtEl>
                                        <p:attrNameLst>
                                          <p:attrName>style.visibility</p:attrName>
                                        </p:attrNameLst>
                                      </p:cBhvr>
                                      <p:to>
                                        <p:strVal val="visible"/>
                                      </p:to>
                                    </p:set>
                                    <p:animEffect transition="in" filter="wipe(left)">
                                      <p:cBhvr>
                                        <p:cTn id="25" dur="500"/>
                                        <p:tgtEl>
                                          <p:spTgt spid="33798"/>
                                        </p:tgtEl>
                                      </p:cBhvr>
                                    </p:animEffect>
                                  </p:childTnLst>
                                </p:cTn>
                              </p:par>
                            </p:childTnLst>
                          </p:cTn>
                        </p:par>
                        <p:par>
                          <p:cTn id="26" fill="hold" nodeType="afterGroup">
                            <p:stCondLst>
                              <p:cond delay="500"/>
                            </p:stCondLst>
                            <p:childTnLst>
                              <p:par>
                                <p:cTn id="27" presetID="22" presetClass="entr" presetSubtype="8" fill="hold" grpId="0" nodeType="afterEffect">
                                  <p:stCondLst>
                                    <p:cond delay="2000"/>
                                  </p:stCondLst>
                                  <p:childTnLst>
                                    <p:set>
                                      <p:cBhvr>
                                        <p:cTn id="28" dur="1" fill="hold">
                                          <p:stCondLst>
                                            <p:cond delay="0"/>
                                          </p:stCondLst>
                                        </p:cTn>
                                        <p:tgtEl>
                                          <p:spTgt spid="33801"/>
                                        </p:tgtEl>
                                        <p:attrNameLst>
                                          <p:attrName>style.visibility</p:attrName>
                                        </p:attrNameLst>
                                      </p:cBhvr>
                                      <p:to>
                                        <p:strVal val="visible"/>
                                      </p:to>
                                    </p:set>
                                    <p:animEffect transition="in" filter="wipe(left)">
                                      <p:cBhvr>
                                        <p:cTn id="29" dur="5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utoUpdateAnimBg="0"/>
      <p:bldP spid="33800" grpId="0" autoUpdateAnimBg="0"/>
      <p:bldP spid="3380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E3BCEE44-56EB-4A93-8BB1-193D13B6DDDE}" type="slidenum">
              <a:rPr lang="en-US" altLang="en-US" sz="1400" smtClean="0"/>
              <a:pPr eaLnBrk="1" hangingPunct="1">
                <a:spcBef>
                  <a:spcPct val="0"/>
                </a:spcBef>
                <a:buSzTx/>
                <a:buFontTx/>
                <a:buNone/>
                <a:defRPr/>
              </a:pPr>
              <a:t>32</a:t>
            </a:fld>
            <a:endParaRPr lang="en-US" altLang="en-US" sz="1400"/>
          </a:p>
        </p:txBody>
      </p:sp>
      <p:sp>
        <p:nvSpPr>
          <p:cNvPr id="26627" name="Rectangle 1"/>
          <p:cNvSpPr>
            <a:spLocks noGrp="1" noChangeArrowheads="1"/>
          </p:cNvSpPr>
          <p:nvPr>
            <p:ph type="title"/>
          </p:nvPr>
        </p:nvSpPr>
        <p:spPr/>
        <p:txBody>
          <a:bodyPr rIns="132080"/>
          <a:lstStyle/>
          <a:p>
            <a:pPr indent="0" eaLnBrk="1" hangingPunct="1">
              <a:defRPr/>
            </a:pPr>
            <a:r>
              <a:rPr lang="en-US" dirty="0">
                <a:sym typeface="Arial" charset="0"/>
              </a:rPr>
              <a:t>Effect of pH on Enzyme action </a:t>
            </a:r>
          </a:p>
        </p:txBody>
      </p:sp>
      <p:sp>
        <p:nvSpPr>
          <p:cNvPr id="26628" name="Rectangle 2"/>
          <p:cNvSpPr>
            <a:spLocks noGrp="1" noChangeArrowheads="1"/>
          </p:cNvSpPr>
          <p:nvPr>
            <p:ph type="body" idx="1"/>
          </p:nvPr>
        </p:nvSpPr>
        <p:spPr>
          <a:xfrm>
            <a:off x="5359400" y="8661400"/>
            <a:ext cx="8229600" cy="5257800"/>
          </a:xfrm>
        </p:spPr>
        <p:txBody>
          <a:bodyPr rIns="132080"/>
          <a:lstStyle/>
          <a:p>
            <a:pPr eaLnBrk="1" hangingPunct="1">
              <a:buFont typeface="Arial" charset="0"/>
              <a:buChar char="•"/>
              <a:defRPr/>
            </a:pPr>
            <a:endParaRPr lang="en-US">
              <a:sym typeface="Arial" charset="0"/>
            </a:endParaRPr>
          </a:p>
        </p:txBody>
      </p:sp>
      <p:grpSp>
        <p:nvGrpSpPr>
          <p:cNvPr id="37893" name="Group 51"/>
          <p:cNvGrpSpPr>
            <a:grpSpLocks/>
          </p:cNvGrpSpPr>
          <p:nvPr/>
        </p:nvGrpSpPr>
        <p:grpSpPr bwMode="auto">
          <a:xfrm>
            <a:off x="539750" y="1628775"/>
            <a:ext cx="7993063" cy="4770438"/>
            <a:chOff x="0" y="0"/>
            <a:chExt cx="4608" cy="2800"/>
          </a:xfrm>
        </p:grpSpPr>
        <p:grpSp>
          <p:nvGrpSpPr>
            <p:cNvPr id="37894" name="Group 49"/>
            <p:cNvGrpSpPr>
              <a:grpSpLocks/>
            </p:cNvGrpSpPr>
            <p:nvPr/>
          </p:nvGrpSpPr>
          <p:grpSpPr bwMode="auto">
            <a:xfrm>
              <a:off x="0" y="0"/>
              <a:ext cx="4608" cy="2603"/>
              <a:chOff x="0" y="0"/>
              <a:chExt cx="4608" cy="2603"/>
            </a:xfrm>
          </p:grpSpPr>
          <p:grpSp>
            <p:nvGrpSpPr>
              <p:cNvPr id="37896" name="Group 32"/>
              <p:cNvGrpSpPr>
                <a:grpSpLocks/>
              </p:cNvGrpSpPr>
              <p:nvPr/>
            </p:nvGrpSpPr>
            <p:grpSpPr bwMode="auto">
              <a:xfrm>
                <a:off x="0" y="0"/>
                <a:ext cx="4608" cy="2603"/>
                <a:chOff x="0" y="0"/>
                <a:chExt cx="4608" cy="2603"/>
              </a:xfrm>
            </p:grpSpPr>
            <p:grpSp>
              <p:nvGrpSpPr>
                <p:cNvPr id="37913" name="Group 24"/>
                <p:cNvGrpSpPr>
                  <a:grpSpLocks/>
                </p:cNvGrpSpPr>
                <p:nvPr/>
              </p:nvGrpSpPr>
              <p:grpSpPr bwMode="auto">
                <a:xfrm>
                  <a:off x="0" y="0"/>
                  <a:ext cx="4608" cy="2555"/>
                  <a:chOff x="0" y="0"/>
                  <a:chExt cx="4608" cy="2555"/>
                </a:xfrm>
              </p:grpSpPr>
              <p:grpSp>
                <p:nvGrpSpPr>
                  <p:cNvPr id="37921" name="Group 20"/>
                  <p:cNvGrpSpPr>
                    <a:grpSpLocks/>
                  </p:cNvGrpSpPr>
                  <p:nvPr/>
                </p:nvGrpSpPr>
                <p:grpSpPr bwMode="auto">
                  <a:xfrm>
                    <a:off x="0" y="0"/>
                    <a:ext cx="4608" cy="2475"/>
                    <a:chOff x="0" y="0"/>
                    <a:chExt cx="4608" cy="2475"/>
                  </a:xfrm>
                </p:grpSpPr>
                <p:sp>
                  <p:nvSpPr>
                    <p:cNvPr id="37925" name="Line 3"/>
                    <p:cNvSpPr>
                      <a:spLocks noChangeShapeType="1"/>
                    </p:cNvSpPr>
                    <p:nvPr/>
                  </p:nvSpPr>
                  <p:spPr bwMode="auto">
                    <a:xfrm flipH="1">
                      <a:off x="734" y="622"/>
                      <a:ext cx="1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nvGrpSpPr>
                    <p:cNvPr id="37926" name="Group 19"/>
                    <p:cNvGrpSpPr>
                      <a:grpSpLocks/>
                    </p:cNvGrpSpPr>
                    <p:nvPr/>
                  </p:nvGrpSpPr>
                  <p:grpSpPr bwMode="auto">
                    <a:xfrm>
                      <a:off x="0" y="0"/>
                      <a:ext cx="4608" cy="2475"/>
                      <a:chOff x="0" y="0"/>
                      <a:chExt cx="4608" cy="2475"/>
                    </a:xfrm>
                  </p:grpSpPr>
                  <p:sp>
                    <p:nvSpPr>
                      <p:cNvPr id="37927" name="Rectangle 4"/>
                      <p:cNvSpPr>
                        <a:spLocks/>
                      </p:cNvSpPr>
                      <p:nvPr/>
                    </p:nvSpPr>
                    <p:spPr bwMode="auto">
                      <a:xfrm>
                        <a:off x="0" y="1047"/>
                        <a:ext cx="746" cy="311"/>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latin typeface="Arial Bold" panose="020B0704020202020204" pitchFamily="34" charset="0"/>
                            <a:sym typeface="Arial Bold" panose="020B0704020202020204" pitchFamily="34" charset="0"/>
                          </a:rPr>
                          <a:t>Rate of Reaction</a:t>
                        </a:r>
                      </a:p>
                    </p:txBody>
                  </p:sp>
                  <p:grpSp>
                    <p:nvGrpSpPr>
                      <p:cNvPr id="37928" name="Group 16"/>
                      <p:cNvGrpSpPr>
                        <a:grpSpLocks/>
                      </p:cNvGrpSpPr>
                      <p:nvPr/>
                    </p:nvGrpSpPr>
                    <p:grpSpPr bwMode="auto">
                      <a:xfrm>
                        <a:off x="874" y="226"/>
                        <a:ext cx="3734" cy="2249"/>
                        <a:chOff x="0" y="0"/>
                        <a:chExt cx="3733" cy="2248"/>
                      </a:xfrm>
                    </p:grpSpPr>
                    <p:grpSp>
                      <p:nvGrpSpPr>
                        <p:cNvPr id="37931" name="Group 7"/>
                        <p:cNvGrpSpPr>
                          <a:grpSpLocks/>
                        </p:cNvGrpSpPr>
                        <p:nvPr/>
                      </p:nvGrpSpPr>
                      <p:grpSpPr bwMode="auto">
                        <a:xfrm>
                          <a:off x="6" y="0"/>
                          <a:ext cx="3727" cy="2157"/>
                          <a:chOff x="0" y="0"/>
                          <a:chExt cx="3727" cy="2157"/>
                        </a:xfrm>
                      </p:grpSpPr>
                      <p:sp>
                        <p:nvSpPr>
                          <p:cNvPr id="37940" name="Line 5"/>
                          <p:cNvSpPr>
                            <a:spLocks noChangeShapeType="1"/>
                          </p:cNvSpPr>
                          <p:nvPr/>
                        </p:nvSpPr>
                        <p:spPr bwMode="auto">
                          <a:xfrm>
                            <a:off x="0" y="0"/>
                            <a:ext cx="0" cy="2157"/>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7941" name="Line 6"/>
                          <p:cNvSpPr>
                            <a:spLocks noChangeShapeType="1"/>
                          </p:cNvSpPr>
                          <p:nvPr/>
                        </p:nvSpPr>
                        <p:spPr bwMode="auto">
                          <a:xfrm>
                            <a:off x="9" y="2149"/>
                            <a:ext cx="371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grpSp>
                    <p:grpSp>
                      <p:nvGrpSpPr>
                        <p:cNvPr id="37932" name="Group 15"/>
                        <p:cNvGrpSpPr>
                          <a:grpSpLocks/>
                        </p:cNvGrpSpPr>
                        <p:nvPr/>
                      </p:nvGrpSpPr>
                      <p:grpSpPr bwMode="auto">
                        <a:xfrm>
                          <a:off x="0" y="2147"/>
                          <a:ext cx="2994" cy="101"/>
                          <a:chOff x="0" y="0"/>
                          <a:chExt cx="2994" cy="101"/>
                        </a:xfrm>
                      </p:grpSpPr>
                      <p:sp>
                        <p:nvSpPr>
                          <p:cNvPr id="37933" name="Line 8"/>
                          <p:cNvSpPr>
                            <a:spLocks noChangeShapeType="1"/>
                          </p:cNvSpPr>
                          <p:nvPr/>
                        </p:nvSpPr>
                        <p:spPr bwMode="auto">
                          <a:xfrm>
                            <a:off x="496" y="1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7934" name="Line 9"/>
                          <p:cNvSpPr>
                            <a:spLocks noChangeShapeType="1"/>
                          </p:cNvSpPr>
                          <p:nvPr/>
                        </p:nvSpPr>
                        <p:spPr bwMode="auto">
                          <a:xfrm>
                            <a:off x="0" y="5"/>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7935" name="Line 10"/>
                          <p:cNvSpPr>
                            <a:spLocks noChangeShapeType="1"/>
                          </p:cNvSpPr>
                          <p:nvPr/>
                        </p:nvSpPr>
                        <p:spPr bwMode="auto">
                          <a:xfrm>
                            <a:off x="2994" y="5"/>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7936" name="Line 11"/>
                          <p:cNvSpPr>
                            <a:spLocks noChangeShapeType="1"/>
                          </p:cNvSpPr>
                          <p:nvPr/>
                        </p:nvSpPr>
                        <p:spPr bwMode="auto">
                          <a:xfrm>
                            <a:off x="2497" y="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7937" name="Line 12"/>
                          <p:cNvSpPr>
                            <a:spLocks noChangeShapeType="1"/>
                          </p:cNvSpPr>
                          <p:nvPr/>
                        </p:nvSpPr>
                        <p:spPr bwMode="auto">
                          <a:xfrm>
                            <a:off x="2000" y="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7938" name="Line 13"/>
                          <p:cNvSpPr>
                            <a:spLocks noChangeShapeType="1"/>
                          </p:cNvSpPr>
                          <p:nvPr/>
                        </p:nvSpPr>
                        <p:spPr bwMode="auto">
                          <a:xfrm>
                            <a:off x="1503" y="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7939" name="Line 14"/>
                          <p:cNvSpPr>
                            <a:spLocks noChangeShapeType="1"/>
                          </p:cNvSpPr>
                          <p:nvPr/>
                        </p:nvSpPr>
                        <p:spPr bwMode="auto">
                          <a:xfrm>
                            <a:off x="1000" y="5"/>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grpSp>
                  <p:sp>
                    <p:nvSpPr>
                      <p:cNvPr id="37929" name="Rectangle 17"/>
                      <p:cNvSpPr>
                        <a:spLocks/>
                      </p:cNvSpPr>
                      <p:nvPr/>
                    </p:nvSpPr>
                    <p:spPr bwMode="auto">
                      <a:xfrm>
                        <a:off x="524" y="509"/>
                        <a:ext cx="187" cy="198"/>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 y</a:t>
                        </a:r>
                      </a:p>
                    </p:txBody>
                  </p:sp>
                  <p:sp>
                    <p:nvSpPr>
                      <p:cNvPr id="37930" name="Rectangle 18"/>
                      <p:cNvSpPr>
                        <a:spLocks/>
                      </p:cNvSpPr>
                      <p:nvPr/>
                    </p:nvSpPr>
                    <p:spPr bwMode="auto">
                      <a:xfrm>
                        <a:off x="1748" y="0"/>
                        <a:ext cx="1761" cy="339"/>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pH at which the enzyme functions best (optimum)</a:t>
                        </a:r>
                      </a:p>
                    </p:txBody>
                  </p:sp>
                </p:grpSp>
              </p:grpSp>
              <p:sp>
                <p:nvSpPr>
                  <p:cNvPr id="37922" name="AutoShape 21"/>
                  <p:cNvSpPr>
                    <a:spLocks/>
                  </p:cNvSpPr>
                  <p:nvPr/>
                </p:nvSpPr>
                <p:spPr bwMode="auto">
                  <a:xfrm rot="420000">
                    <a:off x="1017" y="2265"/>
                    <a:ext cx="209" cy="284"/>
                  </a:xfrm>
                  <a:custGeom>
                    <a:avLst/>
                    <a:gdLst>
                      <a:gd name="T0" fmla="*/ 0 w 20797"/>
                      <a:gd name="T1" fmla="*/ 0 h 21238"/>
                      <a:gd name="T2" fmla="*/ 0 w 20797"/>
                      <a:gd name="T3" fmla="*/ 0 h 21238"/>
                      <a:gd name="T4" fmla="*/ 0 w 20797"/>
                      <a:gd name="T5" fmla="*/ 0 h 21238"/>
                      <a:gd name="T6" fmla="*/ 0 w 20797"/>
                      <a:gd name="T7" fmla="*/ 0 h 21238"/>
                      <a:gd name="T8" fmla="*/ 0 w 20797"/>
                      <a:gd name="T9" fmla="*/ 0 h 21238"/>
                      <a:gd name="T10" fmla="*/ 0 w 20797"/>
                      <a:gd name="T11" fmla="*/ 0 h 21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797" h="21238">
                        <a:moveTo>
                          <a:pt x="5199" y="-90"/>
                        </a:moveTo>
                        <a:lnTo>
                          <a:pt x="-803" y="21238"/>
                        </a:lnTo>
                        <a:lnTo>
                          <a:pt x="14795" y="20966"/>
                        </a:lnTo>
                        <a:lnTo>
                          <a:pt x="20797" y="-362"/>
                        </a:lnTo>
                        <a:lnTo>
                          <a:pt x="5199" y="-90"/>
                        </a:lnTo>
                        <a:close/>
                        <a:moveTo>
                          <a:pt x="5199" y="-9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GB"/>
                  </a:p>
                </p:txBody>
              </p:sp>
              <p:sp>
                <p:nvSpPr>
                  <p:cNvPr id="37923" name="Line 22"/>
                  <p:cNvSpPr>
                    <a:spLocks noChangeShapeType="1"/>
                  </p:cNvSpPr>
                  <p:nvPr/>
                </p:nvSpPr>
                <p:spPr bwMode="auto">
                  <a:xfrm flipH="1">
                    <a:off x="1014" y="2263"/>
                    <a:ext cx="7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7924" name="Line 23"/>
                  <p:cNvSpPr>
                    <a:spLocks noChangeShapeType="1"/>
                  </p:cNvSpPr>
                  <p:nvPr/>
                </p:nvSpPr>
                <p:spPr bwMode="auto">
                  <a:xfrm flipH="1">
                    <a:off x="1189" y="2263"/>
                    <a:ext cx="7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grpSp>
              <p:nvGrpSpPr>
                <p:cNvPr id="37914" name="Group 31"/>
                <p:cNvGrpSpPr>
                  <a:grpSpLocks/>
                </p:cNvGrpSpPr>
                <p:nvPr/>
              </p:nvGrpSpPr>
              <p:grpSpPr bwMode="auto">
                <a:xfrm>
                  <a:off x="1329" y="2461"/>
                  <a:ext cx="2670" cy="142"/>
                  <a:chOff x="0" y="0"/>
                  <a:chExt cx="2670" cy="141"/>
                </a:xfrm>
              </p:grpSpPr>
              <p:sp>
                <p:nvSpPr>
                  <p:cNvPr id="37915" name="Rectangle 25"/>
                  <p:cNvSpPr>
                    <a:spLocks/>
                  </p:cNvSpPr>
                  <p:nvPr/>
                </p:nvSpPr>
                <p:spPr bwMode="auto">
                  <a:xfrm>
                    <a:off x="0" y="0"/>
                    <a:ext cx="152" cy="141"/>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 5</a:t>
                    </a:r>
                  </a:p>
                </p:txBody>
              </p:sp>
              <p:sp>
                <p:nvSpPr>
                  <p:cNvPr id="37916" name="Rectangle 26"/>
                  <p:cNvSpPr>
                    <a:spLocks/>
                  </p:cNvSpPr>
                  <p:nvPr/>
                </p:nvSpPr>
                <p:spPr bwMode="auto">
                  <a:xfrm>
                    <a:off x="489" y="0"/>
                    <a:ext cx="152" cy="141"/>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 6</a:t>
                    </a:r>
                  </a:p>
                </p:txBody>
              </p:sp>
              <p:sp>
                <p:nvSpPr>
                  <p:cNvPr id="37917" name="Rectangle 27"/>
                  <p:cNvSpPr>
                    <a:spLocks/>
                  </p:cNvSpPr>
                  <p:nvPr/>
                </p:nvSpPr>
                <p:spPr bwMode="auto">
                  <a:xfrm>
                    <a:off x="979" y="0"/>
                    <a:ext cx="152" cy="141"/>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 7</a:t>
                    </a:r>
                  </a:p>
                </p:txBody>
              </p:sp>
              <p:sp>
                <p:nvSpPr>
                  <p:cNvPr id="37918" name="Rectangle 28"/>
                  <p:cNvSpPr>
                    <a:spLocks/>
                  </p:cNvSpPr>
                  <p:nvPr/>
                </p:nvSpPr>
                <p:spPr bwMode="auto">
                  <a:xfrm>
                    <a:off x="1468" y="0"/>
                    <a:ext cx="153" cy="141"/>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 8</a:t>
                    </a:r>
                  </a:p>
                </p:txBody>
              </p:sp>
              <p:sp>
                <p:nvSpPr>
                  <p:cNvPr id="37919" name="Rectangle 29"/>
                  <p:cNvSpPr>
                    <a:spLocks/>
                  </p:cNvSpPr>
                  <p:nvPr/>
                </p:nvSpPr>
                <p:spPr bwMode="auto">
                  <a:xfrm>
                    <a:off x="1993" y="0"/>
                    <a:ext cx="152" cy="141"/>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 9</a:t>
                    </a:r>
                  </a:p>
                </p:txBody>
              </p:sp>
              <p:sp>
                <p:nvSpPr>
                  <p:cNvPr id="37920" name="Rectangle 30"/>
                  <p:cNvSpPr>
                    <a:spLocks/>
                  </p:cNvSpPr>
                  <p:nvPr/>
                </p:nvSpPr>
                <p:spPr bwMode="auto">
                  <a:xfrm>
                    <a:off x="2448" y="0"/>
                    <a:ext cx="222" cy="141"/>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10</a:t>
                    </a:r>
                  </a:p>
                </p:txBody>
              </p:sp>
            </p:grpSp>
          </p:grpSp>
          <p:grpSp>
            <p:nvGrpSpPr>
              <p:cNvPr id="37897" name="Group 48"/>
              <p:cNvGrpSpPr>
                <a:grpSpLocks/>
              </p:cNvGrpSpPr>
              <p:nvPr/>
            </p:nvGrpSpPr>
            <p:grpSpPr bwMode="auto">
              <a:xfrm>
                <a:off x="962" y="396"/>
                <a:ext cx="2932" cy="1985"/>
                <a:chOff x="0" y="0"/>
                <a:chExt cx="2931" cy="1985"/>
              </a:xfrm>
            </p:grpSpPr>
            <p:grpSp>
              <p:nvGrpSpPr>
                <p:cNvPr id="37898" name="Group 45"/>
                <p:cNvGrpSpPr>
                  <a:grpSpLocks/>
                </p:cNvGrpSpPr>
                <p:nvPr/>
              </p:nvGrpSpPr>
              <p:grpSpPr bwMode="auto">
                <a:xfrm>
                  <a:off x="436" y="0"/>
                  <a:ext cx="2031" cy="1985"/>
                  <a:chOff x="0" y="0"/>
                  <a:chExt cx="2031" cy="1985"/>
                </a:xfrm>
              </p:grpSpPr>
              <p:sp>
                <p:nvSpPr>
                  <p:cNvPr id="37901" name="Line 33"/>
                  <p:cNvSpPr>
                    <a:spLocks noChangeShapeType="1"/>
                  </p:cNvSpPr>
                  <p:nvPr/>
                </p:nvSpPr>
                <p:spPr bwMode="auto">
                  <a:xfrm>
                    <a:off x="979" y="254"/>
                    <a:ext cx="0" cy="172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nvGrpSpPr>
                  <p:cNvPr id="37902" name="Group 40"/>
                  <p:cNvGrpSpPr>
                    <a:grpSpLocks/>
                  </p:cNvGrpSpPr>
                  <p:nvPr/>
                </p:nvGrpSpPr>
                <p:grpSpPr bwMode="auto">
                  <a:xfrm>
                    <a:off x="54" y="245"/>
                    <a:ext cx="1876" cy="1740"/>
                    <a:chOff x="0" y="0"/>
                    <a:chExt cx="1875" cy="1740"/>
                  </a:xfrm>
                </p:grpSpPr>
                <p:grpSp>
                  <p:nvGrpSpPr>
                    <p:cNvPr id="37907" name="Group 36"/>
                    <p:cNvGrpSpPr>
                      <a:grpSpLocks/>
                    </p:cNvGrpSpPr>
                    <p:nvPr/>
                  </p:nvGrpSpPr>
                  <p:grpSpPr bwMode="auto">
                    <a:xfrm>
                      <a:off x="233" y="0"/>
                      <a:ext cx="1381" cy="1740"/>
                      <a:chOff x="0" y="0"/>
                      <a:chExt cx="1380" cy="1740"/>
                    </a:xfrm>
                  </p:grpSpPr>
                  <p:sp>
                    <p:nvSpPr>
                      <p:cNvPr id="37911" name="Freeform 34"/>
                      <p:cNvSpPr>
                        <a:spLocks/>
                      </p:cNvSpPr>
                      <p:nvPr/>
                    </p:nvSpPr>
                    <p:spPr bwMode="auto">
                      <a:xfrm>
                        <a:off x="0" y="0"/>
                        <a:ext cx="690" cy="1740"/>
                      </a:xfrm>
                      <a:custGeom>
                        <a:avLst/>
                        <a:gdLst>
                          <a:gd name="T0" fmla="*/ 0 w 21600"/>
                          <a:gd name="T1" fmla="*/ 0 h 21549"/>
                          <a:gd name="T2" fmla="*/ 0 w 21600"/>
                          <a:gd name="T3" fmla="*/ 0 h 21549"/>
                          <a:gd name="T4" fmla="*/ 0 w 21600"/>
                          <a:gd name="T5" fmla="*/ 0 h 21549"/>
                          <a:gd name="T6" fmla="*/ 0 w 21600"/>
                          <a:gd name="T7" fmla="*/ 0 h 21549"/>
                          <a:gd name="T8" fmla="*/ 0 w 21600"/>
                          <a:gd name="T9" fmla="*/ 0 h 21549"/>
                          <a:gd name="T10" fmla="*/ 0 w 21600"/>
                          <a:gd name="T11" fmla="*/ 0 h 21549"/>
                          <a:gd name="T12" fmla="*/ 0 w 21600"/>
                          <a:gd name="T13" fmla="*/ 0 h 215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549">
                            <a:moveTo>
                              <a:pt x="0" y="21549"/>
                            </a:moveTo>
                            <a:cubicBezTo>
                              <a:pt x="1152" y="21387"/>
                              <a:pt x="2304" y="21224"/>
                              <a:pt x="3744" y="20456"/>
                            </a:cubicBezTo>
                            <a:cubicBezTo>
                              <a:pt x="5184" y="19689"/>
                              <a:pt x="7008" y="19319"/>
                              <a:pt x="8640" y="16926"/>
                            </a:cubicBezTo>
                            <a:cubicBezTo>
                              <a:pt x="10272" y="14534"/>
                              <a:pt x="12480" y="8651"/>
                              <a:pt x="13536" y="6084"/>
                            </a:cubicBezTo>
                            <a:cubicBezTo>
                              <a:pt x="14592" y="3518"/>
                              <a:pt x="14016" y="2526"/>
                              <a:pt x="14976" y="1546"/>
                            </a:cubicBezTo>
                            <a:cubicBezTo>
                              <a:pt x="15936" y="565"/>
                              <a:pt x="18202" y="453"/>
                              <a:pt x="19296" y="201"/>
                            </a:cubicBezTo>
                            <a:cubicBezTo>
                              <a:pt x="20390" y="-51"/>
                              <a:pt x="20986" y="-12"/>
                              <a:pt x="21600" y="33"/>
                            </a:cubicBezTo>
                          </a:path>
                        </a:pathLst>
                      </a:cu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37912" name="Freeform 35"/>
                      <p:cNvSpPr>
                        <a:spLocks/>
                      </p:cNvSpPr>
                      <p:nvPr/>
                    </p:nvSpPr>
                    <p:spPr bwMode="auto">
                      <a:xfrm flipH="1">
                        <a:off x="690" y="0"/>
                        <a:ext cx="690" cy="1740"/>
                      </a:xfrm>
                      <a:custGeom>
                        <a:avLst/>
                        <a:gdLst>
                          <a:gd name="T0" fmla="*/ 0 w 21600"/>
                          <a:gd name="T1" fmla="*/ 0 h 21549"/>
                          <a:gd name="T2" fmla="*/ 0 w 21600"/>
                          <a:gd name="T3" fmla="*/ 0 h 21549"/>
                          <a:gd name="T4" fmla="*/ 0 w 21600"/>
                          <a:gd name="T5" fmla="*/ 0 h 21549"/>
                          <a:gd name="T6" fmla="*/ 0 w 21600"/>
                          <a:gd name="T7" fmla="*/ 0 h 21549"/>
                          <a:gd name="T8" fmla="*/ 0 w 21600"/>
                          <a:gd name="T9" fmla="*/ 0 h 21549"/>
                          <a:gd name="T10" fmla="*/ 0 w 21600"/>
                          <a:gd name="T11" fmla="*/ 0 h 21549"/>
                          <a:gd name="T12" fmla="*/ 0 w 21600"/>
                          <a:gd name="T13" fmla="*/ 0 h 215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549">
                            <a:moveTo>
                              <a:pt x="0" y="21549"/>
                            </a:moveTo>
                            <a:cubicBezTo>
                              <a:pt x="1152" y="21387"/>
                              <a:pt x="2304" y="21224"/>
                              <a:pt x="3744" y="20456"/>
                            </a:cubicBezTo>
                            <a:cubicBezTo>
                              <a:pt x="5184" y="19689"/>
                              <a:pt x="7008" y="19319"/>
                              <a:pt x="8640" y="16926"/>
                            </a:cubicBezTo>
                            <a:cubicBezTo>
                              <a:pt x="10272" y="14534"/>
                              <a:pt x="12480" y="8651"/>
                              <a:pt x="13536" y="6084"/>
                            </a:cubicBezTo>
                            <a:cubicBezTo>
                              <a:pt x="14592" y="3518"/>
                              <a:pt x="14016" y="2526"/>
                              <a:pt x="14976" y="1546"/>
                            </a:cubicBezTo>
                            <a:cubicBezTo>
                              <a:pt x="15936" y="565"/>
                              <a:pt x="18202" y="453"/>
                              <a:pt x="19296" y="201"/>
                            </a:cubicBezTo>
                            <a:cubicBezTo>
                              <a:pt x="20390" y="-51"/>
                              <a:pt x="20986" y="-12"/>
                              <a:pt x="21600" y="33"/>
                            </a:cubicBezTo>
                          </a:path>
                        </a:pathLst>
                      </a:cu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grpSp>
                  <p:nvGrpSpPr>
                    <p:cNvPr id="37908" name="Group 39"/>
                    <p:cNvGrpSpPr>
                      <a:grpSpLocks/>
                    </p:cNvGrpSpPr>
                    <p:nvPr/>
                  </p:nvGrpSpPr>
                  <p:grpSpPr bwMode="auto">
                    <a:xfrm>
                      <a:off x="0" y="0"/>
                      <a:ext cx="1875" cy="1695"/>
                      <a:chOff x="0" y="0"/>
                      <a:chExt cx="1875" cy="1695"/>
                    </a:xfrm>
                  </p:grpSpPr>
                  <p:sp>
                    <p:nvSpPr>
                      <p:cNvPr id="37909" name="AutoShape 37"/>
                      <p:cNvSpPr>
                        <a:spLocks/>
                      </p:cNvSpPr>
                      <p:nvPr/>
                    </p:nvSpPr>
                    <p:spPr bwMode="auto">
                      <a:xfrm rot="660000">
                        <a:off x="235" y="0"/>
                        <a:ext cx="165" cy="1715"/>
                      </a:xfrm>
                      <a:custGeom>
                        <a:avLst/>
                        <a:gdLst>
                          <a:gd name="T0" fmla="*/ 0 w 17583"/>
                          <a:gd name="T1" fmla="*/ 0 h 21579"/>
                          <a:gd name="T2" fmla="*/ 0 w 17583"/>
                          <a:gd name="T3" fmla="*/ 0 h 21579"/>
                          <a:gd name="T4" fmla="*/ 0 w 17583"/>
                          <a:gd name="T5" fmla="*/ 0 h 21579"/>
                          <a:gd name="T6" fmla="*/ 0 w 17583"/>
                          <a:gd name="T7" fmla="*/ 0 h 21579"/>
                          <a:gd name="T8" fmla="*/ 0 w 17583"/>
                          <a:gd name="T9" fmla="*/ 0 h 21579"/>
                          <a:gd name="T10" fmla="*/ 0 w 17583"/>
                          <a:gd name="T11" fmla="*/ 0 h 21579"/>
                          <a:gd name="T12" fmla="*/ 0 w 17583"/>
                          <a:gd name="T13" fmla="*/ 0 h 21579"/>
                          <a:gd name="T14" fmla="*/ 0 w 17583"/>
                          <a:gd name="T15" fmla="*/ 0 h 21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3" h="21579">
                            <a:moveTo>
                              <a:pt x="17583" y="-75"/>
                            </a:moveTo>
                            <a:cubicBezTo>
                              <a:pt x="12728" y="-54"/>
                              <a:pt x="8492" y="767"/>
                              <a:pt x="8122" y="1761"/>
                            </a:cubicBezTo>
                            <a:cubicBezTo>
                              <a:pt x="8122" y="1761"/>
                              <a:pt x="8122" y="1761"/>
                              <a:pt x="8122" y="1761"/>
                            </a:cubicBezTo>
                            <a:lnTo>
                              <a:pt x="5444" y="8954"/>
                            </a:lnTo>
                            <a:cubicBezTo>
                              <a:pt x="5074" y="9947"/>
                              <a:pt x="838" y="10769"/>
                              <a:pt x="-4017" y="10789"/>
                            </a:cubicBezTo>
                            <a:cubicBezTo>
                              <a:pt x="838" y="10769"/>
                              <a:pt x="4475" y="11557"/>
                              <a:pt x="4105" y="12550"/>
                            </a:cubicBezTo>
                            <a:lnTo>
                              <a:pt x="1427" y="19743"/>
                            </a:lnTo>
                            <a:cubicBezTo>
                              <a:pt x="1057" y="20737"/>
                              <a:pt x="4694" y="21525"/>
                              <a:pt x="9549" y="21504"/>
                            </a:cubicBezTo>
                          </a:path>
                        </a:pathLst>
                      </a:custGeom>
                      <a:noFill/>
                      <a:ln w="9525" cap="flat">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37910" name="AutoShape 38"/>
                      <p:cNvSpPr>
                        <a:spLocks/>
                      </p:cNvSpPr>
                      <p:nvPr/>
                    </p:nvSpPr>
                    <p:spPr bwMode="auto">
                      <a:xfrm rot="-660000">
                        <a:off x="1503" y="-6"/>
                        <a:ext cx="135" cy="1713"/>
                      </a:xfrm>
                      <a:custGeom>
                        <a:avLst/>
                        <a:gdLst>
                          <a:gd name="T0" fmla="*/ 0 w 16889"/>
                          <a:gd name="T1" fmla="*/ 0 h 21583"/>
                          <a:gd name="T2" fmla="*/ 0 w 16889"/>
                          <a:gd name="T3" fmla="*/ 0 h 21583"/>
                          <a:gd name="T4" fmla="*/ 0 w 16889"/>
                          <a:gd name="T5" fmla="*/ 0 h 21583"/>
                          <a:gd name="T6" fmla="*/ 0 w 16889"/>
                          <a:gd name="T7" fmla="*/ 0 h 21583"/>
                          <a:gd name="T8" fmla="*/ 0 w 16889"/>
                          <a:gd name="T9" fmla="*/ 0 h 21583"/>
                          <a:gd name="T10" fmla="*/ 0 w 16889"/>
                          <a:gd name="T11" fmla="*/ 0 h 21583"/>
                          <a:gd name="T12" fmla="*/ 0 w 16889"/>
                          <a:gd name="T13" fmla="*/ 0 h 21583"/>
                          <a:gd name="T14" fmla="*/ 0 w 16889"/>
                          <a:gd name="T15" fmla="*/ 0 h 215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89" h="21583">
                            <a:moveTo>
                              <a:pt x="0" y="0"/>
                            </a:moveTo>
                            <a:cubicBezTo>
                              <a:pt x="4664" y="17"/>
                              <a:pt x="8796" y="836"/>
                              <a:pt x="9230" y="1829"/>
                            </a:cubicBezTo>
                            <a:cubicBezTo>
                              <a:pt x="9230" y="1829"/>
                              <a:pt x="9230" y="1829"/>
                              <a:pt x="9230" y="1829"/>
                            </a:cubicBezTo>
                            <a:lnTo>
                              <a:pt x="12370" y="9023"/>
                            </a:lnTo>
                            <a:cubicBezTo>
                              <a:pt x="12804" y="10017"/>
                              <a:pt x="16936" y="10836"/>
                              <a:pt x="21600" y="10853"/>
                            </a:cubicBezTo>
                            <a:cubicBezTo>
                              <a:pt x="16936" y="10836"/>
                              <a:pt x="13507" y="11627"/>
                              <a:pt x="13941" y="12621"/>
                            </a:cubicBezTo>
                            <a:lnTo>
                              <a:pt x="17082" y="19815"/>
                            </a:lnTo>
                            <a:cubicBezTo>
                              <a:pt x="17515" y="20808"/>
                              <a:pt x="14086" y="21600"/>
                              <a:pt x="9422" y="21583"/>
                            </a:cubicBezTo>
                          </a:path>
                        </a:pathLst>
                      </a:custGeom>
                      <a:noFill/>
                      <a:ln w="9525" cap="flat">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grpSp>
              <p:grpSp>
                <p:nvGrpSpPr>
                  <p:cNvPr id="37903" name="Group 44"/>
                  <p:cNvGrpSpPr>
                    <a:grpSpLocks/>
                  </p:cNvGrpSpPr>
                  <p:nvPr/>
                </p:nvGrpSpPr>
                <p:grpSpPr bwMode="auto">
                  <a:xfrm>
                    <a:off x="0" y="0"/>
                    <a:ext cx="2031" cy="1145"/>
                    <a:chOff x="0" y="0"/>
                    <a:chExt cx="2031" cy="1145"/>
                  </a:xfrm>
                </p:grpSpPr>
                <p:sp>
                  <p:nvSpPr>
                    <p:cNvPr id="37904" name="Rectangle 41"/>
                    <p:cNvSpPr>
                      <a:spLocks/>
                    </p:cNvSpPr>
                    <p:nvPr/>
                  </p:nvSpPr>
                  <p:spPr bwMode="auto">
                    <a:xfrm>
                      <a:off x="909" y="0"/>
                      <a:ext cx="178" cy="183"/>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0000FF"/>
                          </a:solidFill>
                          <a:latin typeface="Arial Bold" panose="020B0704020202020204" pitchFamily="34" charset="0"/>
                          <a:sym typeface="Arial Bold" panose="020B0704020202020204" pitchFamily="34" charset="0"/>
                        </a:rPr>
                        <a:t>A</a:t>
                      </a:r>
                    </a:p>
                  </p:txBody>
                </p:sp>
                <p:sp>
                  <p:nvSpPr>
                    <p:cNvPr id="37905" name="Rectangle 42"/>
                    <p:cNvSpPr>
                      <a:spLocks/>
                    </p:cNvSpPr>
                    <p:nvPr/>
                  </p:nvSpPr>
                  <p:spPr bwMode="auto">
                    <a:xfrm>
                      <a:off x="1853" y="962"/>
                      <a:ext cx="178" cy="183"/>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0000FF"/>
                          </a:solidFill>
                          <a:latin typeface="Arial Bold" panose="020B0704020202020204" pitchFamily="34" charset="0"/>
                          <a:sym typeface="Arial Bold" panose="020B0704020202020204" pitchFamily="34" charset="0"/>
                        </a:rPr>
                        <a:t>B</a:t>
                      </a:r>
                    </a:p>
                  </p:txBody>
                </p:sp>
                <p:sp>
                  <p:nvSpPr>
                    <p:cNvPr id="37906" name="Rectangle 43"/>
                    <p:cNvSpPr>
                      <a:spLocks/>
                    </p:cNvSpPr>
                    <p:nvPr/>
                  </p:nvSpPr>
                  <p:spPr bwMode="auto">
                    <a:xfrm>
                      <a:off x="0" y="962"/>
                      <a:ext cx="177" cy="183"/>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0000FF"/>
                          </a:solidFill>
                          <a:latin typeface="Arial Bold" panose="020B0704020202020204" pitchFamily="34" charset="0"/>
                          <a:sym typeface="Arial Bold" panose="020B0704020202020204" pitchFamily="34" charset="0"/>
                        </a:rPr>
                        <a:t>B</a:t>
                      </a:r>
                    </a:p>
                  </p:txBody>
                </p:sp>
              </p:grpSp>
            </p:grpSp>
            <p:sp>
              <p:nvSpPr>
                <p:cNvPr id="37899" name="Rectangle 46"/>
                <p:cNvSpPr>
                  <a:spLocks/>
                </p:cNvSpPr>
                <p:nvPr/>
              </p:nvSpPr>
              <p:spPr bwMode="auto">
                <a:xfrm>
                  <a:off x="0" y="381"/>
                  <a:ext cx="746" cy="339"/>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Enzyme is denaturing</a:t>
                  </a:r>
                </a:p>
              </p:txBody>
            </p:sp>
            <p:sp>
              <p:nvSpPr>
                <p:cNvPr id="37900" name="Rectangle 47"/>
                <p:cNvSpPr>
                  <a:spLocks/>
                </p:cNvSpPr>
                <p:nvPr/>
              </p:nvSpPr>
              <p:spPr bwMode="auto">
                <a:xfrm>
                  <a:off x="2184" y="381"/>
                  <a:ext cx="747" cy="339"/>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Enzyme is denaturing</a:t>
                  </a:r>
                </a:p>
              </p:txBody>
            </p:sp>
          </p:grpSp>
        </p:grpSp>
        <p:sp>
          <p:nvSpPr>
            <p:cNvPr id="37895" name="Rectangle 50"/>
            <p:cNvSpPr>
              <a:spLocks/>
            </p:cNvSpPr>
            <p:nvPr/>
          </p:nvSpPr>
          <p:spPr bwMode="auto">
            <a:xfrm>
              <a:off x="2017" y="2606"/>
              <a:ext cx="233" cy="193"/>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latin typeface="Arial Bold" panose="020B0704020202020204" pitchFamily="34" charset="0"/>
                  <a:sym typeface="Arial Bold" panose="020B0704020202020204" pitchFamily="34" charset="0"/>
                </a:rPr>
                <a:t>pH</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A13AF82A-8AE1-4B2D-BAF4-A7D838505214}" type="slidenum">
              <a:rPr lang="en-US" altLang="en-US" sz="1400" smtClean="0"/>
              <a:pPr eaLnBrk="1" hangingPunct="1">
                <a:spcBef>
                  <a:spcPct val="0"/>
                </a:spcBef>
                <a:buSzTx/>
                <a:buFontTx/>
                <a:buNone/>
                <a:defRPr/>
              </a:pPr>
              <a:t>33</a:t>
            </a:fld>
            <a:endParaRPr lang="en-US" altLang="en-US" sz="1400"/>
          </a:p>
        </p:txBody>
      </p:sp>
      <p:sp>
        <p:nvSpPr>
          <p:cNvPr id="27651" name="Rectangle 1"/>
          <p:cNvSpPr>
            <a:spLocks noGrp="1" noChangeArrowheads="1"/>
          </p:cNvSpPr>
          <p:nvPr>
            <p:ph type="title"/>
          </p:nvPr>
        </p:nvSpPr>
        <p:spPr>
          <a:xfrm>
            <a:off x="2895600" y="11166475"/>
            <a:ext cx="8229600" cy="1508125"/>
          </a:xfrm>
        </p:spPr>
        <p:txBody>
          <a:bodyPr rIns="132080"/>
          <a:lstStyle/>
          <a:p>
            <a:pPr indent="0" eaLnBrk="1" hangingPunct="1">
              <a:defRPr/>
            </a:pPr>
            <a:endParaRPr lang="en-US">
              <a:sym typeface="Arial" charset="0"/>
            </a:endParaRPr>
          </a:p>
        </p:txBody>
      </p:sp>
      <p:sp>
        <p:nvSpPr>
          <p:cNvPr id="27652" name="Rectangle 2"/>
          <p:cNvSpPr>
            <a:spLocks noGrp="1" noChangeArrowheads="1"/>
          </p:cNvSpPr>
          <p:nvPr>
            <p:ph type="body" idx="1"/>
          </p:nvPr>
        </p:nvSpPr>
        <p:spPr>
          <a:xfrm>
            <a:off x="6959600" y="8839200"/>
            <a:ext cx="8229600" cy="5257800"/>
          </a:xfrm>
        </p:spPr>
        <p:txBody>
          <a:bodyPr rIns="132080"/>
          <a:lstStyle/>
          <a:p>
            <a:pPr eaLnBrk="1" hangingPunct="1">
              <a:buFont typeface="Arial" charset="0"/>
              <a:buChar char="•"/>
              <a:defRPr/>
            </a:pPr>
            <a:endParaRPr lang="en-US">
              <a:sym typeface="Arial" charset="0"/>
            </a:endParaRPr>
          </a:p>
        </p:txBody>
      </p:sp>
      <p:graphicFrame>
        <p:nvGraphicFramePr>
          <p:cNvPr id="2" name="Group 3"/>
          <p:cNvGraphicFramePr>
            <a:graphicFrameLocks noGrp="1"/>
          </p:cNvGraphicFramePr>
          <p:nvPr/>
        </p:nvGraphicFramePr>
        <p:xfrm>
          <a:off x="250825" y="333375"/>
          <a:ext cx="8642350" cy="5969001"/>
        </p:xfrm>
        <a:graphic>
          <a:graphicData uri="http://schemas.openxmlformats.org/drawingml/2006/table">
            <a:tbl>
              <a:tblPr/>
              <a:tblGrid>
                <a:gridCol w="4115710">
                  <a:extLst>
                    <a:ext uri="{9D8B030D-6E8A-4147-A177-3AD203B41FA5}">
                      <a16:colId xmlns:a16="http://schemas.microsoft.com/office/drawing/2014/main" val="20000"/>
                    </a:ext>
                  </a:extLst>
                </a:gridCol>
                <a:gridCol w="4526640">
                  <a:extLst>
                    <a:ext uri="{9D8B030D-6E8A-4147-A177-3AD203B41FA5}">
                      <a16:colId xmlns:a16="http://schemas.microsoft.com/office/drawing/2014/main" val="20001"/>
                    </a:ext>
                  </a:extLst>
                </a:gridCol>
              </a:tblGrid>
              <a:tr h="411163">
                <a:tc>
                  <a:txBody>
                    <a:bodyPr/>
                    <a:lstStyle>
                      <a:lvl1pPr>
                        <a:spcBef>
                          <a:spcPts val="700"/>
                        </a:spcBef>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en-US" sz="2000" b="0" i="0" u="none" strike="noStrike" cap="none" normalizeH="0" baseline="0" dirty="0">
                          <a:ln>
                            <a:noFill/>
                          </a:ln>
                          <a:solidFill>
                            <a:schemeClr val="tx1"/>
                          </a:solidFill>
                          <a:effectLst/>
                          <a:latin typeface="Arial Bold" charset="0"/>
                          <a:cs typeface="Arial Bold" charset="0"/>
                          <a:sym typeface="Arial Bold" charset="0"/>
                        </a:rPr>
                        <a:t>Region A on the Graph</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en-US" sz="2000" b="0" i="0" u="none" strike="noStrike" cap="none" normalizeH="0" baseline="0">
                          <a:ln>
                            <a:noFill/>
                          </a:ln>
                          <a:solidFill>
                            <a:schemeClr val="tx1"/>
                          </a:solidFill>
                          <a:effectLst/>
                          <a:latin typeface="Arial Bold" charset="0"/>
                          <a:cs typeface="Arial Bold" charset="0"/>
                          <a:sym typeface="Arial Bold" charset="0"/>
                        </a:rPr>
                        <a:t>Region B on the Graph</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0638">
                <a:tc>
                  <a:txBody>
                    <a:bodyPr/>
                    <a:lstStyle>
                      <a:lvl1pPr>
                        <a:spcBef>
                          <a:spcPts val="700"/>
                        </a:spcBef>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At pH of 7.0, there is a maximum rate of reaction (y); pH 7.0 is optimum FOR THIS ENZYME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As the pH moves away from the optimum, the rate of reaction decreases. Below pH5.7 and above pH 8.3 there is no reaction</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7199">
                <a:tc>
                  <a:txBody>
                    <a:bodyPr/>
                    <a:lstStyle>
                      <a:lvl1pPr>
                        <a:spcBef>
                          <a:spcPts val="700"/>
                        </a:spcBef>
                        <a:buSzPct val="100000"/>
                        <a:buFont typeface="Arial" charset="0"/>
                        <a:tabLst>
                          <a:tab pos="0" algn="l"/>
                          <a:tab pos="0" algn="l"/>
                          <a:tab pos="0" algn="l"/>
                          <a:tab pos="0" algn="l"/>
                          <a:tab pos="0" algn="l"/>
                          <a:tab pos="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0" algn="l"/>
                          <a:tab pos="0" algn="l"/>
                          <a:tab pos="0" algn="l"/>
                          <a:tab pos="0" algn="l"/>
                          <a:tab pos="0" algn="l"/>
                          <a:tab pos="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0" algn="l"/>
                          <a:tab pos="0" algn="l"/>
                          <a:tab pos="0" algn="l"/>
                          <a:tab pos="0" algn="l"/>
                          <a:tab pos="0" algn="l"/>
                          <a:tab pos="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Explanation:</a:t>
                      </a:r>
                    </a:p>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 pos="0" algn="l"/>
                          <a:tab pos="0" algn="l"/>
                          <a:tab pos="0" algn="l"/>
                          <a:tab pos="0" algn="l"/>
                        </a:tabLst>
                      </a:pPr>
                      <a:endParaRPr kumimoji="0" lang="en-US" altLang="en-US" sz="20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A solution of the optimum pH has a number of hydrogen ions in it which does not disrupt the ionic bonding of this enzyme.</a:t>
                      </a:r>
                      <a:endParaRPr kumimoji="0" lang="en-US" altLang="en-US" sz="20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No change in the shape of the enzyme</a:t>
                      </a:r>
                      <a:endParaRPr kumimoji="0" lang="en-US" altLang="en-US" sz="20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No change in the shape of the active site</a:t>
                      </a:r>
                      <a:endParaRPr kumimoji="0" lang="en-US" altLang="en-US" sz="20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Substrate can fit</a:t>
                      </a:r>
                      <a:endParaRPr kumimoji="0" lang="en-US" altLang="en-US" sz="20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Enzyme-substrate complexes are formed</a:t>
                      </a:r>
                      <a:endParaRPr kumimoji="0" lang="en-US" altLang="en-US" sz="20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Rate of reaction is maximum.</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tabLst>
                          <a:tab pos="0" algn="l"/>
                          <a:tab pos="0" algn="l"/>
                          <a:tab pos="0" algn="l"/>
                          <a:tab pos="0" algn="l"/>
                          <a:tab pos="0" algn="l"/>
                          <a:tab pos="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0" algn="l"/>
                          <a:tab pos="0" algn="l"/>
                          <a:tab pos="0" algn="l"/>
                          <a:tab pos="0" algn="l"/>
                          <a:tab pos="0" algn="l"/>
                          <a:tab pos="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0" algn="l"/>
                          <a:tab pos="0" algn="l"/>
                          <a:tab pos="0" algn="l"/>
                          <a:tab pos="0" algn="l"/>
                          <a:tab pos="0" algn="l"/>
                          <a:tab pos="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0" algn="l"/>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Explanation:</a:t>
                      </a:r>
                    </a:p>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 pos="0" algn="l"/>
                          <a:tab pos="0" algn="l"/>
                          <a:tab pos="0" algn="l"/>
                          <a:tab pos="0" algn="l"/>
                        </a:tabLst>
                      </a:pPr>
                      <a:endParaRPr kumimoji="0" lang="en-US" altLang="en-US" sz="20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Change in pH has disrupted the ionic bonding in the tertiary structure of the protein</a:t>
                      </a:r>
                      <a:endParaRPr kumimoji="0" lang="en-US" altLang="en-US" sz="20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This changes the tertiary shape of the</a:t>
                      </a:r>
                      <a:r>
                        <a:rPr kumimoji="0" lang="en-US" altLang="en-US" sz="2000" b="0" i="0" u="none" strike="noStrike" cap="none" normalizeH="0" baseline="0" dirty="0">
                          <a:ln>
                            <a:noFill/>
                          </a:ln>
                          <a:solidFill>
                            <a:schemeClr val="tx1"/>
                          </a:solidFill>
                          <a:effectLst/>
                          <a:latin typeface="Arial" charset="0"/>
                          <a:ea typeface="Lucida Grande" charset="0"/>
                          <a:cs typeface="Lucida Grande" charset="0"/>
                          <a:sym typeface="Arial" charset="0"/>
                        </a:rPr>
                        <a:t> </a:t>
                      </a: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protein</a:t>
                      </a:r>
                      <a:endParaRPr kumimoji="0" lang="en-US" altLang="en-US" sz="20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The shape of the active site is changed</a:t>
                      </a:r>
                      <a:endParaRPr kumimoji="0" lang="en-US" altLang="en-US" sz="20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The substrate cannot fit</a:t>
                      </a:r>
                      <a:endParaRPr kumimoji="0" lang="en-US" altLang="en-US" sz="20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Enzyme substrate complexes not formed.</a:t>
                      </a:r>
                      <a:endParaRPr kumimoji="0" lang="en-US" altLang="en-US" sz="2000" b="0" i="0" u="none" strike="noStrike" cap="none" normalizeH="0" baseline="0" dirty="0">
                        <a:ln>
                          <a:noFill/>
                        </a:ln>
                        <a:solidFill>
                          <a:schemeClr val="tx1"/>
                        </a:solidFill>
                        <a:effectLst/>
                        <a:latin typeface="Arial" charset="0"/>
                        <a:ea typeface="Lucida Grande" charset="0"/>
                        <a:cs typeface="Lucida Grande" charset="0"/>
                        <a:sym typeface="Arial" charset="0"/>
                      </a:endParaRPr>
                    </a:p>
                    <a:p>
                      <a:pPr marL="0" marR="0" lvl="0" indent="0" algn="l" defTabSz="914400" rtl="0" eaLnBrk="1" fontAlgn="base" latinLnBrk="0" hangingPunct="1">
                        <a:lnSpc>
                          <a:spcPct val="100000"/>
                        </a:lnSpc>
                        <a:spcBef>
                          <a:spcPct val="0"/>
                        </a:spcBef>
                        <a:spcAft>
                          <a:spcPct val="0"/>
                        </a:spcAft>
                        <a:buClr>
                          <a:srgbClr val="000000"/>
                        </a:buClr>
                        <a:buSzPct val="100000"/>
                        <a:buFont typeface="Symbol" charset="2"/>
                        <a:buChar char="•"/>
                        <a:tabLst>
                          <a:tab pos="0" algn="l"/>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Reaction rate is reduced / none.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838AB2EF-F5A9-445A-9956-0754CA8E59F4}" type="slidenum">
              <a:rPr lang="en-US" altLang="en-US" sz="1400" smtClean="0"/>
              <a:pPr eaLnBrk="1" hangingPunct="1">
                <a:spcBef>
                  <a:spcPct val="0"/>
                </a:spcBef>
                <a:buSzTx/>
                <a:buFontTx/>
                <a:buNone/>
                <a:defRPr/>
              </a:pPr>
              <a:t>34</a:t>
            </a:fld>
            <a:endParaRPr lang="en-US" altLang="en-US" sz="1400"/>
          </a:p>
        </p:txBody>
      </p:sp>
      <p:sp>
        <p:nvSpPr>
          <p:cNvPr id="28675" name="Rectangle 1"/>
          <p:cNvSpPr>
            <a:spLocks noGrp="1" noChangeArrowheads="1"/>
          </p:cNvSpPr>
          <p:nvPr>
            <p:ph type="title"/>
          </p:nvPr>
        </p:nvSpPr>
        <p:spPr>
          <a:xfrm>
            <a:off x="266700" y="587375"/>
            <a:ext cx="8229600" cy="1508125"/>
          </a:xfrm>
        </p:spPr>
        <p:txBody>
          <a:bodyPr rIns="132080"/>
          <a:lstStyle/>
          <a:p>
            <a:pPr indent="0" eaLnBrk="1" hangingPunct="1">
              <a:defRPr/>
            </a:pPr>
            <a:r>
              <a:rPr lang="en-US">
                <a:sym typeface="Arial" charset="0"/>
              </a:rPr>
              <a:t>Effects of pH on enzymes</a:t>
            </a:r>
          </a:p>
        </p:txBody>
      </p:sp>
      <p:sp>
        <p:nvSpPr>
          <p:cNvPr id="28676" name="Rectangle 2"/>
          <p:cNvSpPr>
            <a:spLocks noGrp="1" noChangeArrowheads="1"/>
          </p:cNvSpPr>
          <p:nvPr>
            <p:ph type="body" idx="1"/>
          </p:nvPr>
        </p:nvSpPr>
        <p:spPr>
          <a:xfrm>
            <a:off x="711200" y="2146300"/>
            <a:ext cx="8229600" cy="5257800"/>
          </a:xfrm>
        </p:spPr>
        <p:txBody>
          <a:bodyPr rIns="132080"/>
          <a:lstStyle/>
          <a:p>
            <a:pPr eaLnBrk="1" hangingPunct="1">
              <a:defRPr/>
            </a:pPr>
            <a:r>
              <a:rPr lang="en-US" altLang="en-US" sz="2800" dirty="0"/>
              <a:t>Extremes of pH denature enzymes by breaking </a:t>
            </a:r>
            <a:r>
              <a:rPr lang="en-US" altLang="en-US" sz="2800" dirty="0">
                <a:solidFill>
                  <a:srgbClr val="FF2712"/>
                </a:solidFill>
              </a:rPr>
              <a:t>ionic bonds</a:t>
            </a:r>
            <a:r>
              <a:rPr lang="en-US" altLang="en-US" sz="2800" dirty="0"/>
              <a:t> and </a:t>
            </a:r>
            <a:r>
              <a:rPr lang="en-US" altLang="en-US" sz="2800" dirty="0">
                <a:solidFill>
                  <a:srgbClr val="FF2712"/>
                </a:solidFill>
              </a:rPr>
              <a:t>hydrogen bonds</a:t>
            </a:r>
            <a:r>
              <a:rPr lang="en-US" altLang="en-US" sz="2800" dirty="0"/>
              <a:t> that </a:t>
            </a:r>
            <a:r>
              <a:rPr lang="en-US" altLang="en-US" sz="2800" dirty="0" err="1"/>
              <a:t>stabilise</a:t>
            </a:r>
            <a:r>
              <a:rPr lang="en-US" altLang="en-US" sz="2800" dirty="0"/>
              <a:t> tertiary structure (non reversible)</a:t>
            </a:r>
          </a:p>
          <a:p>
            <a:pPr eaLnBrk="1" hangingPunct="1">
              <a:defRPr/>
            </a:pPr>
            <a:r>
              <a:rPr lang="en-US" altLang="en-US" sz="2800" dirty="0"/>
              <a:t>Less extreme changes can </a:t>
            </a:r>
            <a:r>
              <a:rPr lang="en-US" altLang="en-US" sz="2800" dirty="0">
                <a:solidFill>
                  <a:srgbClr val="FF2712"/>
                </a:solidFill>
              </a:rPr>
              <a:t>inactivate</a:t>
            </a:r>
            <a:r>
              <a:rPr lang="en-US" altLang="en-US" sz="2800" dirty="0"/>
              <a:t> enzyme (reversible)</a:t>
            </a:r>
          </a:p>
          <a:p>
            <a:pPr eaLnBrk="1" hangingPunct="1">
              <a:defRPr/>
            </a:pPr>
            <a:r>
              <a:rPr lang="en-US" altLang="en-US" sz="2800" dirty="0"/>
              <a:t>pH fluctuations inside organisms are usually small, this means that they are far more likely to reduce an enzyme’s activity than to denature it.</a:t>
            </a:r>
          </a:p>
        </p:txBody>
      </p:sp>
      <p:sp>
        <p:nvSpPr>
          <p:cNvPr id="39941" name="Text Box 3"/>
          <p:cNvSpPr txBox="1">
            <a:spLocks noChangeArrowheads="1"/>
          </p:cNvSpPr>
          <p:nvPr/>
        </p:nvSpPr>
        <p:spPr bwMode="auto">
          <a:xfrm>
            <a:off x="7462838" y="6245225"/>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fld id="{589E733D-3615-4C9D-9AFB-2F1D187EB136}" type="slidenum">
              <a:rPr lang="en-US" altLang="en-US" sz="1400">
                <a:cs typeface="Arial" panose="020B0604020202020204" pitchFamily="34" charset="0"/>
              </a:rPr>
              <a:pPr algn="ctr" eaLnBrk="1" hangingPunct="1">
                <a:spcBef>
                  <a:spcPct val="0"/>
                </a:spcBef>
                <a:buSzTx/>
                <a:buFontTx/>
                <a:buNone/>
              </a:pPr>
              <a:t>34</a:t>
            </a:fld>
            <a:endParaRPr lang="en-US" altLang="en-US" sz="140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010CDB10-C230-4212-B15B-586311F7AE8F}" type="slidenum">
              <a:rPr lang="en-US" altLang="en-US" sz="1400" smtClean="0"/>
              <a:pPr eaLnBrk="1" hangingPunct="1">
                <a:spcBef>
                  <a:spcPct val="0"/>
                </a:spcBef>
                <a:buSzTx/>
                <a:buFontTx/>
                <a:buNone/>
                <a:defRPr/>
              </a:pPr>
              <a:t>35</a:t>
            </a:fld>
            <a:endParaRPr lang="en-US" altLang="en-US" sz="1400"/>
          </a:p>
        </p:txBody>
      </p:sp>
      <p:pic>
        <p:nvPicPr>
          <p:cNvPr id="4096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716338"/>
            <a:ext cx="352901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9701" name="Rectangle 3"/>
          <p:cNvSpPr>
            <a:spLocks noGrp="1" noChangeArrowheads="1"/>
          </p:cNvSpPr>
          <p:nvPr>
            <p:ph type="title"/>
          </p:nvPr>
        </p:nvSpPr>
        <p:spPr>
          <a:xfrm>
            <a:off x="395288" y="115888"/>
            <a:ext cx="8458200" cy="1225550"/>
          </a:xfrm>
        </p:spPr>
        <p:txBody>
          <a:bodyPr rIns="132080"/>
          <a:lstStyle/>
          <a:p>
            <a:pPr indent="0" eaLnBrk="1" hangingPunct="1">
              <a:defRPr/>
            </a:pPr>
            <a:r>
              <a:rPr lang="en-US" sz="3600" dirty="0">
                <a:sym typeface="Arial" charset="0"/>
              </a:rPr>
              <a:t>Why do the bonds break?</a:t>
            </a:r>
          </a:p>
        </p:txBody>
      </p:sp>
      <p:sp>
        <p:nvSpPr>
          <p:cNvPr id="40965" name="Rectangle 5"/>
          <p:cNvSpPr>
            <a:spLocks/>
          </p:cNvSpPr>
          <p:nvPr/>
        </p:nvSpPr>
        <p:spPr bwMode="auto">
          <a:xfrm>
            <a:off x="4427538" y="4221163"/>
            <a:ext cx="35306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Enzyme with an optimum pH.  Substrate attaches to enzyme via two ionic bonds. </a:t>
            </a:r>
          </a:p>
        </p:txBody>
      </p:sp>
      <p:sp>
        <p:nvSpPr>
          <p:cNvPr id="40966" name="TextBox 4"/>
          <p:cNvSpPr txBox="1">
            <a:spLocks noChangeArrowheads="1"/>
          </p:cNvSpPr>
          <p:nvPr/>
        </p:nvSpPr>
        <p:spPr bwMode="auto">
          <a:xfrm>
            <a:off x="539750" y="1125538"/>
            <a:ext cx="8280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800">
                <a:solidFill>
                  <a:srgbClr val="000000"/>
                </a:solidFill>
              </a:rPr>
              <a:t>The arrangement of the active site is partly determined by the hydrogen and ionic bonds between -NH2 and -COOH groups that make up the enzyme. The change in H+ ions affects this bonding, causing the active site to change shape</a:t>
            </a:r>
            <a:r>
              <a:rPr lang="en-US" altLang="en-US" sz="1800">
                <a:solidFill>
                  <a:srgbClr val="000000"/>
                </a:solidFill>
              </a:rPr>
              <a: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9E35C90D-5994-45A9-B6A2-0BDEB7B401CC}" type="slidenum">
              <a:rPr lang="en-US" altLang="en-US" sz="1400" smtClean="0"/>
              <a:pPr eaLnBrk="1" hangingPunct="1">
                <a:spcBef>
                  <a:spcPct val="0"/>
                </a:spcBef>
                <a:buSzTx/>
                <a:buFontTx/>
                <a:buNone/>
                <a:defRPr/>
              </a:pPr>
              <a:t>36</a:t>
            </a:fld>
            <a:endParaRPr lang="en-US" altLang="en-US" sz="1400"/>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12875"/>
            <a:ext cx="309721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9701" name="Rectangle 3"/>
          <p:cNvSpPr>
            <a:spLocks noGrp="1" noChangeArrowheads="1"/>
          </p:cNvSpPr>
          <p:nvPr>
            <p:ph type="title"/>
          </p:nvPr>
        </p:nvSpPr>
        <p:spPr>
          <a:xfrm>
            <a:off x="395288" y="188913"/>
            <a:ext cx="8458200" cy="1223962"/>
          </a:xfrm>
        </p:spPr>
        <p:txBody>
          <a:bodyPr rIns="132080"/>
          <a:lstStyle/>
          <a:p>
            <a:pPr indent="0" eaLnBrk="1" hangingPunct="1">
              <a:defRPr/>
            </a:pPr>
            <a:r>
              <a:rPr lang="en-US" sz="3600" dirty="0">
                <a:sym typeface="Arial" charset="0"/>
              </a:rPr>
              <a:t>Why do the bonds break?</a:t>
            </a:r>
          </a:p>
        </p:txBody>
      </p:sp>
      <p:sp>
        <p:nvSpPr>
          <p:cNvPr id="41989" name="Rectangle 6"/>
          <p:cNvSpPr>
            <a:spLocks/>
          </p:cNvSpPr>
          <p:nvPr/>
        </p:nvSpPr>
        <p:spPr bwMode="auto">
          <a:xfrm>
            <a:off x="4284663" y="2060575"/>
            <a:ext cx="47275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At low pH (&lt;7) the NH3+ group will not be affected but the COO- will pick up a H ion. Ionic bonds can no longer form between enzyme and substrate.</a:t>
            </a:r>
          </a:p>
        </p:txBody>
      </p:sp>
      <p:pic>
        <p:nvPicPr>
          <p:cNvPr id="419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933825"/>
            <a:ext cx="32575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3"/>
          <p:cNvSpPr txBox="1">
            <a:spLocks noChangeArrowheads="1"/>
          </p:cNvSpPr>
          <p:nvPr/>
        </p:nvSpPr>
        <p:spPr bwMode="auto">
          <a:xfrm>
            <a:off x="4356100" y="4508500"/>
            <a:ext cx="42608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solidFill>
                  <a:srgbClr val="000000"/>
                </a:solidFill>
              </a:rPr>
              <a:t>pH &gt; 7, there are insufficient H ions so that</a:t>
            </a:r>
          </a:p>
          <a:p>
            <a:pPr eaLnBrk="1" hangingPunct="1">
              <a:spcBef>
                <a:spcPct val="0"/>
              </a:spcBef>
              <a:buSzTx/>
              <a:buFontTx/>
              <a:buNone/>
            </a:pPr>
            <a:r>
              <a:rPr lang="en-US" altLang="en-US" sz="2400">
                <a:solidFill>
                  <a:srgbClr val="000000"/>
                </a:solidFill>
              </a:rPr>
              <a:t>NH2 cannot become NH3+</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8F0101BE-A6A6-432C-971E-4F242AE7CC98}" type="slidenum">
              <a:rPr lang="en-US" altLang="en-US" sz="1400" smtClean="0"/>
              <a:pPr eaLnBrk="1" hangingPunct="1">
                <a:spcBef>
                  <a:spcPct val="0"/>
                </a:spcBef>
                <a:buSzTx/>
                <a:buFontTx/>
                <a:buNone/>
                <a:defRPr/>
              </a:pPr>
              <a:t>37</a:t>
            </a:fld>
            <a:endParaRPr lang="en-US" altLang="en-US" sz="1400"/>
          </a:p>
        </p:txBody>
      </p:sp>
      <p:sp>
        <p:nvSpPr>
          <p:cNvPr id="33795" name="Rectangle 1"/>
          <p:cNvSpPr>
            <a:spLocks noGrp="1" noChangeArrowheads="1"/>
          </p:cNvSpPr>
          <p:nvPr>
            <p:ph type="title"/>
          </p:nvPr>
        </p:nvSpPr>
        <p:spPr/>
        <p:txBody>
          <a:bodyPr rIns="132080"/>
          <a:lstStyle/>
          <a:p>
            <a:pPr indent="0" eaLnBrk="1" hangingPunct="1">
              <a:defRPr/>
            </a:pPr>
            <a:r>
              <a:rPr lang="en-US">
                <a:sym typeface="Arial" charset="0"/>
              </a:rPr>
              <a:t>Substrate Concentration</a:t>
            </a:r>
          </a:p>
        </p:txBody>
      </p:sp>
      <p:grpSp>
        <p:nvGrpSpPr>
          <p:cNvPr id="43012" name="Group 28"/>
          <p:cNvGrpSpPr>
            <a:grpSpLocks/>
          </p:cNvGrpSpPr>
          <p:nvPr/>
        </p:nvGrpSpPr>
        <p:grpSpPr bwMode="auto">
          <a:xfrm>
            <a:off x="866775" y="1917700"/>
            <a:ext cx="6934200" cy="4597400"/>
            <a:chOff x="0" y="0"/>
            <a:chExt cx="4368" cy="2896"/>
          </a:xfrm>
        </p:grpSpPr>
        <p:grpSp>
          <p:nvGrpSpPr>
            <p:cNvPr id="43014" name="Group 20"/>
            <p:cNvGrpSpPr>
              <a:grpSpLocks/>
            </p:cNvGrpSpPr>
            <p:nvPr/>
          </p:nvGrpSpPr>
          <p:grpSpPr bwMode="auto">
            <a:xfrm>
              <a:off x="0" y="88"/>
              <a:ext cx="4125" cy="2807"/>
              <a:chOff x="0" y="0"/>
              <a:chExt cx="4125" cy="2807"/>
            </a:xfrm>
          </p:grpSpPr>
          <p:sp>
            <p:nvSpPr>
              <p:cNvPr id="43022" name="Rectangle 3"/>
              <p:cNvSpPr>
                <a:spLocks/>
              </p:cNvSpPr>
              <p:nvPr/>
            </p:nvSpPr>
            <p:spPr bwMode="auto">
              <a:xfrm>
                <a:off x="777" y="308"/>
                <a:ext cx="1345" cy="321"/>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FF0000"/>
                    </a:solidFill>
                    <a:cs typeface="Arial" panose="020B0604020202020204" pitchFamily="34" charset="0"/>
                  </a:rPr>
                  <a:t>V max – maximum rate of reaction</a:t>
                </a:r>
              </a:p>
            </p:txBody>
          </p:sp>
          <p:grpSp>
            <p:nvGrpSpPr>
              <p:cNvPr id="43023" name="Group 9"/>
              <p:cNvGrpSpPr>
                <a:grpSpLocks/>
              </p:cNvGrpSpPr>
              <p:nvPr/>
            </p:nvGrpSpPr>
            <p:grpSpPr bwMode="auto">
              <a:xfrm>
                <a:off x="705" y="689"/>
                <a:ext cx="3420" cy="2118"/>
                <a:chOff x="0" y="0"/>
                <a:chExt cx="3420" cy="2118"/>
              </a:xfrm>
            </p:grpSpPr>
            <p:grpSp>
              <p:nvGrpSpPr>
                <p:cNvPr id="43034" name="Group 6"/>
                <p:cNvGrpSpPr>
                  <a:grpSpLocks/>
                </p:cNvGrpSpPr>
                <p:nvPr/>
              </p:nvGrpSpPr>
              <p:grpSpPr bwMode="auto">
                <a:xfrm>
                  <a:off x="0" y="0"/>
                  <a:ext cx="3420" cy="1794"/>
                  <a:chOff x="0" y="0"/>
                  <a:chExt cx="3420" cy="1794"/>
                </a:xfrm>
              </p:grpSpPr>
              <p:sp>
                <p:nvSpPr>
                  <p:cNvPr id="43037" name="Line 4"/>
                  <p:cNvSpPr>
                    <a:spLocks noChangeShapeType="1"/>
                  </p:cNvSpPr>
                  <p:nvPr/>
                </p:nvSpPr>
                <p:spPr bwMode="auto">
                  <a:xfrm>
                    <a:off x="0" y="0"/>
                    <a:ext cx="3420" cy="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43038" name="Line 5"/>
                  <p:cNvSpPr>
                    <a:spLocks noChangeShapeType="1"/>
                  </p:cNvSpPr>
                  <p:nvPr/>
                </p:nvSpPr>
                <p:spPr bwMode="auto">
                  <a:xfrm>
                    <a:off x="2484" y="0"/>
                    <a:ext cx="0" cy="1794"/>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sp>
              <p:nvSpPr>
                <p:cNvPr id="43035" name="Line 7"/>
                <p:cNvSpPr>
                  <a:spLocks noChangeShapeType="1"/>
                </p:cNvSpPr>
                <p:nvPr/>
              </p:nvSpPr>
              <p:spPr bwMode="auto">
                <a:xfrm>
                  <a:off x="2478" y="1784"/>
                  <a:ext cx="0" cy="1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43036" name="Rectangle 8"/>
                <p:cNvSpPr>
                  <a:spLocks/>
                </p:cNvSpPr>
                <p:nvPr/>
              </p:nvSpPr>
              <p:spPr bwMode="auto">
                <a:xfrm>
                  <a:off x="2440" y="1935"/>
                  <a:ext cx="145" cy="183"/>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FF0000"/>
                      </a:solidFill>
                      <a:cs typeface="Arial" panose="020B0604020202020204" pitchFamily="34" charset="0"/>
                    </a:rPr>
                    <a:t>x</a:t>
                  </a:r>
                </a:p>
              </p:txBody>
            </p:sp>
          </p:grpSp>
          <p:grpSp>
            <p:nvGrpSpPr>
              <p:cNvPr id="43024" name="Group 19"/>
              <p:cNvGrpSpPr>
                <a:grpSpLocks/>
              </p:cNvGrpSpPr>
              <p:nvPr/>
            </p:nvGrpSpPr>
            <p:grpSpPr bwMode="auto">
              <a:xfrm>
                <a:off x="0" y="0"/>
                <a:ext cx="4031" cy="2751"/>
                <a:chOff x="0" y="0"/>
                <a:chExt cx="4031" cy="2751"/>
              </a:xfrm>
            </p:grpSpPr>
            <p:sp>
              <p:nvSpPr>
                <p:cNvPr id="43025" name="Freeform 10"/>
                <p:cNvSpPr>
                  <a:spLocks/>
                </p:cNvSpPr>
                <p:nvPr/>
              </p:nvSpPr>
              <p:spPr bwMode="auto">
                <a:xfrm>
                  <a:off x="718" y="710"/>
                  <a:ext cx="3297" cy="1779"/>
                </a:xfrm>
                <a:custGeom>
                  <a:avLst/>
                  <a:gdLst>
                    <a:gd name="T0" fmla="*/ 0 w 21600"/>
                    <a:gd name="T1" fmla="*/ 0 h 21387"/>
                    <a:gd name="T2" fmla="*/ 0 w 21600"/>
                    <a:gd name="T3" fmla="*/ 0 h 21387"/>
                    <a:gd name="T4" fmla="*/ 0 w 21600"/>
                    <a:gd name="T5" fmla="*/ 0 h 21387"/>
                    <a:gd name="T6" fmla="*/ 0 60000 65536"/>
                    <a:gd name="T7" fmla="*/ 0 60000 65536"/>
                    <a:gd name="T8" fmla="*/ 0 60000 65536"/>
                  </a:gdLst>
                  <a:ahLst/>
                  <a:cxnLst>
                    <a:cxn ang="T6">
                      <a:pos x="T0" y="T1"/>
                    </a:cxn>
                    <a:cxn ang="T7">
                      <a:pos x="T2" y="T3"/>
                    </a:cxn>
                    <a:cxn ang="T8">
                      <a:pos x="T4" y="T5"/>
                    </a:cxn>
                  </a:cxnLst>
                  <a:rect l="0" t="0" r="r" b="b"/>
                  <a:pathLst>
                    <a:path w="21600" h="21387">
                      <a:moveTo>
                        <a:pt x="0" y="21387"/>
                      </a:moveTo>
                      <a:cubicBezTo>
                        <a:pt x="2562" y="14139"/>
                        <a:pt x="5129" y="6899"/>
                        <a:pt x="8727" y="3343"/>
                      </a:cubicBezTo>
                      <a:cubicBezTo>
                        <a:pt x="12325" y="-213"/>
                        <a:pt x="16962" y="-84"/>
                        <a:pt x="21600" y="52"/>
                      </a:cubicBezTo>
                    </a:path>
                  </a:pathLst>
                </a:cu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43026" name="Rectangle 11"/>
                <p:cNvSpPr>
                  <a:spLocks/>
                </p:cNvSpPr>
                <p:nvPr/>
              </p:nvSpPr>
              <p:spPr bwMode="auto">
                <a:xfrm>
                  <a:off x="0" y="991"/>
                  <a:ext cx="680" cy="378"/>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latin typeface="Arial Bold" panose="020B0704020202020204" pitchFamily="34" charset="0"/>
                      <a:sym typeface="Arial Bold" panose="020B0704020202020204" pitchFamily="34" charset="0"/>
                    </a:rPr>
                    <a:t>Reaction rate</a:t>
                  </a:r>
                </a:p>
              </p:txBody>
            </p:sp>
            <p:grpSp>
              <p:nvGrpSpPr>
                <p:cNvPr id="43027" name="Group 17"/>
                <p:cNvGrpSpPr>
                  <a:grpSpLocks/>
                </p:cNvGrpSpPr>
                <p:nvPr/>
              </p:nvGrpSpPr>
              <p:grpSpPr bwMode="auto">
                <a:xfrm>
                  <a:off x="490" y="0"/>
                  <a:ext cx="3541" cy="2483"/>
                  <a:chOff x="0" y="0"/>
                  <a:chExt cx="3541" cy="2483"/>
                </a:xfrm>
              </p:grpSpPr>
              <p:grpSp>
                <p:nvGrpSpPr>
                  <p:cNvPr id="43029" name="Group 14"/>
                  <p:cNvGrpSpPr>
                    <a:grpSpLocks/>
                  </p:cNvGrpSpPr>
                  <p:nvPr/>
                </p:nvGrpSpPr>
                <p:grpSpPr bwMode="auto">
                  <a:xfrm>
                    <a:off x="224" y="0"/>
                    <a:ext cx="3317" cy="2483"/>
                    <a:chOff x="0" y="0"/>
                    <a:chExt cx="3316" cy="2483"/>
                  </a:xfrm>
                </p:grpSpPr>
                <p:sp>
                  <p:nvSpPr>
                    <p:cNvPr id="43032" name="Line 12"/>
                    <p:cNvSpPr>
                      <a:spLocks noChangeShapeType="1"/>
                    </p:cNvSpPr>
                    <p:nvPr/>
                  </p:nvSpPr>
                  <p:spPr bwMode="auto">
                    <a:xfrm rot="10800000" flipH="1">
                      <a:off x="0" y="0"/>
                      <a:ext cx="0" cy="248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43033" name="Line 13"/>
                    <p:cNvSpPr>
                      <a:spLocks noChangeShapeType="1"/>
                    </p:cNvSpPr>
                    <p:nvPr/>
                  </p:nvSpPr>
                  <p:spPr bwMode="auto">
                    <a:xfrm>
                      <a:off x="9" y="2483"/>
                      <a:ext cx="330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grpSp>
              <p:sp>
                <p:nvSpPr>
                  <p:cNvPr id="43030" name="Line 15"/>
                  <p:cNvSpPr>
                    <a:spLocks noChangeShapeType="1"/>
                  </p:cNvSpPr>
                  <p:nvPr/>
                </p:nvSpPr>
                <p:spPr bwMode="auto">
                  <a:xfrm flipH="1">
                    <a:off x="120" y="686"/>
                    <a:ext cx="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43031" name="Rectangle 16"/>
                  <p:cNvSpPr>
                    <a:spLocks/>
                  </p:cNvSpPr>
                  <p:nvPr/>
                </p:nvSpPr>
                <p:spPr bwMode="auto">
                  <a:xfrm>
                    <a:off x="0" y="616"/>
                    <a:ext cx="125" cy="202"/>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FF0000"/>
                        </a:solidFill>
                        <a:cs typeface="Arial" panose="020B0604020202020204" pitchFamily="34" charset="0"/>
                      </a:rPr>
                      <a:t>y</a:t>
                    </a:r>
                  </a:p>
                </p:txBody>
              </p:sp>
            </p:grpSp>
            <p:sp>
              <p:nvSpPr>
                <p:cNvPr id="43028" name="Rectangle 18"/>
                <p:cNvSpPr>
                  <a:spLocks/>
                </p:cNvSpPr>
                <p:nvPr/>
              </p:nvSpPr>
              <p:spPr bwMode="auto">
                <a:xfrm>
                  <a:off x="973" y="2543"/>
                  <a:ext cx="1826" cy="208"/>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latin typeface="Arial Bold" panose="020B0704020202020204" pitchFamily="34" charset="0"/>
                      <a:sym typeface="Arial Bold" panose="020B0704020202020204" pitchFamily="34" charset="0"/>
                    </a:rPr>
                    <a:t>Substrate concentration</a:t>
                  </a:r>
                </a:p>
              </p:txBody>
            </p:sp>
          </p:grpSp>
        </p:grpSp>
        <p:grpSp>
          <p:nvGrpSpPr>
            <p:cNvPr id="43015" name="Group 27"/>
            <p:cNvGrpSpPr>
              <a:grpSpLocks/>
            </p:cNvGrpSpPr>
            <p:nvPr/>
          </p:nvGrpSpPr>
          <p:grpSpPr bwMode="auto">
            <a:xfrm>
              <a:off x="620" y="0"/>
              <a:ext cx="3748" cy="2379"/>
              <a:chOff x="0" y="0"/>
              <a:chExt cx="3747" cy="2379"/>
            </a:xfrm>
          </p:grpSpPr>
          <p:sp>
            <p:nvSpPr>
              <p:cNvPr id="43016" name="Rectangle 21"/>
              <p:cNvSpPr>
                <a:spLocks/>
              </p:cNvSpPr>
              <p:nvPr/>
            </p:nvSpPr>
            <p:spPr bwMode="auto">
              <a:xfrm>
                <a:off x="2966" y="367"/>
                <a:ext cx="157" cy="220"/>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0000FF"/>
                    </a:solidFill>
                    <a:latin typeface="Arial Bold" panose="020B0704020202020204" pitchFamily="34" charset="0"/>
                    <a:sym typeface="Arial Bold" panose="020B0704020202020204" pitchFamily="34" charset="0"/>
                  </a:rPr>
                  <a:t>B</a:t>
                </a:r>
              </a:p>
            </p:txBody>
          </p:sp>
          <p:sp>
            <p:nvSpPr>
              <p:cNvPr id="43017" name="AutoShape 22"/>
              <p:cNvSpPr>
                <a:spLocks/>
              </p:cNvSpPr>
              <p:nvPr/>
            </p:nvSpPr>
            <p:spPr bwMode="auto">
              <a:xfrm rot="16200000" flipH="1">
                <a:off x="2944" y="246"/>
                <a:ext cx="151" cy="80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0"/>
                    </a:moveTo>
                    <a:cubicBezTo>
                      <a:pt x="15635" y="0"/>
                      <a:pt x="10800" y="806"/>
                      <a:pt x="10800" y="1800"/>
                    </a:cubicBezTo>
                    <a:cubicBezTo>
                      <a:pt x="10800" y="1800"/>
                      <a:pt x="10800" y="1800"/>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12700" cap="flat">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43018" name="AutoShape 23"/>
              <p:cNvSpPr>
                <a:spLocks/>
              </p:cNvSpPr>
              <p:nvPr/>
            </p:nvSpPr>
            <p:spPr bwMode="auto">
              <a:xfrm rot="2519999">
                <a:off x="665" y="497"/>
                <a:ext cx="223" cy="2074"/>
              </a:xfrm>
              <a:custGeom>
                <a:avLst/>
                <a:gdLst>
                  <a:gd name="T0" fmla="*/ 0 w 21578"/>
                  <a:gd name="T1" fmla="*/ 0 h 21600"/>
                  <a:gd name="T2" fmla="*/ 0 w 21578"/>
                  <a:gd name="T3" fmla="*/ 0 h 21600"/>
                  <a:gd name="T4" fmla="*/ 0 w 21578"/>
                  <a:gd name="T5" fmla="*/ 0 h 21600"/>
                  <a:gd name="T6" fmla="*/ 0 w 21578"/>
                  <a:gd name="T7" fmla="*/ 0 h 21600"/>
                  <a:gd name="T8" fmla="*/ 0 w 21578"/>
                  <a:gd name="T9" fmla="*/ 0 h 21600"/>
                  <a:gd name="T10" fmla="*/ 0 w 21578"/>
                  <a:gd name="T11" fmla="*/ 0 h 21600"/>
                  <a:gd name="T12" fmla="*/ 0 w 21578"/>
                  <a:gd name="T13" fmla="*/ 0 h 21600"/>
                  <a:gd name="T14" fmla="*/ 0 w 21578"/>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78" h="21600">
                    <a:moveTo>
                      <a:pt x="21534" y="21599"/>
                    </a:moveTo>
                    <a:cubicBezTo>
                      <a:pt x="15575" y="21599"/>
                      <a:pt x="10746" y="20793"/>
                      <a:pt x="10748" y="19799"/>
                    </a:cubicBezTo>
                    <a:cubicBezTo>
                      <a:pt x="10748" y="19799"/>
                      <a:pt x="10748" y="19799"/>
                      <a:pt x="10748" y="19799"/>
                    </a:cubicBezTo>
                    <a:lnTo>
                      <a:pt x="10763" y="12599"/>
                    </a:lnTo>
                    <a:cubicBezTo>
                      <a:pt x="10765" y="11605"/>
                      <a:pt x="5937" y="10799"/>
                      <a:pt x="-22" y="10799"/>
                    </a:cubicBezTo>
                    <a:cubicBezTo>
                      <a:pt x="5937" y="10799"/>
                      <a:pt x="10769" y="9993"/>
                      <a:pt x="10771" y="8999"/>
                    </a:cubicBezTo>
                    <a:lnTo>
                      <a:pt x="10785" y="1799"/>
                    </a:lnTo>
                    <a:cubicBezTo>
                      <a:pt x="10787" y="805"/>
                      <a:pt x="15619" y="-1"/>
                      <a:pt x="21578" y="-1"/>
                    </a:cubicBezTo>
                  </a:path>
                </a:pathLst>
              </a:custGeom>
              <a:noFill/>
              <a:ln w="12700" cap="flat">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43019" name="Rectangle 24"/>
              <p:cNvSpPr>
                <a:spLocks/>
              </p:cNvSpPr>
              <p:nvPr/>
            </p:nvSpPr>
            <p:spPr bwMode="auto">
              <a:xfrm>
                <a:off x="163" y="824"/>
                <a:ext cx="674" cy="504"/>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0000FF"/>
                    </a:solidFill>
                    <a:cs typeface="Arial" panose="020B0604020202020204" pitchFamily="34" charset="0"/>
                  </a:rPr>
                  <a:t>Substrate conc</a:t>
                </a:r>
                <a:r>
                  <a:rPr lang="en-US" altLang="en-US" sz="1200" baseline="32000">
                    <a:solidFill>
                      <a:srgbClr val="0000FF"/>
                    </a:solidFill>
                    <a:cs typeface="Arial" panose="020B0604020202020204" pitchFamily="34" charset="0"/>
                  </a:rPr>
                  <a:t>n.  </a:t>
                </a:r>
                <a:r>
                  <a:rPr lang="en-US" altLang="en-US" sz="1200">
                    <a:solidFill>
                      <a:srgbClr val="0000FF"/>
                    </a:solidFill>
                    <a:cs typeface="Arial" panose="020B0604020202020204" pitchFamily="34" charset="0"/>
                  </a:rPr>
                  <a:t>is</a:t>
                </a:r>
              </a:p>
              <a:p>
                <a:pPr eaLnBrk="1" hangingPunct="1">
                  <a:spcBef>
                    <a:spcPct val="0"/>
                  </a:spcBef>
                  <a:buSzTx/>
                  <a:buFontTx/>
                  <a:buNone/>
                </a:pPr>
                <a:r>
                  <a:rPr lang="en-US" altLang="en-US" sz="1200">
                    <a:solidFill>
                      <a:srgbClr val="0000FF"/>
                    </a:solidFill>
                    <a:cs typeface="Arial" panose="020B0604020202020204" pitchFamily="34" charset="0"/>
                  </a:rPr>
                  <a:t>limiting</a:t>
                </a:r>
              </a:p>
            </p:txBody>
          </p:sp>
          <p:sp>
            <p:nvSpPr>
              <p:cNvPr id="43020" name="Rectangle 25"/>
              <p:cNvSpPr>
                <a:spLocks/>
              </p:cNvSpPr>
              <p:nvPr/>
            </p:nvSpPr>
            <p:spPr bwMode="auto">
              <a:xfrm>
                <a:off x="2216" y="0"/>
                <a:ext cx="1531" cy="352"/>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0000FF"/>
                    </a:solidFill>
                    <a:cs typeface="Arial" panose="020B0604020202020204" pitchFamily="34" charset="0"/>
                  </a:rPr>
                  <a:t>Enzyme concentration is limiting</a:t>
                </a:r>
              </a:p>
            </p:txBody>
          </p:sp>
          <p:sp>
            <p:nvSpPr>
              <p:cNvPr id="43021" name="Rectangle 26"/>
              <p:cNvSpPr>
                <a:spLocks/>
              </p:cNvSpPr>
              <p:nvPr/>
            </p:nvSpPr>
            <p:spPr bwMode="auto">
              <a:xfrm>
                <a:off x="491" y="1374"/>
                <a:ext cx="157" cy="220"/>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0000FF"/>
                    </a:solidFill>
                    <a:latin typeface="Arial Bold" panose="020B0704020202020204" pitchFamily="34" charset="0"/>
                    <a:sym typeface="Arial Bold" panose="020B0704020202020204" pitchFamily="34" charset="0"/>
                  </a:rPr>
                  <a:t>A</a:t>
                </a:r>
              </a:p>
            </p:txBody>
          </p:sp>
        </p:grpSp>
      </p:grpSp>
      <p:sp>
        <p:nvSpPr>
          <p:cNvPr id="43013" name="Rectangle 29"/>
          <p:cNvSpPr>
            <a:spLocks/>
          </p:cNvSpPr>
          <p:nvPr/>
        </p:nvSpPr>
        <p:spPr bwMode="auto">
          <a:xfrm>
            <a:off x="177800" y="5346700"/>
            <a:ext cx="17129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400">
                <a:cs typeface="Arial" panose="020B0604020202020204" pitchFamily="34" charset="0"/>
              </a:rPr>
              <a:t>Similar </a:t>
            </a:r>
          </a:p>
          <a:p>
            <a:pPr eaLnBrk="1" hangingPunct="1">
              <a:spcBef>
                <a:spcPct val="0"/>
              </a:spcBef>
              <a:buSzTx/>
              <a:buFontTx/>
              <a:buNone/>
            </a:pPr>
            <a:r>
              <a:rPr lang="en-US" altLang="en-US" sz="1400">
                <a:cs typeface="Arial" panose="020B0604020202020204" pitchFamily="34" charset="0"/>
              </a:rPr>
              <a:t>to shopping </a:t>
            </a:r>
          </a:p>
          <a:p>
            <a:pPr eaLnBrk="1" hangingPunct="1">
              <a:spcBef>
                <a:spcPct val="0"/>
              </a:spcBef>
              <a:buSzTx/>
              <a:buFontTx/>
              <a:buNone/>
            </a:pPr>
            <a:r>
              <a:rPr lang="en-US" altLang="en-US" sz="1400">
                <a:cs typeface="Arial" panose="020B0604020202020204" pitchFamily="34" charset="0"/>
              </a:rPr>
              <a:t>sales - rate of entry,</a:t>
            </a:r>
          </a:p>
          <a:p>
            <a:pPr eaLnBrk="1" hangingPunct="1">
              <a:spcBef>
                <a:spcPct val="0"/>
              </a:spcBef>
              <a:buSzTx/>
              <a:buFontTx/>
              <a:buNone/>
            </a:pPr>
            <a:r>
              <a:rPr lang="en-US" altLang="en-US" sz="1400">
                <a:cs typeface="Arial" panose="020B0604020202020204" pitchFamily="34" charset="0"/>
              </a:rPr>
              <a:t>number of people</a:t>
            </a:r>
          </a:p>
          <a:p>
            <a:pPr eaLnBrk="1" hangingPunct="1">
              <a:spcBef>
                <a:spcPct val="0"/>
              </a:spcBef>
              <a:buSzTx/>
              <a:buFontTx/>
              <a:buNone/>
            </a:pPr>
            <a:r>
              <a:rPr lang="en-US" altLang="en-US" sz="1400">
                <a:cs typeface="Arial" panose="020B0604020202020204" pitchFamily="34" charset="0"/>
              </a:rPr>
              <a:t> waiting outside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7D741396-CA17-4F00-8354-134EFE187206}" type="slidenum">
              <a:rPr lang="en-US" altLang="en-US" sz="1400" smtClean="0"/>
              <a:pPr eaLnBrk="1" hangingPunct="1">
                <a:spcBef>
                  <a:spcPct val="0"/>
                </a:spcBef>
                <a:buSzTx/>
                <a:buFontTx/>
                <a:buNone/>
                <a:defRPr/>
              </a:pPr>
              <a:t>38</a:t>
            </a:fld>
            <a:endParaRPr lang="en-US" altLang="en-US" sz="1400"/>
          </a:p>
        </p:txBody>
      </p:sp>
      <p:sp>
        <p:nvSpPr>
          <p:cNvPr id="34819" name="Rectangle 1"/>
          <p:cNvSpPr>
            <a:spLocks noGrp="1" noChangeArrowheads="1"/>
          </p:cNvSpPr>
          <p:nvPr>
            <p:ph type="title"/>
          </p:nvPr>
        </p:nvSpPr>
        <p:spPr>
          <a:xfrm>
            <a:off x="2286000" y="9959975"/>
            <a:ext cx="8229600" cy="1508125"/>
          </a:xfrm>
        </p:spPr>
        <p:txBody>
          <a:bodyPr rIns="132080"/>
          <a:lstStyle/>
          <a:p>
            <a:pPr indent="0" eaLnBrk="1" hangingPunct="1">
              <a:defRPr/>
            </a:pPr>
            <a:endParaRPr lang="en-US">
              <a:sym typeface="Arial" charset="0"/>
            </a:endParaRPr>
          </a:p>
        </p:txBody>
      </p:sp>
      <p:sp>
        <p:nvSpPr>
          <p:cNvPr id="34820" name="Rectangle 2"/>
          <p:cNvSpPr>
            <a:spLocks noGrp="1" noChangeArrowheads="1"/>
          </p:cNvSpPr>
          <p:nvPr>
            <p:ph type="body" idx="1"/>
          </p:nvPr>
        </p:nvSpPr>
        <p:spPr>
          <a:xfrm>
            <a:off x="5194300" y="9956800"/>
            <a:ext cx="8229600" cy="5257800"/>
          </a:xfrm>
        </p:spPr>
        <p:txBody>
          <a:bodyPr rIns="132080"/>
          <a:lstStyle/>
          <a:p>
            <a:pPr eaLnBrk="1" hangingPunct="1">
              <a:buFont typeface="Arial" charset="0"/>
              <a:buChar char="•"/>
              <a:defRPr/>
            </a:pPr>
            <a:endParaRPr lang="en-US">
              <a:sym typeface="Arial" charset="0"/>
            </a:endParaRPr>
          </a:p>
        </p:txBody>
      </p:sp>
      <p:graphicFrame>
        <p:nvGraphicFramePr>
          <p:cNvPr id="2" name="Group 3"/>
          <p:cNvGraphicFramePr>
            <a:graphicFrameLocks noGrp="1"/>
          </p:cNvGraphicFramePr>
          <p:nvPr/>
        </p:nvGraphicFramePr>
        <p:xfrm>
          <a:off x="323850" y="476250"/>
          <a:ext cx="8569325" cy="6121400"/>
        </p:xfrm>
        <a:graphic>
          <a:graphicData uri="http://schemas.openxmlformats.org/drawingml/2006/table">
            <a:tbl>
              <a:tblPr/>
              <a:tblGrid>
                <a:gridCol w="4211638">
                  <a:extLst>
                    <a:ext uri="{9D8B030D-6E8A-4147-A177-3AD203B41FA5}">
                      <a16:colId xmlns:a16="http://schemas.microsoft.com/office/drawing/2014/main" val="20000"/>
                    </a:ext>
                  </a:extLst>
                </a:gridCol>
                <a:gridCol w="4357687">
                  <a:extLst>
                    <a:ext uri="{9D8B030D-6E8A-4147-A177-3AD203B41FA5}">
                      <a16:colId xmlns:a16="http://schemas.microsoft.com/office/drawing/2014/main" val="20001"/>
                    </a:ext>
                  </a:extLst>
                </a:gridCol>
              </a:tblGrid>
              <a:tr h="352425">
                <a:tc>
                  <a:txBody>
                    <a:bodyPr/>
                    <a:lstStyle>
                      <a:lvl1pPr eaLnBrk="0" hangingPunct="0">
                        <a:spcBef>
                          <a:spcPts val="700"/>
                        </a:spcBef>
                        <a:buSzPct val="100000"/>
                        <a:buFont typeface="Arial" pitchFamily="34" charset="0"/>
                        <a:defRPr sz="2800">
                          <a:solidFill>
                            <a:schemeClr val="tx1"/>
                          </a:solidFill>
                          <a:latin typeface="Arial" pitchFamily="34" charset="0"/>
                          <a:ea typeface="ヒラギノ角ゴ ProN W3" charset="-128"/>
                          <a:sym typeface="Arial" pitchFamily="34" charset="0"/>
                        </a:defRPr>
                      </a:lvl1pPr>
                      <a:lvl2pPr marL="742950" indent="-285750" eaLnBrk="0" hangingPunct="0">
                        <a:spcBef>
                          <a:spcPts val="600"/>
                        </a:spcBef>
                        <a:buSzPct val="100000"/>
                        <a:buFont typeface="Arial" pitchFamily="34" charset="0"/>
                        <a:defRPr sz="2400">
                          <a:solidFill>
                            <a:schemeClr val="tx1"/>
                          </a:solidFill>
                          <a:latin typeface="Arial" pitchFamily="34" charset="0"/>
                          <a:ea typeface="ヒラギノ角ゴ ProN W3" charset="-128"/>
                          <a:sym typeface="Arial" pitchFamily="34" charset="0"/>
                        </a:defRPr>
                      </a:lvl2pPr>
                      <a:lvl3pPr marL="1143000" indent="-228600" eaLnBrk="0" hangingPunct="0">
                        <a:spcBef>
                          <a:spcPts val="600"/>
                        </a:spcBef>
                        <a:buSzPct val="100000"/>
                        <a:buFont typeface="Arial" pitchFamily="34" charset="0"/>
                        <a:defRPr sz="2000">
                          <a:solidFill>
                            <a:schemeClr val="tx1"/>
                          </a:solidFill>
                          <a:latin typeface="Arial" pitchFamily="34" charset="0"/>
                          <a:ea typeface="ヒラギノ角ゴ ProN W3" charset="-128"/>
                          <a:sym typeface="Arial" pitchFamily="34" charset="0"/>
                        </a:defRPr>
                      </a:lvl3pPr>
                      <a:lvl4pPr marL="1600200" indent="-228600" eaLnBrk="0" hangingPunct="0">
                        <a:spcBef>
                          <a:spcPts val="500"/>
                        </a:spcBef>
                        <a:buSzPct val="100000"/>
                        <a:buFont typeface="Arial" pitchFamily="34" charset="0"/>
                        <a:defRPr>
                          <a:solidFill>
                            <a:schemeClr val="tx1"/>
                          </a:solidFill>
                          <a:latin typeface="Arial" pitchFamily="34" charset="0"/>
                          <a:ea typeface="ヒラギノ角ゴ ProN W3" charset="-128"/>
                          <a:sym typeface="Arial" pitchFamily="34" charset="0"/>
                        </a:defRPr>
                      </a:lvl4pPr>
                      <a:lvl5pPr marL="2057400" indent="-228600" eaLnBrk="0" hangingPunct="0">
                        <a:spcBef>
                          <a:spcPts val="500"/>
                        </a:spcBef>
                        <a:buSzPct val="100000"/>
                        <a:buFont typeface="Arial" pitchFamily="34" charset="0"/>
                        <a:defRPr>
                          <a:solidFill>
                            <a:schemeClr val="tx1"/>
                          </a:solidFill>
                          <a:latin typeface="Arial" pitchFamily="34" charset="0"/>
                          <a:ea typeface="ヒラギノ角ゴ ProN W3" charset="-128"/>
                          <a:sym typeface="Arial" pitchFamily="34" charset="0"/>
                        </a:defRPr>
                      </a:lvl5pPr>
                      <a:lvl6pPr marL="25146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6pPr>
                      <a:lvl7pPr marL="29718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7pPr>
                      <a:lvl8pPr marL="34290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8pPr>
                      <a:lvl9pPr marL="38862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itchFamily="34" charset="0"/>
                        <a:buNone/>
                        <a:tabLst/>
                      </a:pPr>
                      <a:r>
                        <a:rPr kumimoji="0" lang="en-US" altLang="en-US" sz="2000" b="0" i="0" u="none" strike="noStrike" cap="none" normalizeH="0" baseline="0">
                          <a:ln>
                            <a:noFill/>
                          </a:ln>
                          <a:solidFill>
                            <a:schemeClr val="tx1"/>
                          </a:solidFill>
                          <a:effectLst/>
                          <a:latin typeface="Arial Bold" charset="0"/>
                          <a:ea typeface="ヒラギノ角ゴ ProN W3" charset="-128"/>
                          <a:sym typeface="Arial Bold" charset="0"/>
                        </a:rPr>
                        <a:t>Region A on the Graph</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700"/>
                        </a:spcBef>
                        <a:buSzPct val="100000"/>
                        <a:buFont typeface="Arial" pitchFamily="34" charset="0"/>
                        <a:defRPr sz="2800">
                          <a:solidFill>
                            <a:schemeClr val="tx1"/>
                          </a:solidFill>
                          <a:latin typeface="Arial" pitchFamily="34" charset="0"/>
                          <a:ea typeface="ヒラギノ角ゴ ProN W3" charset="-128"/>
                          <a:sym typeface="Arial" pitchFamily="34" charset="0"/>
                        </a:defRPr>
                      </a:lvl1pPr>
                      <a:lvl2pPr marL="742950" indent="-285750" eaLnBrk="0" hangingPunct="0">
                        <a:spcBef>
                          <a:spcPts val="600"/>
                        </a:spcBef>
                        <a:buSzPct val="100000"/>
                        <a:buFont typeface="Arial" pitchFamily="34" charset="0"/>
                        <a:defRPr sz="2400">
                          <a:solidFill>
                            <a:schemeClr val="tx1"/>
                          </a:solidFill>
                          <a:latin typeface="Arial" pitchFamily="34" charset="0"/>
                          <a:ea typeface="ヒラギノ角ゴ ProN W3" charset="-128"/>
                          <a:sym typeface="Arial" pitchFamily="34" charset="0"/>
                        </a:defRPr>
                      </a:lvl2pPr>
                      <a:lvl3pPr marL="1143000" indent="-228600" eaLnBrk="0" hangingPunct="0">
                        <a:spcBef>
                          <a:spcPts val="600"/>
                        </a:spcBef>
                        <a:buSzPct val="100000"/>
                        <a:buFont typeface="Arial" pitchFamily="34" charset="0"/>
                        <a:defRPr sz="2000">
                          <a:solidFill>
                            <a:schemeClr val="tx1"/>
                          </a:solidFill>
                          <a:latin typeface="Arial" pitchFamily="34" charset="0"/>
                          <a:ea typeface="ヒラギノ角ゴ ProN W3" charset="-128"/>
                          <a:sym typeface="Arial" pitchFamily="34" charset="0"/>
                        </a:defRPr>
                      </a:lvl3pPr>
                      <a:lvl4pPr marL="1600200" indent="-228600" eaLnBrk="0" hangingPunct="0">
                        <a:spcBef>
                          <a:spcPts val="500"/>
                        </a:spcBef>
                        <a:buSzPct val="100000"/>
                        <a:buFont typeface="Arial" pitchFamily="34" charset="0"/>
                        <a:defRPr>
                          <a:solidFill>
                            <a:schemeClr val="tx1"/>
                          </a:solidFill>
                          <a:latin typeface="Arial" pitchFamily="34" charset="0"/>
                          <a:ea typeface="ヒラギノ角ゴ ProN W3" charset="-128"/>
                          <a:sym typeface="Arial" pitchFamily="34" charset="0"/>
                        </a:defRPr>
                      </a:lvl4pPr>
                      <a:lvl5pPr marL="2057400" indent="-228600" eaLnBrk="0" hangingPunct="0">
                        <a:spcBef>
                          <a:spcPts val="500"/>
                        </a:spcBef>
                        <a:buSzPct val="100000"/>
                        <a:buFont typeface="Arial" pitchFamily="34" charset="0"/>
                        <a:defRPr>
                          <a:solidFill>
                            <a:schemeClr val="tx1"/>
                          </a:solidFill>
                          <a:latin typeface="Arial" pitchFamily="34" charset="0"/>
                          <a:ea typeface="ヒラギノ角ゴ ProN W3" charset="-128"/>
                          <a:sym typeface="Arial" pitchFamily="34" charset="0"/>
                        </a:defRPr>
                      </a:lvl5pPr>
                      <a:lvl6pPr marL="25146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6pPr>
                      <a:lvl7pPr marL="29718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7pPr>
                      <a:lvl8pPr marL="34290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8pPr>
                      <a:lvl9pPr marL="38862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itchFamily="34" charset="0"/>
                        <a:buNone/>
                        <a:tabLst/>
                      </a:pPr>
                      <a:r>
                        <a:rPr kumimoji="0" lang="en-US" altLang="en-US" sz="2000" b="0" i="0" u="none" strike="noStrike" cap="none" normalizeH="0" baseline="0">
                          <a:ln>
                            <a:noFill/>
                          </a:ln>
                          <a:solidFill>
                            <a:schemeClr val="tx1"/>
                          </a:solidFill>
                          <a:effectLst/>
                          <a:latin typeface="Arial Bold" charset="0"/>
                          <a:ea typeface="ヒラギノ角ゴ ProN W3" charset="-128"/>
                          <a:sym typeface="Arial Bold" charset="0"/>
                        </a:rPr>
                        <a:t>Region B on the Graph</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03438">
                <a:tc>
                  <a:txBody>
                    <a:bodyPr/>
                    <a:lstStyle>
                      <a:lvl1pPr eaLnBrk="0" hangingPunct="0">
                        <a:spcBef>
                          <a:spcPts val="700"/>
                        </a:spcBef>
                        <a:buSzPct val="100000"/>
                        <a:buFont typeface="Arial" pitchFamily="34" charset="0"/>
                        <a:defRPr sz="2800">
                          <a:solidFill>
                            <a:schemeClr val="tx1"/>
                          </a:solidFill>
                          <a:latin typeface="Arial" pitchFamily="34" charset="0"/>
                          <a:ea typeface="ヒラギノ角ゴ ProN W3" charset="-128"/>
                          <a:sym typeface="Arial" pitchFamily="34" charset="0"/>
                        </a:defRPr>
                      </a:lvl1pPr>
                      <a:lvl2pPr marL="742950" indent="-285750" eaLnBrk="0" hangingPunct="0">
                        <a:spcBef>
                          <a:spcPts val="600"/>
                        </a:spcBef>
                        <a:buSzPct val="100000"/>
                        <a:buFont typeface="Arial" pitchFamily="34" charset="0"/>
                        <a:defRPr sz="2400">
                          <a:solidFill>
                            <a:schemeClr val="tx1"/>
                          </a:solidFill>
                          <a:latin typeface="Arial" pitchFamily="34" charset="0"/>
                          <a:ea typeface="ヒラギノ角ゴ ProN W3" charset="-128"/>
                          <a:sym typeface="Arial" pitchFamily="34" charset="0"/>
                        </a:defRPr>
                      </a:lvl2pPr>
                      <a:lvl3pPr marL="1143000" indent="-228600" eaLnBrk="0" hangingPunct="0">
                        <a:spcBef>
                          <a:spcPts val="600"/>
                        </a:spcBef>
                        <a:buSzPct val="100000"/>
                        <a:buFont typeface="Arial" pitchFamily="34" charset="0"/>
                        <a:defRPr sz="2000">
                          <a:solidFill>
                            <a:schemeClr val="tx1"/>
                          </a:solidFill>
                          <a:latin typeface="Arial" pitchFamily="34" charset="0"/>
                          <a:ea typeface="ヒラギノ角ゴ ProN W3" charset="-128"/>
                          <a:sym typeface="Arial" pitchFamily="34" charset="0"/>
                        </a:defRPr>
                      </a:lvl3pPr>
                      <a:lvl4pPr marL="1600200" indent="-228600" eaLnBrk="0" hangingPunct="0">
                        <a:spcBef>
                          <a:spcPts val="500"/>
                        </a:spcBef>
                        <a:buSzPct val="100000"/>
                        <a:buFont typeface="Arial" pitchFamily="34" charset="0"/>
                        <a:defRPr>
                          <a:solidFill>
                            <a:schemeClr val="tx1"/>
                          </a:solidFill>
                          <a:latin typeface="Arial" pitchFamily="34" charset="0"/>
                          <a:ea typeface="ヒラギノ角ゴ ProN W3" charset="-128"/>
                          <a:sym typeface="Arial" pitchFamily="34" charset="0"/>
                        </a:defRPr>
                      </a:lvl4pPr>
                      <a:lvl5pPr marL="2057400" indent="-228600" eaLnBrk="0" hangingPunct="0">
                        <a:spcBef>
                          <a:spcPts val="500"/>
                        </a:spcBef>
                        <a:buSzPct val="100000"/>
                        <a:buFont typeface="Arial" pitchFamily="34" charset="0"/>
                        <a:defRPr>
                          <a:solidFill>
                            <a:schemeClr val="tx1"/>
                          </a:solidFill>
                          <a:latin typeface="Arial" pitchFamily="34" charset="0"/>
                          <a:ea typeface="ヒラギノ角ゴ ProN W3" charset="-128"/>
                          <a:sym typeface="Arial" pitchFamily="34" charset="0"/>
                        </a:defRPr>
                      </a:lvl5pPr>
                      <a:lvl6pPr marL="25146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6pPr>
                      <a:lvl7pPr marL="29718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7pPr>
                      <a:lvl8pPr marL="34290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8pPr>
                      <a:lvl9pPr marL="38862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itchFamily="34" charset="0"/>
                        <a:buNone/>
                        <a:tabLst/>
                      </a:pPr>
                      <a:r>
                        <a:rPr kumimoji="0" lang="en-US" altLang="en-US" sz="2000" b="0" i="0" u="none" strike="noStrike" cap="none" normalizeH="0" baseline="0">
                          <a:ln>
                            <a:noFill/>
                          </a:ln>
                          <a:solidFill>
                            <a:schemeClr val="tx1"/>
                          </a:solidFill>
                          <a:effectLst/>
                          <a:latin typeface="Arial Bold" charset="0"/>
                          <a:ea typeface="ヒラギノ角ゴ ProN W3" charset="-128"/>
                          <a:sym typeface="Arial Bold" charset="0"/>
                        </a:rPr>
                        <a:t>Description:</a:t>
                      </a:r>
                    </a:p>
                    <a:p>
                      <a:pPr marL="0" marR="0" lvl="0" indent="0" algn="l" defTabSz="914400" rtl="0" eaLnBrk="1" fontAlgn="base" latinLnBrk="0" hangingPunct="1">
                        <a:lnSpc>
                          <a:spcPct val="100000"/>
                        </a:lnSpc>
                        <a:spcBef>
                          <a:spcPct val="0"/>
                        </a:spcBef>
                        <a:spcAft>
                          <a:spcPct val="0"/>
                        </a:spcAft>
                        <a:buClrTx/>
                        <a:buSzPct val="100000"/>
                        <a:buFont typeface="Arial" pitchFamily="34" charset="0"/>
                        <a:buNone/>
                        <a:tabLst/>
                      </a:pPr>
                      <a:endParaRPr kumimoji="0" lang="en-US" altLang="en-US" sz="2000" b="0" i="0" u="none" strike="noStrike" cap="none" normalizeH="0" baseline="0">
                        <a:ln>
                          <a:noFill/>
                        </a:ln>
                        <a:solidFill>
                          <a:schemeClr val="tx1"/>
                        </a:solidFill>
                        <a:effectLst/>
                        <a:latin typeface="Arial Bold" charset="0"/>
                        <a:ea typeface="ヒラギノ角ゴ ProN W3" charset="-128"/>
                        <a:sym typeface="Arial Bold" charset="0"/>
                      </a:endParaRPr>
                    </a:p>
                    <a:p>
                      <a:pPr marL="0" marR="0" lvl="0" indent="0" algn="l" defTabSz="914400" rtl="0" eaLnBrk="1" fontAlgn="base" latinLnBrk="0" hangingPunct="1">
                        <a:lnSpc>
                          <a:spcPct val="100000"/>
                        </a:lnSpc>
                        <a:spcBef>
                          <a:spcPct val="0"/>
                        </a:spcBef>
                        <a:spcAft>
                          <a:spcPct val="0"/>
                        </a:spcAft>
                        <a:buClrTx/>
                        <a:buSzPct val="100000"/>
                        <a:buFont typeface="Arial" pitchFamily="34" charset="0"/>
                        <a:buNone/>
                        <a:tabLst/>
                      </a:pPr>
                      <a:r>
                        <a:rPr kumimoji="0" lang="en-US" altLang="en-US" sz="2000" b="0" i="0" u="none" strike="noStrike" cap="none" normalizeH="0" baseline="0">
                          <a:ln>
                            <a:noFill/>
                          </a:ln>
                          <a:solidFill>
                            <a:schemeClr val="tx1"/>
                          </a:solidFill>
                          <a:effectLst/>
                          <a:latin typeface="Arial" pitchFamily="34" charset="0"/>
                          <a:ea typeface="ヒラギノ角ゴ ProN W3" charset="-128"/>
                          <a:sym typeface="Arial" pitchFamily="34" charset="0"/>
                        </a:rPr>
                        <a:t>Rate of reaction increases as the substrate concentration increases until substrate concentration X. At substrate concentration X there is a maximum rate of reaction y.</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700"/>
                        </a:spcBef>
                        <a:buSzPct val="100000"/>
                        <a:buFont typeface="Arial" pitchFamily="34" charset="0"/>
                        <a:defRPr sz="2800">
                          <a:solidFill>
                            <a:schemeClr val="tx1"/>
                          </a:solidFill>
                          <a:latin typeface="Arial" pitchFamily="34" charset="0"/>
                          <a:ea typeface="ヒラギノ角ゴ ProN W3" charset="-128"/>
                          <a:sym typeface="Arial" pitchFamily="34" charset="0"/>
                        </a:defRPr>
                      </a:lvl1pPr>
                      <a:lvl2pPr marL="742950" indent="-285750" eaLnBrk="0" hangingPunct="0">
                        <a:spcBef>
                          <a:spcPts val="600"/>
                        </a:spcBef>
                        <a:buSzPct val="100000"/>
                        <a:buFont typeface="Arial" pitchFamily="34" charset="0"/>
                        <a:defRPr sz="2400">
                          <a:solidFill>
                            <a:schemeClr val="tx1"/>
                          </a:solidFill>
                          <a:latin typeface="Arial" pitchFamily="34" charset="0"/>
                          <a:ea typeface="ヒラギノ角ゴ ProN W3" charset="-128"/>
                          <a:sym typeface="Arial" pitchFamily="34" charset="0"/>
                        </a:defRPr>
                      </a:lvl2pPr>
                      <a:lvl3pPr marL="1143000" indent="-228600" eaLnBrk="0" hangingPunct="0">
                        <a:spcBef>
                          <a:spcPts val="600"/>
                        </a:spcBef>
                        <a:buSzPct val="100000"/>
                        <a:buFont typeface="Arial" pitchFamily="34" charset="0"/>
                        <a:defRPr sz="2000">
                          <a:solidFill>
                            <a:schemeClr val="tx1"/>
                          </a:solidFill>
                          <a:latin typeface="Arial" pitchFamily="34" charset="0"/>
                          <a:ea typeface="ヒラギノ角ゴ ProN W3" charset="-128"/>
                          <a:sym typeface="Arial" pitchFamily="34" charset="0"/>
                        </a:defRPr>
                      </a:lvl3pPr>
                      <a:lvl4pPr marL="1600200" indent="-228600" eaLnBrk="0" hangingPunct="0">
                        <a:spcBef>
                          <a:spcPts val="500"/>
                        </a:spcBef>
                        <a:buSzPct val="100000"/>
                        <a:buFont typeface="Arial" pitchFamily="34" charset="0"/>
                        <a:defRPr>
                          <a:solidFill>
                            <a:schemeClr val="tx1"/>
                          </a:solidFill>
                          <a:latin typeface="Arial" pitchFamily="34" charset="0"/>
                          <a:ea typeface="ヒラギノ角ゴ ProN W3" charset="-128"/>
                          <a:sym typeface="Arial" pitchFamily="34" charset="0"/>
                        </a:defRPr>
                      </a:lvl4pPr>
                      <a:lvl5pPr marL="2057400" indent="-228600" eaLnBrk="0" hangingPunct="0">
                        <a:spcBef>
                          <a:spcPts val="500"/>
                        </a:spcBef>
                        <a:buSzPct val="100000"/>
                        <a:buFont typeface="Arial" pitchFamily="34" charset="0"/>
                        <a:defRPr>
                          <a:solidFill>
                            <a:schemeClr val="tx1"/>
                          </a:solidFill>
                          <a:latin typeface="Arial" pitchFamily="34" charset="0"/>
                          <a:ea typeface="ヒラギノ角ゴ ProN W3" charset="-128"/>
                          <a:sym typeface="Arial" pitchFamily="34" charset="0"/>
                        </a:defRPr>
                      </a:lvl5pPr>
                      <a:lvl6pPr marL="25146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6pPr>
                      <a:lvl7pPr marL="29718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7pPr>
                      <a:lvl8pPr marL="34290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8pPr>
                      <a:lvl9pPr marL="3886200" indent="-228600" eaLnBrk="0" fontAlgn="base" hangingPunct="0">
                        <a:spcBef>
                          <a:spcPts val="500"/>
                        </a:spcBef>
                        <a:spcAft>
                          <a:spcPct val="0"/>
                        </a:spcAft>
                        <a:buSzPct val="100000"/>
                        <a:buFont typeface="Arial" pitchFamily="34" charset="0"/>
                        <a:defRPr>
                          <a:solidFill>
                            <a:schemeClr val="tx1"/>
                          </a:solidFill>
                          <a:latin typeface="Arial" pitchFamily="34" charset="0"/>
                          <a:ea typeface="ヒラギノ角ゴ ProN W3" charset="-128"/>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itchFamily="34" charset="0"/>
                        <a:buNone/>
                        <a:tabLst/>
                      </a:pPr>
                      <a:r>
                        <a:rPr kumimoji="0" lang="en-US" altLang="en-US" sz="2000" b="0" i="0" u="none" strike="noStrike" cap="none" normalizeH="0" baseline="0">
                          <a:ln>
                            <a:noFill/>
                          </a:ln>
                          <a:solidFill>
                            <a:schemeClr val="tx1"/>
                          </a:solidFill>
                          <a:effectLst/>
                          <a:latin typeface="Arial Bold" charset="0"/>
                          <a:ea typeface="ヒラギノ角ゴ ProN W3" charset="-128"/>
                          <a:sym typeface="Arial Bold" charset="0"/>
                        </a:rPr>
                        <a:t>Description:</a:t>
                      </a:r>
                    </a:p>
                    <a:p>
                      <a:pPr marL="0" marR="0" lvl="0" indent="0" algn="l" defTabSz="914400" rtl="0" eaLnBrk="1" fontAlgn="base" latinLnBrk="0" hangingPunct="1">
                        <a:lnSpc>
                          <a:spcPct val="100000"/>
                        </a:lnSpc>
                        <a:spcBef>
                          <a:spcPct val="0"/>
                        </a:spcBef>
                        <a:spcAft>
                          <a:spcPct val="0"/>
                        </a:spcAft>
                        <a:buClrTx/>
                        <a:buSzPct val="100000"/>
                        <a:buFont typeface="Arial" pitchFamily="34" charset="0"/>
                        <a:buNone/>
                        <a:tabLst/>
                      </a:pPr>
                      <a:endParaRPr kumimoji="0" lang="en-US" altLang="en-US" sz="2000" b="0" i="0" u="none" strike="noStrike" cap="none" normalizeH="0" baseline="0">
                        <a:ln>
                          <a:noFill/>
                        </a:ln>
                        <a:solidFill>
                          <a:schemeClr val="tx1"/>
                        </a:solidFill>
                        <a:effectLst/>
                        <a:latin typeface="Arial Bold" charset="0"/>
                        <a:ea typeface="ヒラギノ角ゴ ProN W3" charset="-128"/>
                        <a:sym typeface="Arial Bold" charset="0"/>
                      </a:endParaRPr>
                    </a:p>
                    <a:p>
                      <a:pPr marL="0" marR="0" lvl="0" indent="0" algn="l" defTabSz="914400" rtl="0" eaLnBrk="1" fontAlgn="base" latinLnBrk="0" hangingPunct="1">
                        <a:lnSpc>
                          <a:spcPct val="100000"/>
                        </a:lnSpc>
                        <a:spcBef>
                          <a:spcPct val="0"/>
                        </a:spcBef>
                        <a:spcAft>
                          <a:spcPct val="0"/>
                        </a:spcAft>
                        <a:buClrTx/>
                        <a:buSzPct val="100000"/>
                        <a:buFont typeface="Arial" pitchFamily="34" charset="0"/>
                        <a:buNone/>
                        <a:tabLst/>
                      </a:pPr>
                      <a:r>
                        <a:rPr kumimoji="0" lang="en-US" altLang="en-US" sz="2000" b="0" i="0" u="none" strike="noStrike" cap="none" normalizeH="0" baseline="0">
                          <a:ln>
                            <a:noFill/>
                          </a:ln>
                          <a:solidFill>
                            <a:schemeClr val="tx1"/>
                          </a:solidFill>
                          <a:effectLst/>
                          <a:latin typeface="Arial" pitchFamily="34" charset="0"/>
                          <a:ea typeface="ヒラギノ角ゴ ProN W3" charset="-128"/>
                          <a:sym typeface="Arial" pitchFamily="34" charset="0"/>
                        </a:rPr>
                        <a:t>As the substrate concentration increases above X, the rate of reaction remains constant at its maximum y.</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35375">
                <a:tc>
                  <a:txBody>
                    <a:bodyPr/>
                    <a:lstStyle>
                      <a:lvl1pPr eaLnBrk="0" hangingPunct="0">
                        <a:spcBef>
                          <a:spcPts val="700"/>
                        </a:spcBef>
                        <a:buSzPct val="100000"/>
                        <a:buFont typeface="Arial" pitchFamily="34" charset="0"/>
                        <a:tabLst>
                          <a:tab pos="0" algn="l"/>
                        </a:tabLst>
                        <a:defRPr sz="2800">
                          <a:solidFill>
                            <a:schemeClr val="tx1"/>
                          </a:solidFill>
                          <a:latin typeface="Arial" pitchFamily="34" charset="0"/>
                          <a:ea typeface="ヒラギノ角ゴ ProN W3" charset="-128"/>
                          <a:sym typeface="Arial" pitchFamily="34" charset="0"/>
                        </a:defRPr>
                      </a:lvl1pPr>
                      <a:lvl2pPr marL="742950" indent="-285750" eaLnBrk="0" hangingPunct="0">
                        <a:spcBef>
                          <a:spcPts val="600"/>
                        </a:spcBef>
                        <a:buSzPct val="100000"/>
                        <a:buFont typeface="Arial" pitchFamily="34" charset="0"/>
                        <a:tabLst>
                          <a:tab pos="0" algn="l"/>
                        </a:tabLst>
                        <a:defRPr sz="2400">
                          <a:solidFill>
                            <a:schemeClr val="tx1"/>
                          </a:solidFill>
                          <a:latin typeface="Arial" pitchFamily="34" charset="0"/>
                          <a:ea typeface="ヒラギノ角ゴ ProN W3" charset="-128"/>
                          <a:sym typeface="Arial" pitchFamily="34" charset="0"/>
                        </a:defRPr>
                      </a:lvl2pPr>
                      <a:lvl3pPr marL="1143000" indent="-228600" eaLnBrk="0" hangingPunct="0">
                        <a:spcBef>
                          <a:spcPts val="600"/>
                        </a:spcBef>
                        <a:buSzPct val="100000"/>
                        <a:buFont typeface="Arial" pitchFamily="34" charset="0"/>
                        <a:tabLst>
                          <a:tab pos="0" algn="l"/>
                        </a:tabLst>
                        <a:defRPr sz="2000">
                          <a:solidFill>
                            <a:schemeClr val="tx1"/>
                          </a:solidFill>
                          <a:latin typeface="Arial" pitchFamily="34" charset="0"/>
                          <a:ea typeface="ヒラギノ角ゴ ProN W3" charset="-128"/>
                          <a:sym typeface="Arial" pitchFamily="34" charset="0"/>
                        </a:defRPr>
                      </a:lvl3pPr>
                      <a:lvl4pPr marL="1600200" indent="-228600" eaLnBrk="0" hangingPunct="0">
                        <a:spcBef>
                          <a:spcPts val="500"/>
                        </a:spcBef>
                        <a:buSzPct val="100000"/>
                        <a:buFont typeface="Arial" pitchFamily="34" charset="0"/>
                        <a:tabLst>
                          <a:tab pos="0" algn="l"/>
                        </a:tabLst>
                        <a:defRPr>
                          <a:solidFill>
                            <a:schemeClr val="tx1"/>
                          </a:solidFill>
                          <a:latin typeface="Arial" pitchFamily="34" charset="0"/>
                          <a:ea typeface="ヒラギノ角ゴ ProN W3" charset="-128"/>
                          <a:sym typeface="Arial" pitchFamily="34" charset="0"/>
                        </a:defRPr>
                      </a:lvl4pPr>
                      <a:lvl5pPr marL="2057400" indent="-228600" eaLnBrk="0" hangingPunct="0">
                        <a:spcBef>
                          <a:spcPts val="500"/>
                        </a:spcBef>
                        <a:buSzPct val="100000"/>
                        <a:buFont typeface="Arial" pitchFamily="34" charset="0"/>
                        <a:tabLst>
                          <a:tab pos="0" algn="l"/>
                        </a:tabLst>
                        <a:defRPr>
                          <a:solidFill>
                            <a:schemeClr val="tx1"/>
                          </a:solidFill>
                          <a:latin typeface="Arial" pitchFamily="34" charset="0"/>
                          <a:ea typeface="ヒラギノ角ゴ ProN W3" charset="-128"/>
                          <a:sym typeface="Arial" pitchFamily="34" charset="0"/>
                        </a:defRPr>
                      </a:lvl5pPr>
                      <a:lvl6pPr marL="2514600" indent="-228600" eaLnBrk="0" fontAlgn="base" hangingPunct="0">
                        <a:spcBef>
                          <a:spcPts val="500"/>
                        </a:spcBef>
                        <a:spcAft>
                          <a:spcPct val="0"/>
                        </a:spcAft>
                        <a:buSzPct val="100000"/>
                        <a:buFont typeface="Arial" pitchFamily="34" charset="0"/>
                        <a:tabLst>
                          <a:tab pos="0" algn="l"/>
                        </a:tabLst>
                        <a:defRPr>
                          <a:solidFill>
                            <a:schemeClr val="tx1"/>
                          </a:solidFill>
                          <a:latin typeface="Arial" pitchFamily="34" charset="0"/>
                          <a:ea typeface="ヒラギノ角ゴ ProN W3" charset="-128"/>
                          <a:sym typeface="Arial" pitchFamily="34" charset="0"/>
                        </a:defRPr>
                      </a:lvl6pPr>
                      <a:lvl7pPr marL="2971800" indent="-228600" eaLnBrk="0" fontAlgn="base" hangingPunct="0">
                        <a:spcBef>
                          <a:spcPts val="500"/>
                        </a:spcBef>
                        <a:spcAft>
                          <a:spcPct val="0"/>
                        </a:spcAft>
                        <a:buSzPct val="100000"/>
                        <a:buFont typeface="Arial" pitchFamily="34" charset="0"/>
                        <a:tabLst>
                          <a:tab pos="0" algn="l"/>
                        </a:tabLst>
                        <a:defRPr>
                          <a:solidFill>
                            <a:schemeClr val="tx1"/>
                          </a:solidFill>
                          <a:latin typeface="Arial" pitchFamily="34" charset="0"/>
                          <a:ea typeface="ヒラギノ角ゴ ProN W3" charset="-128"/>
                          <a:sym typeface="Arial" pitchFamily="34" charset="0"/>
                        </a:defRPr>
                      </a:lvl7pPr>
                      <a:lvl8pPr marL="3429000" indent="-228600" eaLnBrk="0" fontAlgn="base" hangingPunct="0">
                        <a:spcBef>
                          <a:spcPts val="500"/>
                        </a:spcBef>
                        <a:spcAft>
                          <a:spcPct val="0"/>
                        </a:spcAft>
                        <a:buSzPct val="100000"/>
                        <a:buFont typeface="Arial" pitchFamily="34" charset="0"/>
                        <a:tabLst>
                          <a:tab pos="0" algn="l"/>
                        </a:tabLst>
                        <a:defRPr>
                          <a:solidFill>
                            <a:schemeClr val="tx1"/>
                          </a:solidFill>
                          <a:latin typeface="Arial" pitchFamily="34" charset="0"/>
                          <a:ea typeface="ヒラギノ角ゴ ProN W3" charset="-128"/>
                          <a:sym typeface="Arial" pitchFamily="34" charset="0"/>
                        </a:defRPr>
                      </a:lvl8pPr>
                      <a:lvl9pPr marL="3886200" indent="-228600" eaLnBrk="0" fontAlgn="base" hangingPunct="0">
                        <a:spcBef>
                          <a:spcPts val="500"/>
                        </a:spcBef>
                        <a:spcAft>
                          <a:spcPct val="0"/>
                        </a:spcAft>
                        <a:buSzPct val="100000"/>
                        <a:buFont typeface="Arial" pitchFamily="34" charset="0"/>
                        <a:tabLst>
                          <a:tab pos="0" algn="l"/>
                        </a:tabLst>
                        <a:defRPr>
                          <a:solidFill>
                            <a:schemeClr val="tx1"/>
                          </a:solidFill>
                          <a:latin typeface="Arial" pitchFamily="34" charset="0"/>
                          <a:ea typeface="ヒラギノ角ゴ ProN W3" charset="-128"/>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itchFamily="34" charset="0"/>
                        <a:buNone/>
                        <a:tabLst>
                          <a:tab pos="0" algn="l"/>
                        </a:tabLst>
                      </a:pPr>
                      <a:r>
                        <a:rPr kumimoji="0" lang="en-US" altLang="en-US" sz="2000" b="0" i="0" u="none" strike="noStrike" cap="none" normalizeH="0" baseline="0">
                          <a:ln>
                            <a:noFill/>
                          </a:ln>
                          <a:solidFill>
                            <a:schemeClr val="tx1"/>
                          </a:solidFill>
                          <a:effectLst/>
                          <a:latin typeface="Arial Bold" charset="0"/>
                          <a:ea typeface="ヒラギノ角ゴ ProN W3" charset="-128"/>
                          <a:sym typeface="Arial Bold" charset="0"/>
                        </a:rPr>
                        <a:t>Explanation:  </a:t>
                      </a:r>
                    </a:p>
                    <a:p>
                      <a:pPr marL="0" marR="0" lvl="0" indent="0" algn="l" defTabSz="914400" rtl="0" eaLnBrk="1" fontAlgn="base" latinLnBrk="0" hangingPunct="1">
                        <a:lnSpc>
                          <a:spcPct val="100000"/>
                        </a:lnSpc>
                        <a:spcBef>
                          <a:spcPct val="0"/>
                        </a:spcBef>
                        <a:spcAft>
                          <a:spcPct val="0"/>
                        </a:spcAft>
                        <a:buClrTx/>
                        <a:buSzPct val="100000"/>
                        <a:buFont typeface="Arial" pitchFamily="34" charset="0"/>
                        <a:buNone/>
                        <a:tabLst>
                          <a:tab pos="0" algn="l"/>
                        </a:tabLst>
                      </a:pPr>
                      <a:endParaRPr kumimoji="0" lang="en-US" altLang="en-US" sz="2000" b="0" i="0" u="none" strike="noStrike" cap="none" normalizeH="0" baseline="0">
                        <a:ln>
                          <a:noFill/>
                        </a:ln>
                        <a:solidFill>
                          <a:schemeClr val="tx1"/>
                        </a:solidFill>
                        <a:effectLst/>
                        <a:latin typeface="Arial Bold" charset="0"/>
                        <a:ea typeface="ヒラギノ角ゴ ProN W3" charset="-128"/>
                        <a:sym typeface="Arial Bold" charset="0"/>
                      </a:endParaRPr>
                    </a:p>
                    <a:p>
                      <a:pPr marL="0" marR="0" lvl="0" indent="0" algn="l" defTabSz="914400" rtl="0" eaLnBrk="1" fontAlgn="base" latinLnBrk="0" hangingPunct="1">
                        <a:lnSpc>
                          <a:spcPct val="100000"/>
                        </a:lnSpc>
                        <a:spcBef>
                          <a:spcPct val="0"/>
                        </a:spcBef>
                        <a:spcAft>
                          <a:spcPct val="0"/>
                        </a:spcAft>
                        <a:buClr>
                          <a:srgbClr val="000000"/>
                        </a:buClr>
                        <a:buSzPct val="85000"/>
                        <a:buFont typeface="Symbol" pitchFamily="18" charset="2"/>
                        <a:buChar char="•"/>
                        <a:tabLst>
                          <a:tab pos="0" algn="l"/>
                        </a:tabLst>
                      </a:pPr>
                      <a:r>
                        <a:rPr kumimoji="0" lang="en-US" altLang="en-US" sz="2000" b="0" i="0" u="none" strike="noStrike" cap="none" normalizeH="0" baseline="0">
                          <a:ln>
                            <a:noFill/>
                          </a:ln>
                          <a:solidFill>
                            <a:schemeClr val="tx1"/>
                          </a:solidFill>
                          <a:effectLst/>
                          <a:latin typeface="Arial" pitchFamily="34" charset="0"/>
                          <a:ea typeface="ヒラギノ角ゴ ProN W3" charset="-128"/>
                          <a:sym typeface="Arial" pitchFamily="34" charset="0"/>
                        </a:rPr>
                        <a:t>The more substrate molecules present, the greater the chance of collision with the enzyme</a:t>
                      </a:r>
                    </a:p>
                    <a:p>
                      <a:pPr marL="0" marR="0" lvl="0" indent="0" algn="l" defTabSz="914400" rtl="0" eaLnBrk="1" fontAlgn="base" latinLnBrk="0" hangingPunct="1">
                        <a:lnSpc>
                          <a:spcPct val="100000"/>
                        </a:lnSpc>
                        <a:spcBef>
                          <a:spcPct val="0"/>
                        </a:spcBef>
                        <a:spcAft>
                          <a:spcPct val="0"/>
                        </a:spcAft>
                        <a:buClr>
                          <a:srgbClr val="000000"/>
                        </a:buClr>
                        <a:buSzPct val="85000"/>
                        <a:buFont typeface="Symbol" pitchFamily="18" charset="2"/>
                        <a:buChar char="•"/>
                        <a:tabLst>
                          <a:tab pos="0" algn="l"/>
                        </a:tabLst>
                      </a:pPr>
                      <a:r>
                        <a:rPr kumimoji="0" lang="en-US" altLang="en-US" sz="2000" b="0" i="0" u="none" strike="noStrike" cap="none" normalizeH="0" baseline="0">
                          <a:ln>
                            <a:noFill/>
                          </a:ln>
                          <a:solidFill>
                            <a:schemeClr val="tx1"/>
                          </a:solidFill>
                          <a:effectLst/>
                          <a:latin typeface="Arial" pitchFamily="34" charset="0"/>
                          <a:ea typeface="ヒラギノ角ゴ ProN W3" charset="-128"/>
                          <a:sym typeface="Arial" pitchFamily="34" charset="0"/>
                        </a:rPr>
                        <a:t>   More collisions so more enzyme – </a:t>
                      </a:r>
                    </a:p>
                    <a:p>
                      <a:pPr marL="0" marR="0" lvl="0" indent="0" algn="l" defTabSz="914400" rtl="0" eaLnBrk="1" fontAlgn="base" latinLnBrk="0" hangingPunct="1">
                        <a:lnSpc>
                          <a:spcPct val="100000"/>
                        </a:lnSpc>
                        <a:spcBef>
                          <a:spcPct val="0"/>
                        </a:spcBef>
                        <a:spcAft>
                          <a:spcPct val="0"/>
                        </a:spcAft>
                        <a:buClrTx/>
                        <a:buSzPct val="100000"/>
                        <a:buFont typeface="Arial" pitchFamily="34" charset="0"/>
                        <a:buNone/>
                        <a:tabLst>
                          <a:tab pos="0" algn="l"/>
                        </a:tabLst>
                      </a:pPr>
                      <a:r>
                        <a:rPr kumimoji="0" lang="en-US" altLang="en-US" sz="2000" b="0" i="0" u="none" strike="noStrike" cap="none" normalizeH="0" baseline="0">
                          <a:ln>
                            <a:noFill/>
                          </a:ln>
                          <a:solidFill>
                            <a:schemeClr val="tx1"/>
                          </a:solidFill>
                          <a:effectLst/>
                          <a:latin typeface="Arial" pitchFamily="34" charset="0"/>
                          <a:ea typeface="ヒラギノ角ゴ ProN W3" charset="-128"/>
                          <a:sym typeface="Arial" pitchFamily="34" charset="0"/>
                        </a:rPr>
                        <a:t>     substrate complexes formed.   </a:t>
                      </a:r>
                    </a:p>
                    <a:p>
                      <a:pPr marL="0" marR="0" lvl="0" indent="0" algn="l" defTabSz="914400" rtl="0" eaLnBrk="1" fontAlgn="base" latinLnBrk="0" hangingPunct="1">
                        <a:lnSpc>
                          <a:spcPct val="100000"/>
                        </a:lnSpc>
                        <a:spcBef>
                          <a:spcPct val="0"/>
                        </a:spcBef>
                        <a:spcAft>
                          <a:spcPct val="0"/>
                        </a:spcAft>
                        <a:buClr>
                          <a:srgbClr val="000000"/>
                        </a:buClr>
                        <a:buSzPct val="85000"/>
                        <a:buFont typeface="Symbol" pitchFamily="18" charset="2"/>
                        <a:buChar char="•"/>
                        <a:tabLst>
                          <a:tab pos="0" algn="l"/>
                        </a:tabLst>
                      </a:pPr>
                      <a:r>
                        <a:rPr kumimoji="0" lang="en-US" altLang="en-US" sz="2000" b="0" i="0" u="none" strike="noStrike" cap="none" normalizeH="0" baseline="0">
                          <a:ln>
                            <a:noFill/>
                          </a:ln>
                          <a:solidFill>
                            <a:schemeClr val="tx1"/>
                          </a:solidFill>
                          <a:effectLst/>
                          <a:latin typeface="Arial" pitchFamily="34" charset="0"/>
                          <a:ea typeface="ヒラギノ角ゴ ProN W3" charset="-128"/>
                          <a:sym typeface="Arial" pitchFamily="34" charset="0"/>
                        </a:rPr>
                        <a:t>   Increased rate of reaction</a:t>
                      </a:r>
                    </a:p>
                    <a:p>
                      <a:pPr marL="0" marR="0" lvl="0" indent="0" algn="l" defTabSz="914400" rtl="0" eaLnBrk="1" fontAlgn="base" latinLnBrk="0" hangingPunct="1">
                        <a:lnSpc>
                          <a:spcPct val="100000"/>
                        </a:lnSpc>
                        <a:spcBef>
                          <a:spcPct val="0"/>
                        </a:spcBef>
                        <a:spcAft>
                          <a:spcPct val="0"/>
                        </a:spcAft>
                        <a:buClr>
                          <a:srgbClr val="000000"/>
                        </a:buClr>
                        <a:buSzPct val="85000"/>
                        <a:buFont typeface="Symbol" pitchFamily="18" charset="2"/>
                        <a:buChar char="•"/>
                        <a:tabLst>
                          <a:tab pos="0" algn="l"/>
                        </a:tabLst>
                      </a:pPr>
                      <a:r>
                        <a:rPr kumimoji="0" lang="en-US" altLang="en-US" sz="2000" b="0" i="0" u="none" strike="noStrike" cap="none" normalizeH="0" baseline="0">
                          <a:ln>
                            <a:noFill/>
                          </a:ln>
                          <a:solidFill>
                            <a:schemeClr val="tx1"/>
                          </a:solidFill>
                          <a:effectLst/>
                          <a:latin typeface="Arial" pitchFamily="34" charset="0"/>
                          <a:ea typeface="ヒラギノ角ゴ ProN W3" charset="-128"/>
                          <a:sym typeface="Arial" pitchFamily="34" charset="0"/>
                        </a:rPr>
                        <a:t>   Substrate concentration is limiting</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700"/>
                        </a:spcBef>
                        <a:buSzPct val="100000"/>
                        <a:buFont typeface="Arial" pitchFamily="34" charset="0"/>
                        <a:tabLst>
                          <a:tab pos="0" algn="l"/>
                        </a:tabLst>
                        <a:defRPr sz="2800">
                          <a:solidFill>
                            <a:schemeClr val="tx1"/>
                          </a:solidFill>
                          <a:latin typeface="Arial" pitchFamily="34" charset="0"/>
                          <a:ea typeface="ヒラギノ角ゴ ProN W3" charset="-128"/>
                          <a:sym typeface="Arial" pitchFamily="34" charset="0"/>
                        </a:defRPr>
                      </a:lvl1pPr>
                      <a:lvl2pPr marL="742950" indent="-285750" eaLnBrk="0" hangingPunct="0">
                        <a:spcBef>
                          <a:spcPts val="600"/>
                        </a:spcBef>
                        <a:buSzPct val="100000"/>
                        <a:buFont typeface="Arial" pitchFamily="34" charset="0"/>
                        <a:tabLst>
                          <a:tab pos="0" algn="l"/>
                        </a:tabLst>
                        <a:defRPr sz="2400">
                          <a:solidFill>
                            <a:schemeClr val="tx1"/>
                          </a:solidFill>
                          <a:latin typeface="Arial" pitchFamily="34" charset="0"/>
                          <a:ea typeface="ヒラギノ角ゴ ProN W3" charset="-128"/>
                          <a:sym typeface="Arial" pitchFamily="34" charset="0"/>
                        </a:defRPr>
                      </a:lvl2pPr>
                      <a:lvl3pPr marL="1143000" indent="-228600" eaLnBrk="0" hangingPunct="0">
                        <a:spcBef>
                          <a:spcPts val="600"/>
                        </a:spcBef>
                        <a:buSzPct val="100000"/>
                        <a:buFont typeface="Arial" pitchFamily="34" charset="0"/>
                        <a:tabLst>
                          <a:tab pos="0" algn="l"/>
                        </a:tabLst>
                        <a:defRPr sz="2000">
                          <a:solidFill>
                            <a:schemeClr val="tx1"/>
                          </a:solidFill>
                          <a:latin typeface="Arial" pitchFamily="34" charset="0"/>
                          <a:ea typeface="ヒラギノ角ゴ ProN W3" charset="-128"/>
                          <a:sym typeface="Arial" pitchFamily="34" charset="0"/>
                        </a:defRPr>
                      </a:lvl3pPr>
                      <a:lvl4pPr marL="1600200" indent="-228600" eaLnBrk="0" hangingPunct="0">
                        <a:spcBef>
                          <a:spcPts val="500"/>
                        </a:spcBef>
                        <a:buSzPct val="100000"/>
                        <a:buFont typeface="Arial" pitchFamily="34" charset="0"/>
                        <a:tabLst>
                          <a:tab pos="0" algn="l"/>
                        </a:tabLst>
                        <a:defRPr>
                          <a:solidFill>
                            <a:schemeClr val="tx1"/>
                          </a:solidFill>
                          <a:latin typeface="Arial" pitchFamily="34" charset="0"/>
                          <a:ea typeface="ヒラギノ角ゴ ProN W3" charset="-128"/>
                          <a:sym typeface="Arial" pitchFamily="34" charset="0"/>
                        </a:defRPr>
                      </a:lvl4pPr>
                      <a:lvl5pPr marL="2057400" indent="-228600" eaLnBrk="0" hangingPunct="0">
                        <a:spcBef>
                          <a:spcPts val="500"/>
                        </a:spcBef>
                        <a:buSzPct val="100000"/>
                        <a:buFont typeface="Arial" pitchFamily="34" charset="0"/>
                        <a:tabLst>
                          <a:tab pos="0" algn="l"/>
                        </a:tabLst>
                        <a:defRPr>
                          <a:solidFill>
                            <a:schemeClr val="tx1"/>
                          </a:solidFill>
                          <a:latin typeface="Arial" pitchFamily="34" charset="0"/>
                          <a:ea typeface="ヒラギノ角ゴ ProN W3" charset="-128"/>
                          <a:sym typeface="Arial" pitchFamily="34" charset="0"/>
                        </a:defRPr>
                      </a:lvl5pPr>
                      <a:lvl6pPr marL="2514600" indent="-228600" eaLnBrk="0" fontAlgn="base" hangingPunct="0">
                        <a:spcBef>
                          <a:spcPts val="500"/>
                        </a:spcBef>
                        <a:spcAft>
                          <a:spcPct val="0"/>
                        </a:spcAft>
                        <a:buSzPct val="100000"/>
                        <a:buFont typeface="Arial" pitchFamily="34" charset="0"/>
                        <a:tabLst>
                          <a:tab pos="0" algn="l"/>
                        </a:tabLst>
                        <a:defRPr>
                          <a:solidFill>
                            <a:schemeClr val="tx1"/>
                          </a:solidFill>
                          <a:latin typeface="Arial" pitchFamily="34" charset="0"/>
                          <a:ea typeface="ヒラギノ角ゴ ProN W3" charset="-128"/>
                          <a:sym typeface="Arial" pitchFamily="34" charset="0"/>
                        </a:defRPr>
                      </a:lvl6pPr>
                      <a:lvl7pPr marL="2971800" indent="-228600" eaLnBrk="0" fontAlgn="base" hangingPunct="0">
                        <a:spcBef>
                          <a:spcPts val="500"/>
                        </a:spcBef>
                        <a:spcAft>
                          <a:spcPct val="0"/>
                        </a:spcAft>
                        <a:buSzPct val="100000"/>
                        <a:buFont typeface="Arial" pitchFamily="34" charset="0"/>
                        <a:tabLst>
                          <a:tab pos="0" algn="l"/>
                        </a:tabLst>
                        <a:defRPr>
                          <a:solidFill>
                            <a:schemeClr val="tx1"/>
                          </a:solidFill>
                          <a:latin typeface="Arial" pitchFamily="34" charset="0"/>
                          <a:ea typeface="ヒラギノ角ゴ ProN W3" charset="-128"/>
                          <a:sym typeface="Arial" pitchFamily="34" charset="0"/>
                        </a:defRPr>
                      </a:lvl7pPr>
                      <a:lvl8pPr marL="3429000" indent="-228600" eaLnBrk="0" fontAlgn="base" hangingPunct="0">
                        <a:spcBef>
                          <a:spcPts val="500"/>
                        </a:spcBef>
                        <a:spcAft>
                          <a:spcPct val="0"/>
                        </a:spcAft>
                        <a:buSzPct val="100000"/>
                        <a:buFont typeface="Arial" pitchFamily="34" charset="0"/>
                        <a:tabLst>
                          <a:tab pos="0" algn="l"/>
                        </a:tabLst>
                        <a:defRPr>
                          <a:solidFill>
                            <a:schemeClr val="tx1"/>
                          </a:solidFill>
                          <a:latin typeface="Arial" pitchFamily="34" charset="0"/>
                          <a:ea typeface="ヒラギノ角ゴ ProN W3" charset="-128"/>
                          <a:sym typeface="Arial" pitchFamily="34" charset="0"/>
                        </a:defRPr>
                      </a:lvl8pPr>
                      <a:lvl9pPr marL="3886200" indent="-228600" eaLnBrk="0" fontAlgn="base" hangingPunct="0">
                        <a:spcBef>
                          <a:spcPts val="500"/>
                        </a:spcBef>
                        <a:spcAft>
                          <a:spcPct val="0"/>
                        </a:spcAft>
                        <a:buSzPct val="100000"/>
                        <a:buFont typeface="Arial" pitchFamily="34" charset="0"/>
                        <a:tabLst>
                          <a:tab pos="0" algn="l"/>
                        </a:tabLst>
                        <a:defRPr>
                          <a:solidFill>
                            <a:schemeClr val="tx1"/>
                          </a:solidFill>
                          <a:latin typeface="Arial" pitchFamily="34" charset="0"/>
                          <a:ea typeface="ヒラギノ角ゴ ProN W3" charset="-128"/>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itchFamily="34" charset="0"/>
                        <a:buNone/>
                        <a:tabLst>
                          <a:tab pos="0" algn="l"/>
                        </a:tabLst>
                      </a:pPr>
                      <a:r>
                        <a:rPr kumimoji="0" lang="en-US" altLang="en-US" sz="2000" b="0" i="0" u="none" strike="noStrike" cap="none" normalizeH="0" baseline="0">
                          <a:ln>
                            <a:noFill/>
                          </a:ln>
                          <a:solidFill>
                            <a:schemeClr val="tx1"/>
                          </a:solidFill>
                          <a:effectLst/>
                          <a:latin typeface="Arial Bold" charset="0"/>
                          <a:ea typeface="ヒラギノ角ゴ ProN W3" charset="-128"/>
                          <a:sym typeface="Arial Bold" charset="0"/>
                        </a:rPr>
                        <a:t>Explanation:</a:t>
                      </a:r>
                    </a:p>
                    <a:p>
                      <a:pPr marL="0" marR="0" lvl="0" indent="0" algn="l" defTabSz="914400" rtl="0" eaLnBrk="1" fontAlgn="base" latinLnBrk="0" hangingPunct="1">
                        <a:lnSpc>
                          <a:spcPct val="100000"/>
                        </a:lnSpc>
                        <a:spcBef>
                          <a:spcPct val="0"/>
                        </a:spcBef>
                        <a:spcAft>
                          <a:spcPct val="0"/>
                        </a:spcAft>
                        <a:buClrTx/>
                        <a:buSzPct val="100000"/>
                        <a:buFont typeface="Arial" pitchFamily="34" charset="0"/>
                        <a:buNone/>
                        <a:tabLst>
                          <a:tab pos="0" algn="l"/>
                        </a:tabLst>
                      </a:pPr>
                      <a:endParaRPr kumimoji="0" lang="en-US" altLang="en-US" sz="2000" b="0" i="0" u="none" strike="noStrike" cap="none" normalizeH="0" baseline="0">
                        <a:ln>
                          <a:noFill/>
                        </a:ln>
                        <a:solidFill>
                          <a:schemeClr val="tx1"/>
                        </a:solidFill>
                        <a:effectLst/>
                        <a:latin typeface="Arial Bold" charset="0"/>
                        <a:ea typeface="ヒラギノ角ゴ ProN W3" charset="-128"/>
                        <a:sym typeface="Arial Bold" charset="0"/>
                      </a:endParaRPr>
                    </a:p>
                    <a:p>
                      <a:pPr marL="0" marR="0" lvl="0" indent="0" algn="l" defTabSz="914400" rtl="0" eaLnBrk="1" fontAlgn="base" latinLnBrk="0" hangingPunct="1">
                        <a:lnSpc>
                          <a:spcPct val="100000"/>
                        </a:lnSpc>
                        <a:spcBef>
                          <a:spcPct val="0"/>
                        </a:spcBef>
                        <a:spcAft>
                          <a:spcPct val="0"/>
                        </a:spcAft>
                        <a:buClr>
                          <a:srgbClr val="000000"/>
                        </a:buClr>
                        <a:buSzPct val="85000"/>
                        <a:buFont typeface="Symbol" pitchFamily="18" charset="2"/>
                        <a:buChar char="•"/>
                        <a:tabLst>
                          <a:tab pos="0" algn="l"/>
                        </a:tabLst>
                      </a:pPr>
                      <a:r>
                        <a:rPr kumimoji="0" lang="en-US" altLang="en-US" sz="2000" b="0" i="0" u="none" strike="noStrike" cap="none" normalizeH="0" baseline="0">
                          <a:ln>
                            <a:noFill/>
                          </a:ln>
                          <a:solidFill>
                            <a:schemeClr val="tx1"/>
                          </a:solidFill>
                          <a:effectLst/>
                          <a:latin typeface="Arial" pitchFamily="34" charset="0"/>
                          <a:ea typeface="ヒラギノ角ゴ ProN W3" charset="-128"/>
                          <a:sym typeface="Arial" pitchFamily="34" charset="0"/>
                        </a:rPr>
                        <a:t>  Increasing substrate concentration has no effect on reaction rate.</a:t>
                      </a:r>
                    </a:p>
                    <a:p>
                      <a:pPr marL="0" marR="0" lvl="0" indent="0" algn="l" defTabSz="914400" rtl="0" eaLnBrk="1" fontAlgn="base" latinLnBrk="0" hangingPunct="1">
                        <a:lnSpc>
                          <a:spcPct val="100000"/>
                        </a:lnSpc>
                        <a:spcBef>
                          <a:spcPct val="0"/>
                        </a:spcBef>
                        <a:spcAft>
                          <a:spcPct val="0"/>
                        </a:spcAft>
                        <a:buClr>
                          <a:srgbClr val="000000"/>
                        </a:buClr>
                        <a:buSzPct val="85000"/>
                        <a:buFont typeface="Symbol" pitchFamily="18" charset="2"/>
                        <a:buChar char="•"/>
                        <a:tabLst>
                          <a:tab pos="0" algn="l"/>
                        </a:tabLst>
                      </a:pPr>
                      <a:r>
                        <a:rPr kumimoji="0" lang="en-US" altLang="en-US" sz="2000" b="0" i="0" u="none" strike="noStrike" cap="none" normalizeH="0" baseline="0">
                          <a:ln>
                            <a:noFill/>
                          </a:ln>
                          <a:solidFill>
                            <a:schemeClr val="tx1"/>
                          </a:solidFill>
                          <a:effectLst/>
                          <a:latin typeface="Arial" pitchFamily="34" charset="0"/>
                          <a:ea typeface="ヒラギノ角ゴ ProN W3" charset="-128"/>
                          <a:sym typeface="Arial" pitchFamily="34" charset="0"/>
                        </a:rPr>
                        <a:t>  All the enzyme’s active sites are occupied</a:t>
                      </a:r>
                    </a:p>
                    <a:p>
                      <a:pPr marL="0" marR="0" lvl="0" indent="0" algn="l" defTabSz="914400" rtl="0" eaLnBrk="1" fontAlgn="base" latinLnBrk="0" hangingPunct="1">
                        <a:lnSpc>
                          <a:spcPct val="100000"/>
                        </a:lnSpc>
                        <a:spcBef>
                          <a:spcPct val="0"/>
                        </a:spcBef>
                        <a:spcAft>
                          <a:spcPct val="0"/>
                        </a:spcAft>
                        <a:buClr>
                          <a:srgbClr val="000000"/>
                        </a:buClr>
                        <a:buSzPct val="85000"/>
                        <a:buFont typeface="Symbol" pitchFamily="18" charset="2"/>
                        <a:buChar char="•"/>
                        <a:tabLst>
                          <a:tab pos="0" algn="l"/>
                        </a:tabLst>
                      </a:pPr>
                      <a:r>
                        <a:rPr kumimoji="0" lang="en-US" altLang="en-US" sz="2000" b="0" i="0" u="none" strike="noStrike" cap="none" normalizeH="0" baseline="0">
                          <a:ln>
                            <a:noFill/>
                          </a:ln>
                          <a:solidFill>
                            <a:schemeClr val="tx1"/>
                          </a:solidFill>
                          <a:effectLst/>
                          <a:latin typeface="Arial" pitchFamily="34" charset="0"/>
                          <a:ea typeface="ヒラギノ角ゴ ProN W3" charset="-128"/>
                          <a:sym typeface="Arial" pitchFamily="34" charset="0"/>
                        </a:rPr>
                        <a:t>  Enzymes are working at maximum </a:t>
                      </a:r>
                    </a:p>
                    <a:p>
                      <a:pPr marL="0" marR="0" lvl="0" indent="0" algn="l" defTabSz="914400" rtl="0" eaLnBrk="1" fontAlgn="base" latinLnBrk="0" hangingPunct="1">
                        <a:lnSpc>
                          <a:spcPct val="100000"/>
                        </a:lnSpc>
                        <a:spcBef>
                          <a:spcPct val="0"/>
                        </a:spcBef>
                        <a:spcAft>
                          <a:spcPct val="0"/>
                        </a:spcAft>
                        <a:buClrTx/>
                        <a:buSzPct val="100000"/>
                        <a:buFont typeface="Arial" pitchFamily="34" charset="0"/>
                        <a:buNone/>
                        <a:tabLst>
                          <a:tab pos="0" algn="l"/>
                        </a:tabLst>
                      </a:pPr>
                      <a:r>
                        <a:rPr kumimoji="0" lang="en-US" altLang="en-US" sz="2000" b="0" i="0" u="none" strike="noStrike" cap="none" normalizeH="0" baseline="0">
                          <a:ln>
                            <a:noFill/>
                          </a:ln>
                          <a:solidFill>
                            <a:schemeClr val="tx1"/>
                          </a:solidFill>
                          <a:effectLst/>
                          <a:latin typeface="Arial" pitchFamily="34" charset="0"/>
                          <a:ea typeface="ヒラギノ角ゴ ProN W3" charset="-128"/>
                          <a:sym typeface="Arial" pitchFamily="34" charset="0"/>
                        </a:rPr>
                        <a:t>    turnover rate</a:t>
                      </a:r>
                    </a:p>
                    <a:p>
                      <a:pPr marL="0" marR="0" lvl="0" indent="0" algn="l" defTabSz="914400" rtl="0" eaLnBrk="1" fontAlgn="base" latinLnBrk="0" hangingPunct="1">
                        <a:lnSpc>
                          <a:spcPct val="100000"/>
                        </a:lnSpc>
                        <a:spcBef>
                          <a:spcPct val="0"/>
                        </a:spcBef>
                        <a:spcAft>
                          <a:spcPct val="0"/>
                        </a:spcAft>
                        <a:buClr>
                          <a:srgbClr val="000000"/>
                        </a:buClr>
                        <a:buSzPct val="85000"/>
                        <a:buFont typeface="Symbol" pitchFamily="18" charset="2"/>
                        <a:buChar char="•"/>
                        <a:tabLst>
                          <a:tab pos="0" algn="l"/>
                        </a:tabLst>
                      </a:pPr>
                      <a:r>
                        <a:rPr kumimoji="0" lang="en-US" altLang="en-US" sz="2000" b="0" i="0" u="none" strike="noStrike" cap="none" normalizeH="0" baseline="0">
                          <a:ln>
                            <a:noFill/>
                          </a:ln>
                          <a:solidFill>
                            <a:schemeClr val="tx1"/>
                          </a:solidFill>
                          <a:effectLst/>
                          <a:latin typeface="Arial" pitchFamily="34" charset="0"/>
                          <a:ea typeface="ヒラギノ角ゴ ProN W3" charset="-128"/>
                          <a:sym typeface="Arial" pitchFamily="34" charset="0"/>
                        </a:rPr>
                        <a:t>  Enzyme concentration is limiting</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A1312E98-E287-4D3B-96B5-85385C5D8ECB}" type="slidenum">
              <a:rPr lang="en-US" altLang="en-US" sz="1400"/>
              <a:pPr>
                <a:spcBef>
                  <a:spcPct val="0"/>
                </a:spcBef>
                <a:buSzTx/>
                <a:buFontTx/>
                <a:buNone/>
              </a:pPr>
              <a:t>39</a:t>
            </a:fld>
            <a:endParaRPr lang="en-US" altLang="en-US" sz="1400"/>
          </a:p>
        </p:txBody>
      </p:sp>
      <p:pic>
        <p:nvPicPr>
          <p:cNvPr id="4505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268413"/>
            <a:ext cx="75596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ym typeface="Arial" charset="0"/>
              </a:rPr>
              <a:t>What you should know from GCSE</a:t>
            </a:r>
          </a:p>
        </p:txBody>
      </p:sp>
      <p:sp>
        <p:nvSpPr>
          <p:cNvPr id="3" name="Content Placeholder 2"/>
          <p:cNvSpPr>
            <a:spLocks noGrp="1"/>
          </p:cNvSpPr>
          <p:nvPr>
            <p:ph idx="1"/>
          </p:nvPr>
        </p:nvSpPr>
        <p:spPr>
          <a:xfrm>
            <a:off x="457200" y="1600200"/>
            <a:ext cx="8229600" cy="4492625"/>
          </a:xfrm>
        </p:spPr>
        <p:txBody>
          <a:bodyPr/>
          <a:lstStyle/>
          <a:p>
            <a:pPr>
              <a:buFont typeface="Arial" charset="0"/>
              <a:buChar char="•"/>
              <a:defRPr/>
            </a:pPr>
            <a:r>
              <a:rPr lang="en-US" sz="2800" dirty="0">
                <a:sym typeface="Arial" charset="0"/>
              </a:rPr>
              <a:t>The kinetic theory of states of matter.</a:t>
            </a:r>
          </a:p>
          <a:p>
            <a:pPr>
              <a:buFont typeface="Arial" charset="0"/>
              <a:buChar char="•"/>
              <a:defRPr/>
            </a:pPr>
            <a:r>
              <a:rPr lang="en-US" sz="2800" dirty="0">
                <a:sym typeface="Arial" charset="0"/>
              </a:rPr>
              <a:t>Temperature is a measure of the average kinetic energy that particles within a system are moving/vibrating with.</a:t>
            </a:r>
          </a:p>
          <a:p>
            <a:pPr>
              <a:buFont typeface="Arial" charset="0"/>
              <a:buChar char="•"/>
              <a:defRPr/>
            </a:pPr>
            <a:r>
              <a:rPr lang="en-US" sz="2800" dirty="0">
                <a:sym typeface="Arial" charset="0"/>
              </a:rPr>
              <a:t>The shape of an enzyme is vital to its function in speeding up chemical reactions.  Enzymes are affected by temperature and </a:t>
            </a:r>
            <a:r>
              <a:rPr lang="en-US" sz="2800" dirty="0" err="1">
                <a:sym typeface="Arial" charset="0"/>
              </a:rPr>
              <a:t>pH.</a:t>
            </a:r>
            <a:endParaRPr lang="en-US" sz="2800" dirty="0">
              <a:sym typeface="Arial" charset="0"/>
            </a:endParaRPr>
          </a:p>
          <a:p>
            <a:pPr>
              <a:buFont typeface="Arial" charset="0"/>
              <a:buChar char="•"/>
              <a:defRPr/>
            </a:pPr>
            <a:r>
              <a:rPr lang="en-US" sz="2800" dirty="0">
                <a:sym typeface="Arial" charset="0"/>
              </a:rPr>
              <a:t>The use of enzymes in the body during digestion, protein synthesis and respiration.</a:t>
            </a:r>
          </a:p>
          <a:p>
            <a:pPr marL="39688" indent="0">
              <a:buFont typeface="Arial" charset="0"/>
              <a:buNone/>
              <a:defRPr/>
            </a:pPr>
            <a:endParaRPr lang="en-US" dirty="0">
              <a:sym typeface="Arial" charset="0"/>
            </a:endParaRPr>
          </a:p>
        </p:txBody>
      </p:sp>
      <p:sp>
        <p:nvSpPr>
          <p:cNvPr id="5124"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7175170A-CD98-4439-A340-1E39673AF84E}" type="slidenum">
              <a:rPr lang="en-US" altLang="en-US" sz="1400"/>
              <a:pPr>
                <a:spcBef>
                  <a:spcPct val="0"/>
                </a:spcBef>
                <a:buSzTx/>
                <a:buFontTx/>
                <a:buNone/>
              </a:pPr>
              <a:t>4</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91377ADA-6429-4D29-A2B9-72C516414C64}" type="slidenum">
              <a:rPr lang="en-US" altLang="en-US" sz="1400" smtClean="0"/>
              <a:pPr eaLnBrk="1" hangingPunct="1">
                <a:spcBef>
                  <a:spcPct val="0"/>
                </a:spcBef>
                <a:buSzTx/>
                <a:buFontTx/>
                <a:buNone/>
                <a:defRPr/>
              </a:pPr>
              <a:t>40</a:t>
            </a:fld>
            <a:endParaRPr lang="en-US" altLang="en-US" sz="1400"/>
          </a:p>
        </p:txBody>
      </p:sp>
      <p:sp>
        <p:nvSpPr>
          <p:cNvPr id="31748" name="Rectangle 2"/>
          <p:cNvSpPr>
            <a:spLocks noGrp="1" noChangeArrowheads="1"/>
          </p:cNvSpPr>
          <p:nvPr>
            <p:ph type="title"/>
          </p:nvPr>
        </p:nvSpPr>
        <p:spPr/>
        <p:txBody>
          <a:bodyPr rIns="132080"/>
          <a:lstStyle/>
          <a:p>
            <a:pPr indent="0" eaLnBrk="1" hangingPunct="1">
              <a:defRPr/>
            </a:pPr>
            <a:r>
              <a:rPr lang="en-US">
                <a:sym typeface="Arial" charset="0"/>
              </a:rPr>
              <a:t>Enzyme concentration</a:t>
            </a:r>
          </a:p>
        </p:txBody>
      </p:sp>
      <p:sp>
        <p:nvSpPr>
          <p:cNvPr id="31749" name="Rectangle 3"/>
          <p:cNvSpPr>
            <a:spLocks noGrp="1" noChangeArrowheads="1"/>
          </p:cNvSpPr>
          <p:nvPr>
            <p:ph type="body" idx="1"/>
          </p:nvPr>
        </p:nvSpPr>
        <p:spPr>
          <a:xfrm>
            <a:off x="2184400" y="12153900"/>
            <a:ext cx="8229600" cy="5257800"/>
          </a:xfrm>
        </p:spPr>
        <p:txBody>
          <a:bodyPr rIns="132080"/>
          <a:lstStyle/>
          <a:p>
            <a:pPr eaLnBrk="1" hangingPunct="1">
              <a:buFont typeface="Arial" charset="0"/>
              <a:buChar char="•"/>
              <a:defRPr/>
            </a:pPr>
            <a:endParaRPr lang="en-US">
              <a:sym typeface="Arial" charset="0"/>
            </a:endParaRPr>
          </a:p>
        </p:txBody>
      </p:sp>
      <p:grpSp>
        <p:nvGrpSpPr>
          <p:cNvPr id="46085" name="Group 33"/>
          <p:cNvGrpSpPr>
            <a:grpSpLocks/>
          </p:cNvGrpSpPr>
          <p:nvPr/>
        </p:nvGrpSpPr>
        <p:grpSpPr bwMode="auto">
          <a:xfrm>
            <a:off x="752475" y="2146300"/>
            <a:ext cx="7213600" cy="4191000"/>
            <a:chOff x="0" y="0"/>
            <a:chExt cx="4544" cy="2640"/>
          </a:xfrm>
        </p:grpSpPr>
        <p:grpSp>
          <p:nvGrpSpPr>
            <p:cNvPr id="46086" name="Group 22"/>
            <p:cNvGrpSpPr>
              <a:grpSpLocks/>
            </p:cNvGrpSpPr>
            <p:nvPr/>
          </p:nvGrpSpPr>
          <p:grpSpPr bwMode="auto">
            <a:xfrm>
              <a:off x="0" y="640"/>
              <a:ext cx="3709" cy="2000"/>
              <a:chOff x="0" y="0"/>
              <a:chExt cx="3709" cy="1999"/>
            </a:xfrm>
          </p:grpSpPr>
          <p:grpSp>
            <p:nvGrpSpPr>
              <p:cNvPr id="46097" name="Group 20"/>
              <p:cNvGrpSpPr>
                <a:grpSpLocks/>
              </p:cNvGrpSpPr>
              <p:nvPr/>
            </p:nvGrpSpPr>
            <p:grpSpPr bwMode="auto">
              <a:xfrm>
                <a:off x="0" y="0"/>
                <a:ext cx="3709" cy="1999"/>
                <a:chOff x="0" y="0"/>
                <a:chExt cx="3709" cy="1999"/>
              </a:xfrm>
            </p:grpSpPr>
            <p:grpSp>
              <p:nvGrpSpPr>
                <p:cNvPr id="46099" name="Group 13"/>
                <p:cNvGrpSpPr>
                  <a:grpSpLocks/>
                </p:cNvGrpSpPr>
                <p:nvPr/>
              </p:nvGrpSpPr>
              <p:grpSpPr bwMode="auto">
                <a:xfrm>
                  <a:off x="0" y="0"/>
                  <a:ext cx="3608" cy="1958"/>
                  <a:chOff x="0" y="0"/>
                  <a:chExt cx="3608" cy="1958"/>
                </a:xfrm>
              </p:grpSpPr>
              <p:sp>
                <p:nvSpPr>
                  <p:cNvPr id="46106" name="Freeform 4"/>
                  <p:cNvSpPr>
                    <a:spLocks/>
                  </p:cNvSpPr>
                  <p:nvPr/>
                </p:nvSpPr>
                <p:spPr bwMode="auto">
                  <a:xfrm>
                    <a:off x="642" y="505"/>
                    <a:ext cx="2952" cy="1267"/>
                  </a:xfrm>
                  <a:custGeom>
                    <a:avLst/>
                    <a:gdLst>
                      <a:gd name="T0" fmla="*/ 0 w 21600"/>
                      <a:gd name="T1" fmla="*/ 0 h 21387"/>
                      <a:gd name="T2" fmla="*/ 0 w 21600"/>
                      <a:gd name="T3" fmla="*/ 0 h 21387"/>
                      <a:gd name="T4" fmla="*/ 0 w 21600"/>
                      <a:gd name="T5" fmla="*/ 0 h 21387"/>
                      <a:gd name="T6" fmla="*/ 0 60000 65536"/>
                      <a:gd name="T7" fmla="*/ 0 60000 65536"/>
                      <a:gd name="T8" fmla="*/ 0 60000 65536"/>
                    </a:gdLst>
                    <a:ahLst/>
                    <a:cxnLst>
                      <a:cxn ang="T6">
                        <a:pos x="T0" y="T1"/>
                      </a:cxn>
                      <a:cxn ang="T7">
                        <a:pos x="T2" y="T3"/>
                      </a:cxn>
                      <a:cxn ang="T8">
                        <a:pos x="T4" y="T5"/>
                      </a:cxn>
                    </a:cxnLst>
                    <a:rect l="0" t="0" r="r" b="b"/>
                    <a:pathLst>
                      <a:path w="21600" h="21387">
                        <a:moveTo>
                          <a:pt x="0" y="21387"/>
                        </a:moveTo>
                        <a:cubicBezTo>
                          <a:pt x="2562" y="14139"/>
                          <a:pt x="5129" y="6899"/>
                          <a:pt x="8727" y="3343"/>
                        </a:cubicBezTo>
                        <a:cubicBezTo>
                          <a:pt x="12325" y="-213"/>
                          <a:pt x="16962" y="-84"/>
                          <a:pt x="21600" y="52"/>
                        </a:cubicBezTo>
                      </a:path>
                    </a:pathLst>
                  </a:custGeom>
                  <a:noFill/>
                  <a:ln w="9525" cap="flat">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46107" name="Rectangle 5"/>
                  <p:cNvSpPr>
                    <a:spLocks/>
                  </p:cNvSpPr>
                  <p:nvPr/>
                </p:nvSpPr>
                <p:spPr bwMode="auto">
                  <a:xfrm>
                    <a:off x="0" y="705"/>
                    <a:ext cx="608" cy="269"/>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latin typeface="Arial Bold" panose="020B0704020202020204" pitchFamily="34" charset="0"/>
                        <a:sym typeface="Arial Bold" panose="020B0704020202020204" pitchFamily="34" charset="0"/>
                      </a:rPr>
                      <a:t>Reaction rate</a:t>
                    </a:r>
                  </a:p>
                </p:txBody>
              </p:sp>
              <p:grpSp>
                <p:nvGrpSpPr>
                  <p:cNvPr id="46108" name="Group 11"/>
                  <p:cNvGrpSpPr>
                    <a:grpSpLocks/>
                  </p:cNvGrpSpPr>
                  <p:nvPr/>
                </p:nvGrpSpPr>
                <p:grpSpPr bwMode="auto">
                  <a:xfrm>
                    <a:off x="438" y="0"/>
                    <a:ext cx="3170" cy="1768"/>
                    <a:chOff x="0" y="0"/>
                    <a:chExt cx="3169" cy="1768"/>
                  </a:xfrm>
                </p:grpSpPr>
                <p:grpSp>
                  <p:nvGrpSpPr>
                    <p:cNvPr id="46110" name="Group 8"/>
                    <p:cNvGrpSpPr>
                      <a:grpSpLocks/>
                    </p:cNvGrpSpPr>
                    <p:nvPr/>
                  </p:nvGrpSpPr>
                  <p:grpSpPr bwMode="auto">
                    <a:xfrm>
                      <a:off x="201" y="0"/>
                      <a:ext cx="2968" cy="1768"/>
                      <a:chOff x="0" y="0"/>
                      <a:chExt cx="2968" cy="1768"/>
                    </a:xfrm>
                  </p:grpSpPr>
                  <p:sp>
                    <p:nvSpPr>
                      <p:cNvPr id="46113" name="Line 6"/>
                      <p:cNvSpPr>
                        <a:spLocks noChangeShapeType="1"/>
                      </p:cNvSpPr>
                      <p:nvPr/>
                    </p:nvSpPr>
                    <p:spPr bwMode="auto">
                      <a:xfrm rot="10800000" flipH="1">
                        <a:off x="0" y="0"/>
                        <a:ext cx="0" cy="176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46114" name="Line 7"/>
                      <p:cNvSpPr>
                        <a:spLocks noChangeShapeType="1"/>
                      </p:cNvSpPr>
                      <p:nvPr/>
                    </p:nvSpPr>
                    <p:spPr bwMode="auto">
                      <a:xfrm>
                        <a:off x="8" y="1768"/>
                        <a:ext cx="296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grpSp>
                <p:sp>
                  <p:nvSpPr>
                    <p:cNvPr id="46111" name="Line 9"/>
                    <p:cNvSpPr>
                      <a:spLocks noChangeShapeType="1"/>
                    </p:cNvSpPr>
                    <p:nvPr/>
                  </p:nvSpPr>
                  <p:spPr bwMode="auto">
                    <a:xfrm flipH="1">
                      <a:off x="108" y="488"/>
                      <a:ext cx="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46112" name="Rectangle 10"/>
                    <p:cNvSpPr>
                      <a:spLocks/>
                    </p:cNvSpPr>
                    <p:nvPr/>
                  </p:nvSpPr>
                  <p:spPr bwMode="auto">
                    <a:xfrm>
                      <a:off x="0" y="439"/>
                      <a:ext cx="112" cy="143"/>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FF0000"/>
                          </a:solidFill>
                          <a:cs typeface="Arial" panose="020B0604020202020204" pitchFamily="34" charset="0"/>
                        </a:rPr>
                        <a:t>y</a:t>
                      </a:r>
                    </a:p>
                  </p:txBody>
                </p:sp>
              </p:grpSp>
              <p:sp>
                <p:nvSpPr>
                  <p:cNvPr id="46109" name="Rectangle 12"/>
                  <p:cNvSpPr>
                    <a:spLocks/>
                  </p:cNvSpPr>
                  <p:nvPr/>
                </p:nvSpPr>
                <p:spPr bwMode="auto">
                  <a:xfrm>
                    <a:off x="871" y="1810"/>
                    <a:ext cx="1634" cy="148"/>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latin typeface="Arial Bold" panose="020B0704020202020204" pitchFamily="34" charset="0"/>
                        <a:sym typeface="Arial Bold" panose="020B0704020202020204" pitchFamily="34" charset="0"/>
                      </a:rPr>
                      <a:t>Enzyme concentration</a:t>
                    </a:r>
                  </a:p>
                </p:txBody>
              </p:sp>
            </p:grpSp>
            <p:grpSp>
              <p:nvGrpSpPr>
                <p:cNvPr id="46100" name="Group 19"/>
                <p:cNvGrpSpPr>
                  <a:grpSpLocks/>
                </p:cNvGrpSpPr>
                <p:nvPr/>
              </p:nvGrpSpPr>
              <p:grpSpPr bwMode="auto">
                <a:xfrm>
                  <a:off x="648" y="490"/>
                  <a:ext cx="3061" cy="1509"/>
                  <a:chOff x="0" y="0"/>
                  <a:chExt cx="3061" cy="1508"/>
                </a:xfrm>
              </p:grpSpPr>
              <p:grpSp>
                <p:nvGrpSpPr>
                  <p:cNvPr id="46101" name="Group 16"/>
                  <p:cNvGrpSpPr>
                    <a:grpSpLocks/>
                  </p:cNvGrpSpPr>
                  <p:nvPr/>
                </p:nvGrpSpPr>
                <p:grpSpPr bwMode="auto">
                  <a:xfrm>
                    <a:off x="0" y="0"/>
                    <a:ext cx="3061" cy="1277"/>
                    <a:chOff x="0" y="0"/>
                    <a:chExt cx="3061" cy="1277"/>
                  </a:xfrm>
                </p:grpSpPr>
                <p:sp>
                  <p:nvSpPr>
                    <p:cNvPr id="46104" name="Line 14"/>
                    <p:cNvSpPr>
                      <a:spLocks noChangeShapeType="1"/>
                    </p:cNvSpPr>
                    <p:nvPr/>
                  </p:nvSpPr>
                  <p:spPr bwMode="auto">
                    <a:xfrm>
                      <a:off x="0" y="0"/>
                      <a:ext cx="3061" cy="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46105" name="Line 15"/>
                    <p:cNvSpPr>
                      <a:spLocks noChangeShapeType="1"/>
                    </p:cNvSpPr>
                    <p:nvPr/>
                  </p:nvSpPr>
                  <p:spPr bwMode="auto">
                    <a:xfrm>
                      <a:off x="2224" y="0"/>
                      <a:ext cx="0" cy="1277"/>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sp>
                <p:nvSpPr>
                  <p:cNvPr id="46102" name="Line 17"/>
                  <p:cNvSpPr>
                    <a:spLocks noChangeShapeType="1"/>
                  </p:cNvSpPr>
                  <p:nvPr/>
                </p:nvSpPr>
                <p:spPr bwMode="auto">
                  <a:xfrm>
                    <a:off x="2218" y="1270"/>
                    <a:ext cx="0"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46103" name="Rectangle 18"/>
                  <p:cNvSpPr>
                    <a:spLocks/>
                  </p:cNvSpPr>
                  <p:nvPr/>
                </p:nvSpPr>
                <p:spPr bwMode="auto">
                  <a:xfrm>
                    <a:off x="2184" y="1378"/>
                    <a:ext cx="130" cy="130"/>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FF0000"/>
                        </a:solidFill>
                        <a:cs typeface="Arial" panose="020B0604020202020204" pitchFamily="34" charset="0"/>
                      </a:rPr>
                      <a:t>x</a:t>
                    </a:r>
                  </a:p>
                </p:txBody>
              </p:sp>
            </p:grpSp>
          </p:grpSp>
          <p:sp>
            <p:nvSpPr>
              <p:cNvPr id="46098" name="Line 21"/>
              <p:cNvSpPr>
                <a:spLocks noChangeShapeType="1"/>
              </p:cNvSpPr>
              <p:nvPr/>
            </p:nvSpPr>
            <p:spPr bwMode="auto">
              <a:xfrm rot="10800000" flipH="1">
                <a:off x="639" y="98"/>
                <a:ext cx="1494" cy="1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grpSp>
          <p:nvGrpSpPr>
            <p:cNvPr id="46087" name="Group 32"/>
            <p:cNvGrpSpPr>
              <a:grpSpLocks/>
            </p:cNvGrpSpPr>
            <p:nvPr/>
          </p:nvGrpSpPr>
          <p:grpSpPr bwMode="auto">
            <a:xfrm>
              <a:off x="245" y="0"/>
              <a:ext cx="4299" cy="2259"/>
              <a:chOff x="0" y="0"/>
              <a:chExt cx="4298" cy="2259"/>
            </a:xfrm>
          </p:grpSpPr>
          <p:grpSp>
            <p:nvGrpSpPr>
              <p:cNvPr id="46088" name="Group 26"/>
              <p:cNvGrpSpPr>
                <a:grpSpLocks/>
              </p:cNvGrpSpPr>
              <p:nvPr/>
            </p:nvGrpSpPr>
            <p:grpSpPr bwMode="auto">
              <a:xfrm>
                <a:off x="0" y="0"/>
                <a:ext cx="4298" cy="921"/>
                <a:chOff x="0" y="0"/>
                <a:chExt cx="4298" cy="921"/>
              </a:xfrm>
            </p:grpSpPr>
            <p:sp>
              <p:nvSpPr>
                <p:cNvPr id="46094" name="Rectangle 23"/>
                <p:cNvSpPr>
                  <a:spLocks/>
                </p:cNvSpPr>
                <p:nvPr/>
              </p:nvSpPr>
              <p:spPr bwMode="auto">
                <a:xfrm>
                  <a:off x="0" y="0"/>
                  <a:ext cx="1961" cy="605"/>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latin typeface="Arial Bold" panose="020B0704020202020204" pitchFamily="34" charset="0"/>
                      <a:sym typeface="Arial Bold" panose="020B0704020202020204" pitchFamily="34" charset="0"/>
                    </a:rPr>
                    <a:t>Normally </a:t>
                  </a:r>
                  <a:r>
                    <a:rPr lang="en-US" altLang="en-US" sz="1200">
                      <a:cs typeface="Arial" panose="020B0604020202020204" pitchFamily="34" charset="0"/>
                    </a:rPr>
                    <a:t>there is excess substrate so the rate continues to rise as enzyme concentration is increased</a:t>
                  </a:r>
                </a:p>
              </p:txBody>
            </p:sp>
            <p:sp>
              <p:nvSpPr>
                <p:cNvPr id="46095" name="Rectangle 24"/>
                <p:cNvSpPr>
                  <a:spLocks/>
                </p:cNvSpPr>
                <p:nvPr/>
              </p:nvSpPr>
              <p:spPr bwMode="auto">
                <a:xfrm>
                  <a:off x="2776" y="488"/>
                  <a:ext cx="1522" cy="318"/>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Substrate is limiting, rate levels off.</a:t>
                  </a:r>
                </a:p>
              </p:txBody>
            </p:sp>
            <p:sp>
              <p:nvSpPr>
                <p:cNvPr id="46096" name="Line 25"/>
                <p:cNvSpPr>
                  <a:spLocks noChangeShapeType="1"/>
                </p:cNvSpPr>
                <p:nvPr/>
              </p:nvSpPr>
              <p:spPr bwMode="auto">
                <a:xfrm>
                  <a:off x="842" y="452"/>
                  <a:ext cx="852" cy="4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grpSp>
          <p:sp>
            <p:nvSpPr>
              <p:cNvPr id="46089" name="AutoShape 27"/>
              <p:cNvSpPr>
                <a:spLocks/>
              </p:cNvSpPr>
              <p:nvPr/>
            </p:nvSpPr>
            <p:spPr bwMode="auto">
              <a:xfrm rot="2519999">
                <a:off x="984" y="904"/>
                <a:ext cx="181" cy="1648"/>
              </a:xfrm>
              <a:custGeom>
                <a:avLst/>
                <a:gdLst>
                  <a:gd name="T0" fmla="*/ 0 w 14176"/>
                  <a:gd name="T1" fmla="*/ 0 h 21527"/>
                  <a:gd name="T2" fmla="*/ 0 w 14176"/>
                  <a:gd name="T3" fmla="*/ 0 h 21527"/>
                  <a:gd name="T4" fmla="*/ 0 w 14176"/>
                  <a:gd name="T5" fmla="*/ 0 h 21527"/>
                  <a:gd name="T6" fmla="*/ 0 w 14176"/>
                  <a:gd name="T7" fmla="*/ 0 h 21527"/>
                  <a:gd name="T8" fmla="*/ 0 w 14176"/>
                  <a:gd name="T9" fmla="*/ 0 h 21527"/>
                  <a:gd name="T10" fmla="*/ 0 w 14176"/>
                  <a:gd name="T11" fmla="*/ 0 h 21527"/>
                  <a:gd name="T12" fmla="*/ 0 w 14176"/>
                  <a:gd name="T13" fmla="*/ 0 h 21527"/>
                  <a:gd name="T14" fmla="*/ 0 w 14176"/>
                  <a:gd name="T15" fmla="*/ 0 h 215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176" h="21527">
                    <a:moveTo>
                      <a:pt x="-673" y="21262"/>
                    </a:moveTo>
                    <a:cubicBezTo>
                      <a:pt x="-4587" y="21335"/>
                      <a:pt x="-7207" y="20591"/>
                      <a:pt x="-6523" y="19600"/>
                    </a:cubicBezTo>
                    <a:cubicBezTo>
                      <a:pt x="-6523" y="19600"/>
                      <a:pt x="-6523" y="19600"/>
                      <a:pt x="-6523" y="19600"/>
                    </a:cubicBezTo>
                    <a:lnTo>
                      <a:pt x="-1574" y="12425"/>
                    </a:lnTo>
                    <a:cubicBezTo>
                      <a:pt x="-890" y="11434"/>
                      <a:pt x="-3510" y="10690"/>
                      <a:pt x="-7424" y="10763"/>
                    </a:cubicBezTo>
                    <a:cubicBezTo>
                      <a:pt x="-3510" y="10690"/>
                      <a:pt x="218" y="9828"/>
                      <a:pt x="901" y="8837"/>
                    </a:cubicBezTo>
                    <a:lnTo>
                      <a:pt x="5851" y="1661"/>
                    </a:lnTo>
                    <a:cubicBezTo>
                      <a:pt x="6534" y="671"/>
                      <a:pt x="10262" y="-192"/>
                      <a:pt x="14176" y="-265"/>
                    </a:cubicBezTo>
                  </a:path>
                </a:pathLst>
              </a:custGeom>
              <a:noFill/>
              <a:ln w="12700" cap="flat">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46090" name="AutoShape 28"/>
              <p:cNvSpPr>
                <a:spLocks/>
              </p:cNvSpPr>
              <p:nvPr/>
            </p:nvSpPr>
            <p:spPr bwMode="auto">
              <a:xfrm rot="16200000" flipH="1">
                <a:off x="3007" y="653"/>
                <a:ext cx="107" cy="7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0"/>
                    </a:moveTo>
                    <a:cubicBezTo>
                      <a:pt x="15635" y="0"/>
                      <a:pt x="10800" y="806"/>
                      <a:pt x="10800" y="1800"/>
                    </a:cubicBezTo>
                    <a:cubicBezTo>
                      <a:pt x="10800" y="1800"/>
                      <a:pt x="10800" y="1800"/>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12700" cap="flat">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46091" name="Rectangle 29"/>
              <p:cNvSpPr>
                <a:spLocks/>
              </p:cNvSpPr>
              <p:nvPr/>
            </p:nvSpPr>
            <p:spPr bwMode="auto">
              <a:xfrm>
                <a:off x="476" y="1184"/>
                <a:ext cx="662" cy="289"/>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cs typeface="Arial" panose="020B0604020202020204" pitchFamily="34" charset="0"/>
                  </a:rPr>
                  <a:t>Enzyme is limiting</a:t>
                </a:r>
              </a:p>
            </p:txBody>
          </p:sp>
          <p:sp>
            <p:nvSpPr>
              <p:cNvPr id="46092" name="Rectangle 30"/>
              <p:cNvSpPr>
                <a:spLocks/>
              </p:cNvSpPr>
              <p:nvPr/>
            </p:nvSpPr>
            <p:spPr bwMode="auto">
              <a:xfrm>
                <a:off x="2935" y="779"/>
                <a:ext cx="206" cy="155"/>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0000FF"/>
                    </a:solidFill>
                    <a:latin typeface="Arial Bold" panose="020B0704020202020204" pitchFamily="34" charset="0"/>
                    <a:sym typeface="Arial Bold" panose="020B0704020202020204" pitchFamily="34" charset="0"/>
                  </a:rPr>
                  <a:t>B</a:t>
                </a:r>
              </a:p>
            </p:txBody>
          </p:sp>
          <p:sp>
            <p:nvSpPr>
              <p:cNvPr id="46093" name="Rectangle 31"/>
              <p:cNvSpPr>
                <a:spLocks/>
              </p:cNvSpPr>
              <p:nvPr/>
            </p:nvSpPr>
            <p:spPr bwMode="auto">
              <a:xfrm>
                <a:off x="652" y="1485"/>
                <a:ext cx="206" cy="155"/>
              </a:xfrm>
              <a:prstGeom prst="rect">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200">
                    <a:solidFill>
                      <a:srgbClr val="0000FF"/>
                    </a:solidFill>
                    <a:latin typeface="Arial Bold" panose="020B0704020202020204" pitchFamily="34" charset="0"/>
                    <a:sym typeface="Arial Bold" panose="020B0704020202020204" pitchFamily="34" charset="0"/>
                  </a:rPr>
                  <a:t>A</a:t>
                </a:r>
              </a:p>
            </p:txBody>
          </p:sp>
        </p:gr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C10A3D37-27A5-44C9-A33A-AED33D3ACCF6}" type="slidenum">
              <a:rPr lang="en-US" altLang="en-US" sz="1400" smtClean="0"/>
              <a:pPr eaLnBrk="1" hangingPunct="1">
                <a:spcBef>
                  <a:spcPct val="0"/>
                </a:spcBef>
                <a:buSzTx/>
                <a:buFontTx/>
                <a:buNone/>
                <a:defRPr/>
              </a:pPr>
              <a:t>41</a:t>
            </a:fld>
            <a:endParaRPr lang="en-US" altLang="en-US" sz="1400"/>
          </a:p>
        </p:txBody>
      </p:sp>
      <p:sp>
        <p:nvSpPr>
          <p:cNvPr id="32771" name="Rectangle 1"/>
          <p:cNvSpPr>
            <a:spLocks noGrp="1" noChangeArrowheads="1"/>
          </p:cNvSpPr>
          <p:nvPr>
            <p:ph type="title"/>
          </p:nvPr>
        </p:nvSpPr>
        <p:spPr>
          <a:xfrm>
            <a:off x="4927600" y="10480675"/>
            <a:ext cx="8229600" cy="1508125"/>
          </a:xfrm>
        </p:spPr>
        <p:txBody>
          <a:bodyPr rIns="132080"/>
          <a:lstStyle/>
          <a:p>
            <a:pPr indent="0" eaLnBrk="1" hangingPunct="1">
              <a:defRPr/>
            </a:pPr>
            <a:endParaRPr lang="en-US">
              <a:sym typeface="Arial" charset="0"/>
            </a:endParaRPr>
          </a:p>
        </p:txBody>
      </p:sp>
      <p:sp>
        <p:nvSpPr>
          <p:cNvPr id="32772" name="Rectangle 2"/>
          <p:cNvSpPr>
            <a:spLocks noGrp="1" noChangeArrowheads="1"/>
          </p:cNvSpPr>
          <p:nvPr>
            <p:ph type="body" idx="1"/>
          </p:nvPr>
        </p:nvSpPr>
        <p:spPr>
          <a:xfrm>
            <a:off x="5092700" y="12052300"/>
            <a:ext cx="8229600" cy="5257800"/>
          </a:xfrm>
        </p:spPr>
        <p:txBody>
          <a:bodyPr rIns="132080"/>
          <a:lstStyle/>
          <a:p>
            <a:pPr eaLnBrk="1" hangingPunct="1">
              <a:buFont typeface="Arial" charset="0"/>
              <a:buChar char="•"/>
              <a:defRPr/>
            </a:pPr>
            <a:endParaRPr lang="en-US">
              <a:sym typeface="Arial" charset="0"/>
            </a:endParaRPr>
          </a:p>
        </p:txBody>
      </p:sp>
      <p:graphicFrame>
        <p:nvGraphicFramePr>
          <p:cNvPr id="2" name="Group 3"/>
          <p:cNvGraphicFramePr>
            <a:graphicFrameLocks noGrp="1"/>
          </p:cNvGraphicFramePr>
          <p:nvPr/>
        </p:nvGraphicFramePr>
        <p:xfrm>
          <a:off x="900113" y="900113"/>
          <a:ext cx="7380287" cy="5499100"/>
        </p:xfrm>
        <a:graphic>
          <a:graphicData uri="http://schemas.openxmlformats.org/drawingml/2006/table">
            <a:tbl>
              <a:tblPr/>
              <a:tblGrid>
                <a:gridCol w="3678498">
                  <a:extLst>
                    <a:ext uri="{9D8B030D-6E8A-4147-A177-3AD203B41FA5}">
                      <a16:colId xmlns:a16="http://schemas.microsoft.com/office/drawing/2014/main" val="20000"/>
                    </a:ext>
                  </a:extLst>
                </a:gridCol>
                <a:gridCol w="3701789">
                  <a:extLst>
                    <a:ext uri="{9D8B030D-6E8A-4147-A177-3AD203B41FA5}">
                      <a16:colId xmlns:a16="http://schemas.microsoft.com/office/drawing/2014/main" val="20001"/>
                    </a:ext>
                  </a:extLst>
                </a:gridCol>
              </a:tblGrid>
              <a:tr h="520700">
                <a:tc>
                  <a:txBody>
                    <a:bodyPr/>
                    <a:lstStyle>
                      <a:lvl1pPr>
                        <a:spcBef>
                          <a:spcPts val="700"/>
                        </a:spcBef>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en-US" sz="2000" b="0" i="0" u="none" strike="noStrike" cap="none" normalizeH="0" baseline="0" dirty="0">
                          <a:ln>
                            <a:noFill/>
                          </a:ln>
                          <a:solidFill>
                            <a:schemeClr val="tx1"/>
                          </a:solidFill>
                          <a:effectLst/>
                          <a:latin typeface="Arial Bold" charset="0"/>
                          <a:cs typeface="Arial Bold" charset="0"/>
                          <a:sym typeface="Arial Bold" charset="0"/>
                        </a:rPr>
                        <a:t>Region A on the Graph</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en-US" sz="2000" b="0" i="0" u="none" strike="noStrike" cap="none" normalizeH="0" baseline="0">
                          <a:ln>
                            <a:noFill/>
                          </a:ln>
                          <a:solidFill>
                            <a:schemeClr val="tx1"/>
                          </a:solidFill>
                          <a:effectLst/>
                          <a:latin typeface="Arial Bold" charset="0"/>
                          <a:cs typeface="Arial Bold" charset="0"/>
                          <a:sym typeface="Arial Bold" charset="0"/>
                        </a:rPr>
                        <a:t>Region B on the Graph</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25600">
                <a:tc>
                  <a:txBody>
                    <a:bodyPr/>
                    <a:lstStyle>
                      <a:lvl1pPr>
                        <a:spcBef>
                          <a:spcPts val="700"/>
                        </a:spcBef>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en-US" sz="2000" b="0" i="0" u="none" strike="noStrike" cap="none" normalizeH="0" baseline="0" dirty="0">
                          <a:ln>
                            <a:noFill/>
                          </a:ln>
                          <a:solidFill>
                            <a:schemeClr val="tx1"/>
                          </a:solidFill>
                          <a:effectLst/>
                          <a:latin typeface="Arial Bold" charset="0"/>
                          <a:cs typeface="Arial Bold" charset="0"/>
                          <a:sym typeface="Arial Bold" charset="0"/>
                        </a:rPr>
                        <a:t>Description:</a:t>
                      </a:r>
                    </a:p>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altLang="en-US" sz="2000" b="0" i="0" u="none" strike="noStrike" cap="none" normalizeH="0" baseline="0" dirty="0">
                        <a:ln>
                          <a:noFill/>
                        </a:ln>
                        <a:solidFill>
                          <a:schemeClr val="tx1"/>
                        </a:solidFill>
                        <a:effectLst/>
                        <a:latin typeface="Arial Bold" charset="0"/>
                        <a:cs typeface="Arial Bold" charset="0"/>
                        <a:sym typeface="Arial Bold" charset="0"/>
                      </a:endParaRPr>
                    </a:p>
                    <a:p>
                      <a:pPr marL="0"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Rate of reaction increases with increased enzyme concentration</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en-US" sz="2000" b="0" i="0" u="none" strike="noStrike" cap="none" normalizeH="0" baseline="0" dirty="0">
                          <a:ln>
                            <a:noFill/>
                          </a:ln>
                          <a:solidFill>
                            <a:schemeClr val="tx1"/>
                          </a:solidFill>
                          <a:effectLst/>
                          <a:latin typeface="Arial Bold" charset="0"/>
                          <a:cs typeface="Arial Bold" charset="0"/>
                          <a:sym typeface="Arial Bold" charset="0"/>
                        </a:rPr>
                        <a:t>Description:</a:t>
                      </a:r>
                    </a:p>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altLang="en-US" sz="2000" b="0" i="0" u="none" strike="noStrike" cap="none" normalizeH="0" baseline="0" dirty="0">
                        <a:ln>
                          <a:noFill/>
                        </a:ln>
                        <a:solidFill>
                          <a:schemeClr val="tx1"/>
                        </a:solidFill>
                        <a:effectLst/>
                        <a:latin typeface="Arial Bold" charset="0"/>
                        <a:cs typeface="Arial Bold" charset="0"/>
                        <a:sym typeface="Arial Bold" charset="0"/>
                      </a:endParaRPr>
                    </a:p>
                    <a:p>
                      <a:pPr marL="0"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Rate of reaction levels off as enzyme concentration increases beyond concentration x</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5912">
                <a:tc>
                  <a:txBody>
                    <a:bodyPr/>
                    <a:lstStyle>
                      <a:lvl1pPr>
                        <a:spcBef>
                          <a:spcPts val="700"/>
                        </a:spcBef>
                        <a:buSzPct val="100000"/>
                        <a:buFont typeface="Arial" charset="0"/>
                        <a:tabLst>
                          <a:tab pos="0" algn="l"/>
                          <a:tab pos="0" algn="l"/>
                          <a:tab pos="0" algn="l"/>
                          <a:tab pos="0" algn="l"/>
                          <a:tab pos="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0" algn="l"/>
                          <a:tab pos="0" algn="l"/>
                          <a:tab pos="0" algn="l"/>
                          <a:tab pos="0" algn="l"/>
                          <a:tab pos="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0" algn="l"/>
                          <a:tab pos="0" algn="l"/>
                          <a:tab pos="0" algn="l"/>
                          <a:tab pos="0" algn="l"/>
                          <a:tab pos="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0" algn="l"/>
                          <a:tab pos="0" algn="l"/>
                          <a:tab pos="0" algn="l"/>
                          <a:tab pos="0" algn="l"/>
                          <a:tab pos="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Bold" charset="0"/>
                          <a:cs typeface="Arial Bold" charset="0"/>
                          <a:sym typeface="Arial Bold" charset="0"/>
                        </a:rPr>
                        <a:t>Explanation:</a:t>
                      </a:r>
                    </a:p>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 pos="0" algn="l"/>
                          <a:tab pos="0" algn="l"/>
                          <a:tab pos="0" algn="l"/>
                        </a:tabLst>
                      </a:pPr>
                      <a:endParaRPr kumimoji="0" lang="en-US" altLang="en-US" sz="2000" b="0" i="0" u="none" strike="noStrike" cap="none" normalizeH="0" baseline="0" dirty="0">
                        <a:ln>
                          <a:noFill/>
                        </a:ln>
                        <a:solidFill>
                          <a:schemeClr val="tx1"/>
                        </a:solidFill>
                        <a:effectLst/>
                        <a:latin typeface="Arial Bold" charset="0"/>
                        <a:cs typeface="Arial Bold" charset="0"/>
                        <a:sym typeface="Arial Bold" charset="0"/>
                      </a:endParaRPr>
                    </a:p>
                    <a:p>
                      <a:pPr marL="0" marR="0" lvl="0" indent="0" algn="l" defTabSz="914400" rtl="0" eaLnBrk="1" fontAlgn="base" latinLnBrk="0" hangingPunct="1">
                        <a:lnSpc>
                          <a:spcPct val="100000"/>
                        </a:lnSpc>
                        <a:spcBef>
                          <a:spcPct val="0"/>
                        </a:spcBef>
                        <a:spcAft>
                          <a:spcPct val="0"/>
                        </a:spcAft>
                        <a:buClr>
                          <a:srgbClr val="000000"/>
                        </a:buClr>
                        <a:buSzPct val="85000"/>
                        <a:buFont typeface="Symbol" charset="2"/>
                        <a:buChar char="•"/>
                        <a:tabLst>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More enzymes so more active sites</a:t>
                      </a:r>
                    </a:p>
                    <a:p>
                      <a:pPr marL="0" marR="0" lvl="0" indent="0" algn="l" defTabSz="914400" rtl="0" eaLnBrk="1" fontAlgn="base" latinLnBrk="0" hangingPunct="1">
                        <a:lnSpc>
                          <a:spcPct val="100000"/>
                        </a:lnSpc>
                        <a:spcBef>
                          <a:spcPct val="0"/>
                        </a:spcBef>
                        <a:spcAft>
                          <a:spcPct val="0"/>
                        </a:spcAft>
                        <a:buClr>
                          <a:srgbClr val="000000"/>
                        </a:buClr>
                        <a:buSzPct val="85000"/>
                        <a:buFont typeface="Symbol" charset="2"/>
                        <a:buChar char="•"/>
                        <a:tabLst>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More enzyme-substrate complexes </a:t>
                      </a:r>
                    </a:p>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formed</a:t>
                      </a:r>
                    </a:p>
                    <a:p>
                      <a:pPr marL="0" marR="0" lvl="0" indent="0" algn="l" defTabSz="914400" rtl="0" eaLnBrk="1" fontAlgn="base" latinLnBrk="0" hangingPunct="1">
                        <a:lnSpc>
                          <a:spcPct val="100000"/>
                        </a:lnSpc>
                        <a:spcBef>
                          <a:spcPct val="0"/>
                        </a:spcBef>
                        <a:spcAft>
                          <a:spcPct val="0"/>
                        </a:spcAft>
                        <a:buClr>
                          <a:srgbClr val="000000"/>
                        </a:buClr>
                        <a:buSzPct val="85000"/>
                        <a:buFont typeface="Symbol" charset="2"/>
                        <a:buChar char="•"/>
                        <a:tabLst>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More products formed</a:t>
                      </a:r>
                    </a:p>
                    <a:p>
                      <a:pPr marL="0" marR="0" lvl="0" indent="0" algn="l" defTabSz="914400" rtl="0" eaLnBrk="1" fontAlgn="base" latinLnBrk="0" hangingPunct="1">
                        <a:lnSpc>
                          <a:spcPct val="100000"/>
                        </a:lnSpc>
                        <a:spcBef>
                          <a:spcPct val="0"/>
                        </a:spcBef>
                        <a:spcAft>
                          <a:spcPct val="0"/>
                        </a:spcAft>
                        <a:buClr>
                          <a:srgbClr val="000000"/>
                        </a:buClr>
                        <a:buSzPct val="85000"/>
                        <a:buFont typeface="Symbol" charset="2"/>
                        <a:buChar char="•"/>
                        <a:tabLst>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Rate of reaction increased</a:t>
                      </a:r>
                    </a:p>
                    <a:p>
                      <a:pPr marL="0" marR="0" lvl="0" indent="0" algn="l" defTabSz="914400" rtl="0" eaLnBrk="1" fontAlgn="base" latinLnBrk="0" hangingPunct="1">
                        <a:lnSpc>
                          <a:spcPct val="100000"/>
                        </a:lnSpc>
                        <a:spcBef>
                          <a:spcPct val="0"/>
                        </a:spcBef>
                        <a:spcAft>
                          <a:spcPct val="0"/>
                        </a:spcAft>
                        <a:buClr>
                          <a:srgbClr val="000000"/>
                        </a:buClr>
                        <a:buSzPct val="85000"/>
                        <a:buFont typeface="Symbol" charset="2"/>
                        <a:buChar char="•"/>
                        <a:tabLst>
                          <a:tab pos="0" algn="l"/>
                          <a:tab pos="0" algn="l"/>
                          <a:tab pos="0" algn="l"/>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Limiting factor is enzyme concentration</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tabLst>
                          <a:tab pos="0" algn="l"/>
                          <a:tab pos="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0" algn="l"/>
                          <a:tab pos="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0" algn="l"/>
                          <a:tab pos="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0" algn="l"/>
                          <a:tab pos="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0" algn="l"/>
                          <a:tab pos="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0" algn="l"/>
                          <a:tab pos="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0" algn="l"/>
                          <a:tab pos="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0" algn="l"/>
                          <a:tab pos="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0" algn="l"/>
                          <a:tab pos="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Lst>
                      </a:pPr>
                      <a:r>
                        <a:rPr kumimoji="0" lang="en-US" altLang="en-US" sz="2000" b="0" i="0" u="none" strike="noStrike" cap="none" normalizeH="0" baseline="0" dirty="0">
                          <a:ln>
                            <a:noFill/>
                          </a:ln>
                          <a:solidFill>
                            <a:schemeClr val="tx1"/>
                          </a:solidFill>
                          <a:effectLst/>
                          <a:latin typeface="Arial Bold" charset="0"/>
                          <a:cs typeface="Arial Bold" charset="0"/>
                          <a:sym typeface="Arial Bold" charset="0"/>
                        </a:rPr>
                        <a:t>Explanation:</a:t>
                      </a:r>
                    </a:p>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0" algn="l"/>
                          <a:tab pos="0" algn="l"/>
                        </a:tabLst>
                      </a:pPr>
                      <a:endParaRPr kumimoji="0" lang="en-US" altLang="en-US" sz="2000" b="0" i="0" u="none" strike="noStrike" cap="none" normalizeH="0" baseline="0" dirty="0">
                        <a:ln>
                          <a:noFill/>
                        </a:ln>
                        <a:solidFill>
                          <a:schemeClr val="tx1"/>
                        </a:solidFill>
                        <a:effectLst/>
                        <a:latin typeface="Arial Bold" charset="0"/>
                        <a:cs typeface="Arial Bold" charset="0"/>
                        <a:sym typeface="Arial Bold" charset="0"/>
                      </a:endParaRPr>
                    </a:p>
                    <a:p>
                      <a:pPr marL="0" marR="0" lvl="0" indent="0" algn="l" defTabSz="914400" rtl="0" eaLnBrk="1" fontAlgn="base" latinLnBrk="0" hangingPunct="1">
                        <a:lnSpc>
                          <a:spcPct val="100000"/>
                        </a:lnSpc>
                        <a:spcBef>
                          <a:spcPct val="0"/>
                        </a:spcBef>
                        <a:spcAft>
                          <a:spcPct val="0"/>
                        </a:spcAft>
                        <a:buClr>
                          <a:srgbClr val="000000"/>
                        </a:buClr>
                        <a:buSzPct val="85000"/>
                        <a:buFont typeface="Symbol" charset="2"/>
                        <a:buChar char="•"/>
                        <a:tabLst>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All substrate molecules have formed enzyme-substrate complexes</a:t>
                      </a:r>
                    </a:p>
                    <a:p>
                      <a:pPr marL="0" marR="0" lvl="0" indent="0" algn="l" defTabSz="914400" rtl="0" eaLnBrk="1" fontAlgn="base" latinLnBrk="0" hangingPunct="1">
                        <a:lnSpc>
                          <a:spcPct val="100000"/>
                        </a:lnSpc>
                        <a:spcBef>
                          <a:spcPct val="0"/>
                        </a:spcBef>
                        <a:spcAft>
                          <a:spcPct val="0"/>
                        </a:spcAft>
                        <a:buClr>
                          <a:srgbClr val="000000"/>
                        </a:buClr>
                        <a:buSzPct val="85000"/>
                        <a:buFont typeface="Symbol" charset="2"/>
                        <a:buChar char="•"/>
                        <a:tabLst>
                          <a:tab pos="0" algn="l"/>
                          <a:tab pos="0" algn="l"/>
                        </a:tabLst>
                      </a:pPr>
                      <a:r>
                        <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  Limiting factor is substrate concentration</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indent="0">
              <a:defRPr/>
            </a:pPr>
            <a:r>
              <a:rPr lang="en-GB">
                <a:sym typeface="Arial" charset="0"/>
              </a:rPr>
              <a:t>Buffers and Controls</a:t>
            </a:r>
          </a:p>
        </p:txBody>
      </p:sp>
      <p:sp>
        <p:nvSpPr>
          <p:cNvPr id="35843" name="Content Placeholder 2"/>
          <p:cNvSpPr>
            <a:spLocks noGrp="1"/>
          </p:cNvSpPr>
          <p:nvPr>
            <p:ph idx="1"/>
          </p:nvPr>
        </p:nvSpPr>
        <p:spPr>
          <a:xfrm>
            <a:off x="539750" y="1268413"/>
            <a:ext cx="8301038" cy="4321175"/>
          </a:xfrm>
        </p:spPr>
        <p:txBody>
          <a:bodyPr/>
          <a:lstStyle/>
          <a:p>
            <a:pPr>
              <a:defRPr/>
            </a:pPr>
            <a:r>
              <a:rPr lang="en-GB" altLang="en-US" sz="2800" b="1">
                <a:solidFill>
                  <a:srgbClr val="FF0000"/>
                </a:solidFill>
              </a:rPr>
              <a:t>In enzyme experiments it is essential to use buffers and controls.</a:t>
            </a:r>
          </a:p>
          <a:p>
            <a:pPr>
              <a:defRPr/>
            </a:pPr>
            <a:r>
              <a:rPr lang="en-GB" altLang="en-US" sz="2800"/>
              <a:t>Buffers maintain a constant pH. If acid is added, the buffer ‘soaks up’ the hydrogen ions.</a:t>
            </a:r>
          </a:p>
          <a:p>
            <a:pPr>
              <a:defRPr/>
            </a:pPr>
            <a:r>
              <a:rPr lang="en-GB" altLang="en-US" sz="2800"/>
              <a:t>Controls are duplicate experiments, identical in every aspect to the experiment, except that the enzyme is boiled and cooled to denature it and thus cannot affect the DV.</a:t>
            </a:r>
          </a:p>
          <a:p>
            <a:pPr>
              <a:defRPr/>
            </a:pPr>
            <a:endParaRPr lang="en-GB" altLang="en-US" sz="2800"/>
          </a:p>
        </p:txBody>
      </p:sp>
      <p:sp>
        <p:nvSpPr>
          <p:cNvPr id="35844"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64DC9D7C-95F7-44BF-8DF4-DDFB32C6DE9C}" type="slidenum">
              <a:rPr lang="en-US" altLang="en-US" sz="1400" smtClean="0"/>
              <a:pPr eaLnBrk="1" hangingPunct="1">
                <a:spcBef>
                  <a:spcPct val="0"/>
                </a:spcBef>
                <a:buSzTx/>
                <a:buFontTx/>
                <a:buNone/>
                <a:defRPr/>
              </a:pPr>
              <a:t>42</a:t>
            </a:fld>
            <a:endParaRPr lang="en-US" altLang="en-US" sz="140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673A85A1-D291-4C6F-9CB5-1BF4E9974E02}" type="slidenum">
              <a:rPr lang="en-US" altLang="en-US" sz="1400" smtClean="0"/>
              <a:pPr eaLnBrk="1" hangingPunct="1">
                <a:spcBef>
                  <a:spcPct val="0"/>
                </a:spcBef>
                <a:buSzTx/>
                <a:buFontTx/>
                <a:buNone/>
                <a:defRPr/>
              </a:pPr>
              <a:t>43</a:t>
            </a:fld>
            <a:endParaRPr lang="en-US" altLang="en-US" sz="1400"/>
          </a:p>
        </p:txBody>
      </p:sp>
      <p:sp>
        <p:nvSpPr>
          <p:cNvPr id="36867" name="Rectangle 1"/>
          <p:cNvSpPr>
            <a:spLocks noGrp="1" noChangeArrowheads="1"/>
          </p:cNvSpPr>
          <p:nvPr>
            <p:ph type="title"/>
          </p:nvPr>
        </p:nvSpPr>
        <p:spPr/>
        <p:txBody>
          <a:bodyPr rIns="132080"/>
          <a:lstStyle/>
          <a:p>
            <a:pPr indent="0" eaLnBrk="1" hangingPunct="1">
              <a:defRPr/>
            </a:pPr>
            <a:r>
              <a:rPr lang="en-US" dirty="0">
                <a:sym typeface="Arial" charset="0"/>
              </a:rPr>
              <a:t>Enzyme Inhibition</a:t>
            </a:r>
          </a:p>
        </p:txBody>
      </p:sp>
      <p:sp>
        <p:nvSpPr>
          <p:cNvPr id="36868" name="Rectangle 2"/>
          <p:cNvSpPr>
            <a:spLocks noGrp="1" noChangeArrowheads="1"/>
          </p:cNvSpPr>
          <p:nvPr>
            <p:ph type="body" idx="1"/>
          </p:nvPr>
        </p:nvSpPr>
        <p:spPr>
          <a:xfrm>
            <a:off x="468313" y="1412875"/>
            <a:ext cx="8218487" cy="4421188"/>
          </a:xfrm>
        </p:spPr>
        <p:txBody>
          <a:bodyPr rIns="132080"/>
          <a:lstStyle/>
          <a:p>
            <a:pPr>
              <a:defRPr/>
            </a:pPr>
            <a:r>
              <a:rPr lang="en-US" altLang="en-US" sz="2800" dirty="0"/>
              <a:t>Enzyme inhibitors are substances that directly or indirectly interfere with the functioning of the active site of an enzyme and so reduce its activity.</a:t>
            </a:r>
          </a:p>
          <a:p>
            <a:pPr>
              <a:defRPr/>
            </a:pPr>
            <a:r>
              <a:rPr lang="en-US" altLang="en-US" sz="2800" dirty="0"/>
              <a:t>Two types:</a:t>
            </a:r>
          </a:p>
          <a:p>
            <a:pPr>
              <a:defRPr/>
            </a:pPr>
            <a:r>
              <a:rPr lang="en-US" altLang="en-US" sz="2800" dirty="0">
                <a:solidFill>
                  <a:srgbClr val="FF0000"/>
                </a:solidFill>
              </a:rPr>
              <a:t>Competitive </a:t>
            </a:r>
            <a:r>
              <a:rPr lang="en-US" altLang="en-US" sz="2800" dirty="0"/>
              <a:t>inhibitors that bind to the active site of the enzyme.</a:t>
            </a:r>
          </a:p>
          <a:p>
            <a:pPr>
              <a:defRPr/>
            </a:pPr>
            <a:r>
              <a:rPr lang="en-US" altLang="en-US" sz="2800" dirty="0">
                <a:solidFill>
                  <a:srgbClr val="FF0000"/>
                </a:solidFill>
              </a:rPr>
              <a:t>Non competitive </a:t>
            </a:r>
            <a:r>
              <a:rPr lang="en-US" altLang="en-US" sz="2800" dirty="0"/>
              <a:t>inhibitors that bind to the enzyme at a position other than the active site.</a:t>
            </a:r>
          </a:p>
          <a:p>
            <a:pPr eaLnBrk="1" hangingPunct="1">
              <a:defRPr/>
            </a:pPr>
            <a:r>
              <a:rPr lang="en-US" altLang="en-US" sz="1800" u="sng" dirty="0">
                <a:hlinkClick r:id="rId2"/>
              </a:rPr>
              <a:t>https://sciencestruck.com/competitive-inhibition-vs-non-competitive-inhibition</a:t>
            </a:r>
            <a:endParaRPr lang="en-US" altLang="en-US" sz="1800" u="sng" dirty="0"/>
          </a:p>
          <a:p>
            <a:pPr eaLnBrk="1" hangingPunct="1">
              <a:defRPr/>
            </a:pPr>
            <a:endParaRPr lang="en-US" altLang="en-US" sz="2400" dirty="0"/>
          </a:p>
          <a:p>
            <a:pPr eaLnBrk="1" hangingPunct="1">
              <a:defRPr/>
            </a:pPr>
            <a:endParaRPr lang="en-US" altLang="en-US" sz="2400" dirty="0"/>
          </a:p>
        </p:txBody>
      </p:sp>
      <p:sp>
        <p:nvSpPr>
          <p:cNvPr id="49157" name="Text Box 3"/>
          <p:cNvSpPr txBox="1">
            <a:spLocks noChangeArrowheads="1"/>
          </p:cNvSpPr>
          <p:nvPr/>
        </p:nvSpPr>
        <p:spPr bwMode="auto">
          <a:xfrm>
            <a:off x="7462838" y="6245225"/>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fld id="{C4F7B335-F5EF-40AE-8A8E-BA60978FBE8E}" type="slidenum">
              <a:rPr lang="en-US" altLang="en-US" sz="1400">
                <a:cs typeface="Arial" panose="020B0604020202020204" pitchFamily="34" charset="0"/>
              </a:rPr>
              <a:pPr algn="ctr" eaLnBrk="1" hangingPunct="1">
                <a:spcBef>
                  <a:spcPct val="0"/>
                </a:spcBef>
                <a:buSzTx/>
                <a:buFontTx/>
                <a:buNone/>
              </a:pPr>
              <a:t>43</a:t>
            </a:fld>
            <a:endParaRPr lang="en-US" altLang="en-US" sz="1400">
              <a:cs typeface="Arial" panose="020B0604020202020204" pitchFamily="34"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E26C4354-3452-422B-A3D4-33469A90F0FE}" type="slidenum">
              <a:rPr lang="en-US" altLang="en-US" sz="1400" smtClean="0"/>
              <a:pPr eaLnBrk="1" hangingPunct="1">
                <a:spcBef>
                  <a:spcPct val="0"/>
                </a:spcBef>
                <a:buSzTx/>
                <a:buFontTx/>
                <a:buNone/>
                <a:defRPr/>
              </a:pPr>
              <a:t>44</a:t>
            </a:fld>
            <a:endParaRPr lang="en-US" altLang="en-US" sz="1400"/>
          </a:p>
        </p:txBody>
      </p:sp>
      <p:pic>
        <p:nvPicPr>
          <p:cNvPr id="5017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25538"/>
            <a:ext cx="7024687"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7892" name="Rectangle 2"/>
          <p:cNvSpPr>
            <a:spLocks noGrp="1" noChangeArrowheads="1"/>
          </p:cNvSpPr>
          <p:nvPr>
            <p:ph type="title"/>
          </p:nvPr>
        </p:nvSpPr>
        <p:spPr>
          <a:xfrm>
            <a:off x="468313" y="-171450"/>
            <a:ext cx="8229600" cy="1508125"/>
          </a:xfrm>
        </p:spPr>
        <p:txBody>
          <a:bodyPr rIns="132080"/>
          <a:lstStyle/>
          <a:p>
            <a:pPr indent="0" eaLnBrk="1" hangingPunct="1">
              <a:defRPr/>
            </a:pPr>
            <a:r>
              <a:rPr lang="en-US" dirty="0">
                <a:sym typeface="Arial" charset="0"/>
              </a:rPr>
              <a:t>Inhibition of enzymes</a:t>
            </a:r>
          </a:p>
        </p:txBody>
      </p:sp>
      <p:sp>
        <p:nvSpPr>
          <p:cNvPr id="37893" name="Rectangle 3"/>
          <p:cNvSpPr>
            <a:spLocks noGrp="1" noChangeArrowheads="1"/>
          </p:cNvSpPr>
          <p:nvPr>
            <p:ph type="body" idx="1"/>
          </p:nvPr>
        </p:nvSpPr>
        <p:spPr>
          <a:xfrm>
            <a:off x="1549400" y="10033000"/>
            <a:ext cx="8229600" cy="5257800"/>
          </a:xfrm>
        </p:spPr>
        <p:txBody>
          <a:bodyPr rIns="132080"/>
          <a:lstStyle/>
          <a:p>
            <a:pPr eaLnBrk="1" hangingPunct="1">
              <a:buFont typeface="Arial" charset="0"/>
              <a:buChar char="•"/>
              <a:defRPr/>
            </a:pPr>
            <a:r>
              <a:rPr lang="en-US">
                <a:sym typeface="Arial" charset="0"/>
              </a:rPr>
              <a:t>inhibition of enzymes</a:t>
            </a:r>
          </a:p>
          <a:p>
            <a:pPr eaLnBrk="1" hangingPunct="1">
              <a:buFont typeface="Arial" charset="0"/>
              <a:buChar char="•"/>
              <a:defRPr/>
            </a:pPr>
            <a:endParaRPr lang="en-US">
              <a:sym typeface="Arial" charset="0"/>
            </a:endParaRPr>
          </a:p>
        </p:txBody>
      </p:sp>
      <p:pic>
        <p:nvPicPr>
          <p:cNvPr id="501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8991600"/>
            <a:ext cx="60452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313CB3CF-DC30-4069-A336-CA247889084F}" type="slidenum">
              <a:rPr lang="en-US" altLang="en-US" sz="1400" smtClean="0"/>
              <a:pPr eaLnBrk="1" hangingPunct="1">
                <a:spcBef>
                  <a:spcPct val="0"/>
                </a:spcBef>
                <a:buSzTx/>
                <a:buFontTx/>
                <a:buNone/>
                <a:defRPr/>
              </a:pPr>
              <a:t>45</a:t>
            </a:fld>
            <a:endParaRPr lang="en-US" altLang="en-US" sz="1400"/>
          </a:p>
        </p:txBody>
      </p:sp>
      <p:pic>
        <p:nvPicPr>
          <p:cNvPr id="5120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773238"/>
            <a:ext cx="72723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8916" name="Rectangle 2"/>
          <p:cNvSpPr>
            <a:spLocks noGrp="1" noChangeArrowheads="1"/>
          </p:cNvSpPr>
          <p:nvPr>
            <p:ph type="title"/>
          </p:nvPr>
        </p:nvSpPr>
        <p:spPr/>
        <p:txBody>
          <a:bodyPr rIns="132080"/>
          <a:lstStyle/>
          <a:p>
            <a:pPr indent="0" eaLnBrk="1" hangingPunct="1">
              <a:defRPr/>
            </a:pPr>
            <a:r>
              <a:rPr lang="en-US" dirty="0">
                <a:sym typeface="Arial" charset="0"/>
              </a:rPr>
              <a:t>Extension: Heavy metal poisoning</a:t>
            </a:r>
          </a:p>
        </p:txBody>
      </p:sp>
      <p:sp>
        <p:nvSpPr>
          <p:cNvPr id="51205" name="Rectangle 4"/>
          <p:cNvSpPr>
            <a:spLocks/>
          </p:cNvSpPr>
          <p:nvPr/>
        </p:nvSpPr>
        <p:spPr bwMode="auto">
          <a:xfrm>
            <a:off x="468313" y="4365625"/>
            <a:ext cx="82073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Silver reacts with the -SH groups of cysteine residues in the protein chain.</a:t>
            </a:r>
          </a:p>
          <a:p>
            <a:pPr eaLnBrk="1" hangingPunct="1">
              <a:spcBef>
                <a:spcPct val="0"/>
              </a:spcBef>
              <a:buSzTx/>
              <a:buFontTx/>
              <a:buNone/>
            </a:pPr>
            <a:r>
              <a:rPr lang="en-US" altLang="en-US" sz="2400">
                <a:cs typeface="Arial" panose="020B0604020202020204" pitchFamily="34" charset="0"/>
              </a:rPr>
              <a:t>This can affect the way that the tertiary structure forms leading to a change in the shape of the active site. Mercury, copper and lead can all behave in a similar way.</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C9930158-F936-465F-9F73-FCD92F0FB6C6}" type="slidenum">
              <a:rPr lang="en-US" altLang="en-US" sz="1400" smtClean="0"/>
              <a:pPr eaLnBrk="1" hangingPunct="1">
                <a:spcBef>
                  <a:spcPct val="0"/>
                </a:spcBef>
                <a:buSzTx/>
                <a:buFontTx/>
                <a:buNone/>
                <a:defRPr/>
              </a:pPr>
              <a:t>46</a:t>
            </a:fld>
            <a:endParaRPr lang="en-US" altLang="en-US" sz="1400"/>
          </a:p>
        </p:txBody>
      </p:sp>
      <p:sp>
        <p:nvSpPr>
          <p:cNvPr id="39939" name="Rectangle 1"/>
          <p:cNvSpPr>
            <a:spLocks noGrp="1" noChangeArrowheads="1"/>
          </p:cNvSpPr>
          <p:nvPr>
            <p:ph type="title"/>
          </p:nvPr>
        </p:nvSpPr>
        <p:spPr>
          <a:xfrm>
            <a:off x="10731500" y="242888"/>
            <a:ext cx="4787900" cy="1511300"/>
          </a:xfrm>
        </p:spPr>
        <p:txBody>
          <a:bodyPr rIns="132080"/>
          <a:lstStyle/>
          <a:p>
            <a:pPr indent="0" eaLnBrk="1" hangingPunct="1">
              <a:defRPr/>
            </a:pPr>
            <a:endParaRPr lang="en-US">
              <a:sym typeface="Arial" charset="0"/>
            </a:endParaRPr>
          </a:p>
        </p:txBody>
      </p:sp>
      <p:sp>
        <p:nvSpPr>
          <p:cNvPr id="39940" name="Rectangle 2"/>
          <p:cNvSpPr>
            <a:spLocks noGrp="1" noChangeArrowheads="1"/>
          </p:cNvSpPr>
          <p:nvPr>
            <p:ph type="body" idx="1"/>
          </p:nvPr>
        </p:nvSpPr>
        <p:spPr>
          <a:xfrm>
            <a:off x="457200" y="8674100"/>
            <a:ext cx="8229600" cy="5257800"/>
          </a:xfrm>
        </p:spPr>
        <p:txBody>
          <a:bodyPr rIns="132080"/>
          <a:lstStyle/>
          <a:p>
            <a:pPr eaLnBrk="1" hangingPunct="1">
              <a:buFont typeface="Arial" charset="0"/>
              <a:buChar char="•"/>
              <a:defRPr/>
            </a:pPr>
            <a:endParaRPr lang="en-US">
              <a:sym typeface="Arial" charset="0"/>
            </a:endParaRPr>
          </a:p>
        </p:txBody>
      </p:sp>
      <p:pic>
        <p:nvPicPr>
          <p:cNvPr id="522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71513"/>
            <a:ext cx="904557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52230" name="Rectangle 4"/>
          <p:cNvSpPr>
            <a:spLocks/>
          </p:cNvSpPr>
          <p:nvPr/>
        </p:nvSpPr>
        <p:spPr bwMode="auto">
          <a:xfrm>
            <a:off x="5448300" y="2514600"/>
            <a:ext cx="309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400">
                <a:cs typeface="Arial" panose="020B0604020202020204" pitchFamily="34" charset="0"/>
              </a:rPr>
              <a:t>if substrate concentration increased,</a:t>
            </a:r>
          </a:p>
          <a:p>
            <a:pPr eaLnBrk="1" hangingPunct="1">
              <a:spcBef>
                <a:spcPct val="0"/>
              </a:spcBef>
              <a:buSzTx/>
              <a:buFontTx/>
              <a:buNone/>
            </a:pPr>
            <a:r>
              <a:rPr lang="en-US" altLang="en-US" sz="1400">
                <a:cs typeface="Arial" panose="020B0604020202020204" pitchFamily="34" charset="0"/>
              </a:rPr>
              <a:t>more chance of substrate colliding with active site, preventing inhibitor molecule from binding</a:t>
            </a:r>
          </a:p>
        </p:txBody>
      </p:sp>
      <p:sp>
        <p:nvSpPr>
          <p:cNvPr id="52231" name="Rectangle 5"/>
          <p:cNvSpPr>
            <a:spLocks/>
          </p:cNvSpPr>
          <p:nvPr/>
        </p:nvSpPr>
        <p:spPr bwMode="auto">
          <a:xfrm>
            <a:off x="6807200" y="4318000"/>
            <a:ext cx="19812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400">
                <a:cs typeface="Arial" panose="020B0604020202020204" pitchFamily="34" charset="0"/>
              </a:rPr>
              <a:t>higher concentration of substrate does not increase rate of reaction, because active site not involved</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D080C36D-5B45-4411-8F2C-48B8E8E1574A}" type="slidenum">
              <a:rPr lang="en-US" altLang="en-US" sz="1400" smtClean="0"/>
              <a:pPr eaLnBrk="1" hangingPunct="1">
                <a:spcBef>
                  <a:spcPct val="0"/>
                </a:spcBef>
                <a:buSzTx/>
                <a:buFontTx/>
                <a:buNone/>
                <a:defRPr/>
              </a:pPr>
              <a:t>47</a:t>
            </a:fld>
            <a:endParaRPr lang="en-US" altLang="en-US" sz="1400"/>
          </a:p>
        </p:txBody>
      </p:sp>
      <p:sp>
        <p:nvSpPr>
          <p:cNvPr id="40963" name="Rectangle 1"/>
          <p:cNvSpPr>
            <a:spLocks noGrp="1" noChangeArrowheads="1"/>
          </p:cNvSpPr>
          <p:nvPr>
            <p:ph type="title"/>
          </p:nvPr>
        </p:nvSpPr>
        <p:spPr>
          <a:xfrm>
            <a:off x="711200" y="-3616325"/>
            <a:ext cx="8229600" cy="1508125"/>
          </a:xfrm>
        </p:spPr>
        <p:txBody>
          <a:bodyPr rIns="132080"/>
          <a:lstStyle/>
          <a:p>
            <a:pPr indent="0" eaLnBrk="1" hangingPunct="1">
              <a:defRPr/>
            </a:pPr>
            <a:endParaRPr lang="en-US">
              <a:sym typeface="Arial" charset="0"/>
            </a:endParaRPr>
          </a:p>
        </p:txBody>
      </p:sp>
      <p:sp>
        <p:nvSpPr>
          <p:cNvPr id="40964" name="Rectangle 2"/>
          <p:cNvSpPr>
            <a:spLocks noGrp="1" noChangeArrowheads="1"/>
          </p:cNvSpPr>
          <p:nvPr>
            <p:ph type="body" idx="1"/>
          </p:nvPr>
        </p:nvSpPr>
        <p:spPr>
          <a:xfrm>
            <a:off x="4864100" y="10642600"/>
            <a:ext cx="8229600" cy="5257800"/>
          </a:xfrm>
        </p:spPr>
        <p:txBody>
          <a:bodyPr rIns="132080"/>
          <a:lstStyle/>
          <a:p>
            <a:pPr eaLnBrk="1" hangingPunct="1">
              <a:buFont typeface="Arial" charset="0"/>
              <a:buChar char="•"/>
              <a:defRPr/>
            </a:pPr>
            <a:endParaRPr lang="en-US">
              <a:sym typeface="Arial" charset="0"/>
            </a:endParaRPr>
          </a:p>
        </p:txBody>
      </p:sp>
      <p:graphicFrame>
        <p:nvGraphicFramePr>
          <p:cNvPr id="2" name="Group 3"/>
          <p:cNvGraphicFramePr>
            <a:graphicFrameLocks noGrp="1"/>
          </p:cNvGraphicFramePr>
          <p:nvPr/>
        </p:nvGraphicFramePr>
        <p:xfrm>
          <a:off x="889000" y="204788"/>
          <a:ext cx="7354887" cy="6586538"/>
        </p:xfrm>
        <a:graphic>
          <a:graphicData uri="http://schemas.openxmlformats.org/drawingml/2006/table">
            <a:tbl>
              <a:tblPr/>
              <a:tblGrid>
                <a:gridCol w="2455689">
                  <a:extLst>
                    <a:ext uri="{9D8B030D-6E8A-4147-A177-3AD203B41FA5}">
                      <a16:colId xmlns:a16="http://schemas.microsoft.com/office/drawing/2014/main" val="20000"/>
                    </a:ext>
                  </a:extLst>
                </a:gridCol>
                <a:gridCol w="2455688">
                  <a:extLst>
                    <a:ext uri="{9D8B030D-6E8A-4147-A177-3AD203B41FA5}">
                      <a16:colId xmlns:a16="http://schemas.microsoft.com/office/drawing/2014/main" val="20001"/>
                    </a:ext>
                  </a:extLst>
                </a:gridCol>
                <a:gridCol w="2443510">
                  <a:extLst>
                    <a:ext uri="{9D8B030D-6E8A-4147-A177-3AD203B41FA5}">
                      <a16:colId xmlns:a16="http://schemas.microsoft.com/office/drawing/2014/main" val="20002"/>
                    </a:ext>
                  </a:extLst>
                </a:gridCol>
              </a:tblGrid>
              <a:tr h="1219200">
                <a:tc>
                  <a:txBody>
                    <a:bodyPr/>
                    <a:lstStyle>
                      <a:lvl1pPr>
                        <a:spcBef>
                          <a:spcPts val="700"/>
                        </a:spcBef>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Lst>
                      </a:pPr>
                      <a:r>
                        <a:rPr kumimoji="0" lang="en-US" altLang="en-US" sz="28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Differences</a:t>
                      </a:r>
                    </a:p>
                  </a:txBody>
                  <a:tcPr marL="50796" marR="50796"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4706"/>
                      </a:srgbClr>
                    </a:solidFill>
                  </a:tcPr>
                </a:tc>
                <a:tc>
                  <a:txBody>
                    <a:bodyPr/>
                    <a:lstStyle>
                      <a:lvl1pPr>
                        <a:spcBef>
                          <a:spcPts val="700"/>
                        </a:spcBef>
                        <a:buSzPct val="100000"/>
                        <a:buFont typeface="Arial" charset="0"/>
                        <a:tabLst>
                          <a:tab pos="914400" algn="l"/>
                          <a:tab pos="91440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914400" algn="l"/>
                          <a:tab pos="91440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914400" algn="l"/>
                          <a:tab pos="91440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914400" algn="l"/>
                          <a:tab pos="91440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914400" algn="l"/>
                          <a:tab pos="91440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914400" algn="l"/>
                          <a:tab pos="91440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914400" algn="l"/>
                          <a:tab pos="91440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914400" algn="l"/>
                          <a:tab pos="91440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914400" algn="l"/>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 pos="914400" algn="l"/>
                        </a:tabLst>
                      </a:pPr>
                      <a:r>
                        <a:rPr kumimoji="0" lang="en-US" altLang="en-US" sz="24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rPr>
                        <a:t>Competitive</a:t>
                      </a:r>
                    </a:p>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 pos="914400" algn="l"/>
                        </a:tabLst>
                      </a:pPr>
                      <a:r>
                        <a:rPr kumimoji="0" lang="en-US" altLang="en-US" sz="24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rPr>
                        <a:t>inhibitor</a:t>
                      </a:r>
                    </a:p>
                  </a:txBody>
                  <a:tcPr marL="50796" marR="50796"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4706"/>
                      </a:srgbClr>
                    </a:solidFill>
                  </a:tcPr>
                </a:tc>
                <a:tc>
                  <a:txBody>
                    <a:bodyPr/>
                    <a:lstStyle>
                      <a:lvl1pPr>
                        <a:spcBef>
                          <a:spcPts val="700"/>
                        </a:spcBef>
                        <a:buSzPct val="100000"/>
                        <a:buFont typeface="Arial" charset="0"/>
                        <a:tabLst>
                          <a:tab pos="914400" algn="l"/>
                          <a:tab pos="91440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914400" algn="l"/>
                          <a:tab pos="91440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914400" algn="l"/>
                          <a:tab pos="91440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914400" algn="l"/>
                          <a:tab pos="91440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914400" algn="l"/>
                          <a:tab pos="91440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914400" algn="l"/>
                          <a:tab pos="91440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914400" algn="l"/>
                          <a:tab pos="91440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914400" algn="l"/>
                          <a:tab pos="91440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914400" algn="l"/>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 pos="914400" algn="l"/>
                        </a:tabLst>
                      </a:pPr>
                      <a:r>
                        <a:rPr kumimoji="0" lang="en-US" altLang="en-US" sz="24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rPr>
                        <a:t>Non-competitive</a:t>
                      </a:r>
                    </a:p>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 pos="914400" algn="l"/>
                        </a:tabLst>
                      </a:pPr>
                      <a:r>
                        <a:rPr kumimoji="0" lang="en-US" altLang="en-US" sz="24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rPr>
                        <a:t>inhibitor</a:t>
                      </a:r>
                    </a:p>
                  </a:txBody>
                  <a:tcPr marL="50796" marR="50796"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4706"/>
                      </a:srgbClr>
                    </a:solidFill>
                  </a:tcPr>
                </a:tc>
                <a:extLst>
                  <a:ext uri="{0D108BD9-81ED-4DB2-BD59-A6C34878D82A}">
                    <a16:rowId xmlns:a16="http://schemas.microsoft.com/office/drawing/2014/main" val="10000"/>
                  </a:ext>
                </a:extLst>
              </a:tr>
              <a:tr h="1047750">
                <a:tc>
                  <a:txBody>
                    <a:bodyPr/>
                    <a:lstStyle>
                      <a:lvl1pPr>
                        <a:spcBef>
                          <a:spcPts val="700"/>
                        </a:spcBef>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Lst>
                      </a:pPr>
                      <a:r>
                        <a:rPr kumimoji="0" lang="en-US" altLang="en-US" sz="2400" b="0" i="0" u="none" strike="noStrike" cap="none" normalizeH="0" baseline="0" dirty="0">
                          <a:ln>
                            <a:noFill/>
                          </a:ln>
                          <a:solidFill>
                            <a:srgbClr val="0044FE"/>
                          </a:solidFill>
                          <a:effectLst/>
                          <a:latin typeface="Arial" charset="0"/>
                          <a:ea typeface="ヒラギノ角ゴ ProN W3" charset="0"/>
                          <a:cs typeface="ヒラギノ角ゴ ProN W3" charset="0"/>
                          <a:sym typeface="Arial" charset="0"/>
                        </a:rPr>
                        <a:t>shape of molecule</a:t>
                      </a:r>
                    </a:p>
                  </a:txBody>
                  <a:tcPr marL="50796" marR="50796"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Lst>
                      </a:pPr>
                      <a:endPar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50796" marR="50796"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Lst>
                      </a:pP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50796" marR="50796"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3475">
                <a:tc>
                  <a:txBody>
                    <a:bodyPr/>
                    <a:lstStyle>
                      <a:lvl1pPr>
                        <a:spcBef>
                          <a:spcPts val="700"/>
                        </a:spcBef>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Lst>
                      </a:pPr>
                      <a:r>
                        <a:rPr kumimoji="0" lang="en-US" altLang="en-US" sz="2400" b="0" i="0" u="none" strike="noStrike" cap="none" normalizeH="0" baseline="0" dirty="0">
                          <a:ln>
                            <a:noFill/>
                          </a:ln>
                          <a:solidFill>
                            <a:srgbClr val="0044FE"/>
                          </a:solidFill>
                          <a:effectLst/>
                          <a:latin typeface="Arial" charset="0"/>
                          <a:ea typeface="ヒラギノ角ゴ ProN W3" charset="0"/>
                          <a:cs typeface="ヒラギノ角ゴ ProN W3" charset="0"/>
                          <a:sym typeface="Arial" charset="0"/>
                        </a:rPr>
                        <a:t>site on enzyme</a:t>
                      </a:r>
                    </a:p>
                  </a:txBody>
                  <a:tcPr marL="50796" marR="50796"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Lst>
                      </a:pPr>
                      <a:endPar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50796" marR="50796"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Lst>
                      </a:pP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50796" marR="50796"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16075">
                <a:tc>
                  <a:txBody>
                    <a:bodyPr/>
                    <a:lstStyle>
                      <a:lvl1pPr>
                        <a:spcBef>
                          <a:spcPts val="700"/>
                        </a:spcBef>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Lst>
                      </a:pPr>
                      <a:r>
                        <a:rPr kumimoji="0" lang="en-US" altLang="en-US" sz="2400" b="0" i="0" u="none" strike="noStrike" cap="none" normalizeH="0" baseline="0" dirty="0">
                          <a:ln>
                            <a:noFill/>
                          </a:ln>
                          <a:solidFill>
                            <a:srgbClr val="0044FE"/>
                          </a:solidFill>
                          <a:effectLst/>
                          <a:latin typeface="Arial" charset="0"/>
                          <a:ea typeface="ヒラギノ角ゴ ProN W3" charset="0"/>
                          <a:cs typeface="ヒラギノ角ゴ ProN W3" charset="0"/>
                          <a:sym typeface="Arial" charset="0"/>
                        </a:rPr>
                        <a:t>effect of increasing inhibitor conc.</a:t>
                      </a:r>
                    </a:p>
                  </a:txBody>
                  <a:tcPr marL="50796" marR="50796"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Lst>
                      </a:pPr>
                      <a:endPar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50796" marR="50796"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Lst>
                      </a:pP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50796" marR="50796"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70038">
                <a:tc>
                  <a:txBody>
                    <a:bodyPr/>
                    <a:lstStyle>
                      <a:lvl1pPr>
                        <a:spcBef>
                          <a:spcPts val="700"/>
                        </a:spcBef>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Lst>
                      </a:pPr>
                      <a:r>
                        <a:rPr kumimoji="0" lang="en-US" altLang="en-US" sz="2400" b="0" i="0" u="none" strike="noStrike" cap="none" normalizeH="0" baseline="0" dirty="0">
                          <a:ln>
                            <a:noFill/>
                          </a:ln>
                          <a:solidFill>
                            <a:srgbClr val="003DCC"/>
                          </a:solidFill>
                          <a:effectLst/>
                          <a:latin typeface="Arial" charset="0"/>
                          <a:ea typeface="ヒラギノ角ゴ ProN W3" charset="0"/>
                          <a:cs typeface="ヒラギノ角ゴ ProN W3" charset="0"/>
                          <a:sym typeface="Arial" charset="0"/>
                        </a:rPr>
                        <a:t>effect of increasing substrate conc.</a:t>
                      </a:r>
                    </a:p>
                  </a:txBody>
                  <a:tcPr marL="50796" marR="50796"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Lst>
                      </a:pPr>
                      <a:endParaRPr kumimoji="0" lang="en-US" altLang="en-US"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50796" marR="50796"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SzPct val="100000"/>
                        <a:buFont typeface="Arial" charset="0"/>
                        <a:tabLst>
                          <a:tab pos="914400" algn="l"/>
                        </a:tabLst>
                        <a:defRPr sz="2800">
                          <a:solidFill>
                            <a:schemeClr val="tx1"/>
                          </a:solidFill>
                          <a:latin typeface="Arial" charset="0"/>
                          <a:ea typeface="ヒラギノ角ゴ ProN W3" charset="0"/>
                          <a:cs typeface="ヒラギノ角ゴ ProN W3" charset="0"/>
                          <a:sym typeface="Arial" charset="0"/>
                        </a:defRPr>
                      </a:lvl1pPr>
                      <a:lvl2pPr marL="731838" indent="-285750">
                        <a:spcBef>
                          <a:spcPts val="600"/>
                        </a:spcBef>
                        <a:buSzPct val="100000"/>
                        <a:buFont typeface="Arial" charset="0"/>
                        <a:tabLst>
                          <a:tab pos="914400" algn="l"/>
                        </a:tabLst>
                        <a:defRPr sz="2400">
                          <a:solidFill>
                            <a:schemeClr val="tx1"/>
                          </a:solidFill>
                          <a:latin typeface="Arial" charset="0"/>
                          <a:ea typeface="ヒラギノ角ゴ ProN W3" charset="0"/>
                          <a:cs typeface="ヒラギノ角ゴ ProN W3" charset="0"/>
                          <a:sym typeface="Arial" charset="0"/>
                        </a:defRPr>
                      </a:lvl2pPr>
                      <a:lvl3pPr marL="1131888" indent="-228600">
                        <a:spcBef>
                          <a:spcPts val="600"/>
                        </a:spcBef>
                        <a:buSzPct val="100000"/>
                        <a:buFont typeface="Arial" charset="0"/>
                        <a:tabLst>
                          <a:tab pos="914400" algn="l"/>
                        </a:tabLst>
                        <a:defRPr sz="2000">
                          <a:solidFill>
                            <a:schemeClr val="tx1"/>
                          </a:solidFill>
                          <a:latin typeface="Arial" charset="0"/>
                          <a:ea typeface="ヒラギノ角ゴ ProN W3" charset="0"/>
                          <a:cs typeface="ヒラギノ角ゴ ProN W3" charset="0"/>
                          <a:sym typeface="Arial" charset="0"/>
                        </a:defRPr>
                      </a:lvl3pPr>
                      <a:lvl4pPr marL="15890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4pPr>
                      <a:lvl5pPr marL="2046288" indent="-228600">
                        <a:spcBef>
                          <a:spcPts val="500"/>
                        </a:spcBef>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SzPct val="100000"/>
                        <a:buFont typeface="Arial" charset="0"/>
                        <a:tabLst>
                          <a:tab pos="914400" algn="l"/>
                        </a:tabLst>
                        <a:defRPr>
                          <a:solidFill>
                            <a:schemeClr val="tx1"/>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tab pos="914400" algn="l"/>
                        </a:tabLst>
                      </a:pP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50796" marR="50796"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defRPr/>
            </a:pPr>
            <a:fld id="{7C9DD8FF-D2F3-43B8-9A4C-18C4A2497376}" type="slidenum">
              <a:rPr lang="en-US" altLang="en-US" sz="1400" smtClean="0"/>
              <a:pPr eaLnBrk="1" hangingPunct="1">
                <a:spcBef>
                  <a:spcPct val="0"/>
                </a:spcBef>
                <a:buSzTx/>
                <a:buFontTx/>
                <a:buNone/>
                <a:defRPr/>
              </a:pPr>
              <a:t>48</a:t>
            </a:fld>
            <a:endParaRPr lang="en-US" altLang="en-US" sz="1400"/>
          </a:p>
        </p:txBody>
      </p:sp>
      <p:sp>
        <p:nvSpPr>
          <p:cNvPr id="43012" name="Rectangle 2"/>
          <p:cNvSpPr>
            <a:spLocks noGrp="1" noChangeArrowheads="1"/>
          </p:cNvSpPr>
          <p:nvPr>
            <p:ph type="title"/>
          </p:nvPr>
        </p:nvSpPr>
        <p:spPr/>
        <p:txBody>
          <a:bodyPr rIns="132080"/>
          <a:lstStyle/>
          <a:p>
            <a:pPr indent="0" eaLnBrk="1" hangingPunct="1">
              <a:defRPr/>
            </a:pPr>
            <a:r>
              <a:rPr lang="en-US" dirty="0">
                <a:sym typeface="Arial" charset="0"/>
              </a:rPr>
              <a:t>Metabolic Pathways</a:t>
            </a:r>
          </a:p>
        </p:txBody>
      </p:sp>
      <p:sp>
        <p:nvSpPr>
          <p:cNvPr id="43013" name="Rectangle 3"/>
          <p:cNvSpPr>
            <a:spLocks noGrp="1" noChangeArrowheads="1"/>
          </p:cNvSpPr>
          <p:nvPr>
            <p:ph type="body" idx="1"/>
          </p:nvPr>
        </p:nvSpPr>
        <p:spPr>
          <a:xfrm>
            <a:off x="3073400" y="11938000"/>
            <a:ext cx="8229600" cy="5257800"/>
          </a:xfrm>
        </p:spPr>
        <p:txBody>
          <a:bodyPr rIns="132080"/>
          <a:lstStyle/>
          <a:p>
            <a:pPr eaLnBrk="1" hangingPunct="1">
              <a:buFont typeface="Arial" charset="0"/>
              <a:buChar char="•"/>
              <a:defRPr/>
            </a:pPr>
            <a:endParaRPr lang="en-US">
              <a:sym typeface="Arial" charset="0"/>
            </a:endParaRPr>
          </a:p>
        </p:txBody>
      </p:sp>
      <p:sp>
        <p:nvSpPr>
          <p:cNvPr id="55301" name="Rectangle 4"/>
          <p:cNvSpPr>
            <a:spLocks/>
          </p:cNvSpPr>
          <p:nvPr/>
        </p:nvSpPr>
        <p:spPr bwMode="auto">
          <a:xfrm>
            <a:off x="5956300" y="1511300"/>
            <a:ext cx="22479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800">
                <a:cs typeface="Arial" panose="020B0604020202020204" pitchFamily="34" charset="0"/>
              </a:rPr>
              <a:t>.</a:t>
            </a:r>
          </a:p>
        </p:txBody>
      </p:sp>
      <p:pic>
        <p:nvPicPr>
          <p:cNvPr id="5530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860800"/>
            <a:ext cx="67691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Box 4"/>
          <p:cNvSpPr txBox="1">
            <a:spLocks noChangeArrowheads="1"/>
          </p:cNvSpPr>
          <p:nvPr/>
        </p:nvSpPr>
        <p:spPr bwMode="auto">
          <a:xfrm>
            <a:off x="539750" y="1412875"/>
            <a:ext cx="799306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solidFill>
                  <a:srgbClr val="000000"/>
                </a:solidFill>
              </a:rPr>
              <a:t>A metabolic pathway is a series of reactions in which each step is catalysed by an enzyme. Cells have evolved to use the products of their own reactions for feedback inhibition of enzyme activity. Feedback inhibition involves the use of a reaction product to regulate its own further production </a:t>
            </a:r>
          </a:p>
          <a:p>
            <a:pPr eaLnBrk="1" hangingPunct="1">
              <a:spcBef>
                <a:spcPct val="0"/>
              </a:spcBef>
              <a:buSzTx/>
              <a:buFontTx/>
              <a:buNone/>
            </a:pPr>
            <a:endParaRPr lang="en-US" altLang="en-US" sz="1800">
              <a:solidFill>
                <a:srgbClr val="000000"/>
              </a:solidFill>
            </a:endParaRPr>
          </a:p>
        </p:txBody>
      </p:sp>
      <p:sp>
        <p:nvSpPr>
          <p:cNvPr id="2" name="TextBox 1">
            <a:extLst>
              <a:ext uri="{FF2B5EF4-FFF2-40B4-BE49-F238E27FC236}">
                <a16:creationId xmlns:a16="http://schemas.microsoft.com/office/drawing/2014/main" id="{DBD96E39-7FA2-414D-8EA5-3CF7097B6C77}"/>
              </a:ext>
            </a:extLst>
          </p:cNvPr>
          <p:cNvSpPr txBox="1"/>
          <p:nvPr/>
        </p:nvSpPr>
        <p:spPr>
          <a:xfrm>
            <a:off x="1187624" y="6134100"/>
            <a:ext cx="5256584" cy="369332"/>
          </a:xfrm>
          <a:prstGeom prst="rect">
            <a:avLst/>
          </a:prstGeom>
          <a:noFill/>
        </p:spPr>
        <p:txBody>
          <a:bodyPr wrap="square" rtlCol="0">
            <a:spAutoFit/>
          </a:bodyPr>
          <a:lstStyle/>
          <a:p>
            <a:r>
              <a:rPr lang="en-GB" dirty="0" err="1">
                <a:hlinkClick r:id="rId3"/>
              </a:rPr>
              <a:t>Swiffy</a:t>
            </a:r>
            <a:r>
              <a:rPr lang="en-GB" dirty="0">
                <a:hlinkClick r:id="rId3"/>
              </a:rPr>
              <a:t> Output (abpi.org.uk)</a:t>
            </a:r>
            <a:endParaRPr lang="en-GB"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ym typeface="Arial" charset="0"/>
              </a:rPr>
              <a:t>Describe the events shown in the diagram</a:t>
            </a:r>
          </a:p>
        </p:txBody>
      </p:sp>
      <p:sp>
        <p:nvSpPr>
          <p:cNvPr id="56323"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E1AD72C5-31C9-415A-8B95-98456D9A6088}" type="slidenum">
              <a:rPr lang="en-US" altLang="en-US" sz="1400"/>
              <a:pPr>
                <a:spcBef>
                  <a:spcPct val="0"/>
                </a:spcBef>
                <a:buSzTx/>
                <a:buFontTx/>
                <a:buNone/>
              </a:pPr>
              <a:t>49</a:t>
            </a:fld>
            <a:endParaRPr lang="en-US" altLang="en-US" sz="1400"/>
          </a:p>
        </p:txBody>
      </p:sp>
      <p:pic>
        <p:nvPicPr>
          <p:cNvPr id="5632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4675"/>
            <a:ext cx="8202613"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ym typeface="Arial" charset="0"/>
              </a:rPr>
              <a:t>What you should know from GCSE</a:t>
            </a:r>
          </a:p>
        </p:txBody>
      </p:sp>
      <p:sp>
        <p:nvSpPr>
          <p:cNvPr id="3" name="Content Placeholder 2"/>
          <p:cNvSpPr>
            <a:spLocks noGrp="1"/>
          </p:cNvSpPr>
          <p:nvPr>
            <p:ph idx="1"/>
          </p:nvPr>
        </p:nvSpPr>
        <p:spPr>
          <a:xfrm>
            <a:off x="468313" y="2133600"/>
            <a:ext cx="8229600" cy="4060825"/>
          </a:xfrm>
        </p:spPr>
        <p:txBody>
          <a:bodyPr/>
          <a:lstStyle/>
          <a:p>
            <a:pPr>
              <a:buFont typeface="Arial" charset="0"/>
              <a:buChar char="•"/>
              <a:defRPr/>
            </a:pPr>
            <a:r>
              <a:rPr lang="en-US" dirty="0">
                <a:sym typeface="Arial" charset="0"/>
              </a:rPr>
              <a:t>The use of enzymes industrially and within the home, including the advantages and disadvantages of using enzymes.</a:t>
            </a:r>
          </a:p>
          <a:p>
            <a:pPr>
              <a:buFont typeface="Arial" charset="0"/>
              <a:buChar char="•"/>
              <a:defRPr/>
            </a:pPr>
            <a:r>
              <a:rPr lang="en-US" dirty="0">
                <a:sym typeface="Arial" charset="0"/>
              </a:rPr>
              <a:t>The calculation of rate and the factors that affect the rate of chemical reactions.</a:t>
            </a:r>
          </a:p>
          <a:p>
            <a:pPr>
              <a:buFont typeface="Arial" charset="0"/>
              <a:buChar char="•"/>
              <a:defRPr/>
            </a:pPr>
            <a:r>
              <a:rPr lang="en-US" dirty="0">
                <a:sym typeface="Arial" charset="0"/>
              </a:rPr>
              <a:t>Evaluation of the use of catalysts in industrial processes</a:t>
            </a:r>
          </a:p>
        </p:txBody>
      </p:sp>
      <p:sp>
        <p:nvSpPr>
          <p:cNvPr id="6148"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DCF94881-E5E8-4CA8-95D6-4112FA8BA337}" type="slidenum">
              <a:rPr lang="en-US" altLang="en-US" sz="1400"/>
              <a:pPr>
                <a:spcBef>
                  <a:spcPct val="0"/>
                </a:spcBef>
                <a:buSzTx/>
                <a:buFontTx/>
                <a:buNone/>
              </a:pPr>
              <a:t>5</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ym typeface="Arial" charset="0"/>
              </a:rPr>
              <a:t>Pharmaceutical Drugs</a:t>
            </a:r>
          </a:p>
        </p:txBody>
      </p:sp>
      <p:sp>
        <p:nvSpPr>
          <p:cNvPr id="3" name="Content Placeholder 2"/>
          <p:cNvSpPr>
            <a:spLocks noGrp="1"/>
          </p:cNvSpPr>
          <p:nvPr>
            <p:ph idx="1"/>
          </p:nvPr>
        </p:nvSpPr>
        <p:spPr>
          <a:xfrm>
            <a:off x="457200" y="1600200"/>
            <a:ext cx="8229600" cy="3629025"/>
          </a:xfrm>
        </p:spPr>
        <p:txBody>
          <a:bodyPr/>
          <a:lstStyle/>
          <a:p>
            <a:pPr>
              <a:buFont typeface="Arial" charset="0"/>
              <a:buChar char="•"/>
              <a:defRPr/>
            </a:pPr>
            <a:r>
              <a:rPr lang="en-US" sz="2400" dirty="0">
                <a:sym typeface="Arial" charset="0"/>
              </a:rPr>
              <a:t>Understanding how enzymes work and how they can be regulated is a key principle behind the development of many of the pharmaceutical drugs.  </a:t>
            </a:r>
          </a:p>
          <a:p>
            <a:pPr>
              <a:buFont typeface="Arial" charset="0"/>
              <a:buChar char="•"/>
              <a:defRPr/>
            </a:pPr>
            <a:r>
              <a:rPr lang="en-US" sz="2400" dirty="0">
                <a:sym typeface="Arial" charset="0"/>
              </a:rPr>
              <a:t>Statins are a group of medicines used to control blood cholesterol.</a:t>
            </a:r>
          </a:p>
          <a:p>
            <a:pPr>
              <a:buFont typeface="Arial" charset="0"/>
              <a:buChar char="•"/>
              <a:defRPr/>
            </a:pPr>
            <a:r>
              <a:rPr lang="en-US" sz="2400" dirty="0">
                <a:sym typeface="Arial" charset="0"/>
              </a:rPr>
              <a:t>The end product of a metabolic pathway known as the </a:t>
            </a:r>
            <a:r>
              <a:rPr lang="en-US" sz="2400" dirty="0" err="1">
                <a:sym typeface="Arial" charset="0"/>
              </a:rPr>
              <a:t>mevalonate</a:t>
            </a:r>
            <a:r>
              <a:rPr lang="en-US" sz="2400" dirty="0">
                <a:sym typeface="Arial" charset="0"/>
              </a:rPr>
              <a:t> pathway, produces cholesterol.</a:t>
            </a:r>
          </a:p>
          <a:p>
            <a:pPr>
              <a:buFont typeface="Arial" charset="0"/>
              <a:buChar char="•"/>
              <a:defRPr/>
            </a:pPr>
            <a:r>
              <a:rPr lang="en-US" sz="2400" dirty="0">
                <a:sym typeface="Arial" charset="0"/>
              </a:rPr>
              <a:t>How do statins work to reduce cholesterol?</a:t>
            </a:r>
          </a:p>
          <a:p>
            <a:pPr>
              <a:buFont typeface="Arial" charset="0"/>
              <a:buChar char="•"/>
              <a:defRPr/>
            </a:pPr>
            <a:endParaRPr lang="en-US" sz="2800" dirty="0">
              <a:sym typeface="Arial" charset="0"/>
            </a:endParaRPr>
          </a:p>
        </p:txBody>
      </p:sp>
      <p:sp>
        <p:nvSpPr>
          <p:cNvPr id="57348"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35780623-5FA1-4E39-8829-4CC42753AC76}" type="slidenum">
              <a:rPr lang="en-US" altLang="en-US" sz="1400"/>
              <a:pPr>
                <a:spcBef>
                  <a:spcPct val="0"/>
                </a:spcBef>
                <a:buSzTx/>
                <a:buFontTx/>
                <a:buNone/>
              </a:pPr>
              <a:t>50</a:t>
            </a:fld>
            <a:endParaRPr lang="en-US" altLang="en-US" sz="14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ym typeface="Arial" charset="0"/>
              </a:rPr>
              <a:t>Preparatory Work</a:t>
            </a:r>
          </a:p>
        </p:txBody>
      </p:sp>
      <p:sp>
        <p:nvSpPr>
          <p:cNvPr id="3" name="Content Placeholder 2"/>
          <p:cNvSpPr>
            <a:spLocks noGrp="1"/>
          </p:cNvSpPr>
          <p:nvPr>
            <p:ph idx="1"/>
          </p:nvPr>
        </p:nvSpPr>
        <p:spPr>
          <a:xfrm>
            <a:off x="457200" y="1600200"/>
            <a:ext cx="8229600" cy="4708525"/>
          </a:xfrm>
        </p:spPr>
        <p:txBody>
          <a:bodyPr/>
          <a:lstStyle/>
          <a:p>
            <a:pPr>
              <a:buFont typeface="Arial" charset="0"/>
              <a:buChar char="•"/>
              <a:defRPr/>
            </a:pPr>
            <a:r>
              <a:rPr lang="en-US" sz="3600" baseline="30000" dirty="0">
                <a:sym typeface="Arial" charset="0"/>
              </a:rPr>
              <a:t>1. Watch the video on BBC </a:t>
            </a:r>
            <a:r>
              <a:rPr lang="en-US" sz="3600" baseline="30000" dirty="0" err="1">
                <a:sym typeface="Arial" charset="0"/>
              </a:rPr>
              <a:t>Bitesize</a:t>
            </a:r>
            <a:r>
              <a:rPr lang="en-US" sz="3600" baseline="30000" dirty="0">
                <a:sym typeface="Arial" charset="0"/>
              </a:rPr>
              <a:t> on enzymes to recap your GCSE knowledge:</a:t>
            </a:r>
          </a:p>
          <a:p>
            <a:pPr>
              <a:buFont typeface="Arial" charset="0"/>
              <a:buChar char="•"/>
              <a:defRPr/>
            </a:pPr>
            <a:endParaRPr lang="en-US" sz="3600" baseline="30000" dirty="0">
              <a:sym typeface="Arial" charset="0"/>
            </a:endParaRPr>
          </a:p>
          <a:p>
            <a:pPr marL="39688" indent="0">
              <a:buFont typeface="Arial" charset="0"/>
              <a:buNone/>
              <a:defRPr/>
            </a:pPr>
            <a:r>
              <a:rPr lang="en-US" sz="3600" u="sng" baseline="30000" dirty="0">
                <a:sym typeface="Arial" charset="0"/>
                <a:hlinkClick r:id="rId2"/>
              </a:rPr>
              <a:t>https://www.bbc.com/bitesize/guides/zwxv6yc/revision/2</a:t>
            </a:r>
            <a:endParaRPr lang="en-US" sz="3600" u="sng" baseline="30000" dirty="0">
              <a:sym typeface="Arial" charset="0"/>
            </a:endParaRPr>
          </a:p>
          <a:p>
            <a:pPr marL="39688" indent="0">
              <a:buFont typeface="Arial" charset="0"/>
              <a:buNone/>
              <a:defRPr/>
            </a:pPr>
            <a:r>
              <a:rPr lang="en-US" sz="3600" b="1" baseline="30000" dirty="0">
                <a:sym typeface="Arial" charset="0"/>
                <a:hlinkClick r:id="rId3"/>
              </a:rPr>
              <a:t>https://www.bbc.com/bitesize/guides/zcttv9q/revision/5</a:t>
            </a:r>
            <a:endParaRPr lang="en-US" sz="3600" b="1" baseline="30000" dirty="0">
              <a:sym typeface="Arial" charset="0"/>
            </a:endParaRPr>
          </a:p>
          <a:p>
            <a:pPr marL="39688" indent="0">
              <a:buFont typeface="Arial" charset="0"/>
              <a:buNone/>
              <a:defRPr/>
            </a:pPr>
            <a:endParaRPr lang="en-US" sz="3600" b="1" baseline="30000" dirty="0">
              <a:sym typeface="Arial" charset="0"/>
            </a:endParaRPr>
          </a:p>
          <a:p>
            <a:pPr>
              <a:buFont typeface="Arial" charset="0"/>
              <a:buChar char="•"/>
              <a:defRPr/>
            </a:pPr>
            <a:r>
              <a:rPr lang="en-US" sz="3600" baseline="30000" dirty="0">
                <a:sym typeface="Arial" charset="0"/>
              </a:rPr>
              <a:t>2. Read the article entitled </a:t>
            </a:r>
            <a:r>
              <a:rPr lang="en-US" sz="3600" b="1" baseline="30000" dirty="0">
                <a:sym typeface="Arial" charset="0"/>
              </a:rPr>
              <a:t>Enzymes Fast and Flexible by Dianne Gull, </a:t>
            </a:r>
            <a:r>
              <a:rPr lang="en-US" sz="3600" baseline="30000" dirty="0">
                <a:sym typeface="Arial" charset="0"/>
              </a:rPr>
              <a:t>originally published in Biological Sciences Review, </a:t>
            </a:r>
            <a:r>
              <a:rPr lang="en-US" sz="3600" baseline="30000" dirty="0" err="1">
                <a:sym typeface="Arial" charset="0"/>
              </a:rPr>
              <a:t>Vol</a:t>
            </a:r>
            <a:r>
              <a:rPr lang="en-US" sz="3600" baseline="30000" dirty="0">
                <a:sym typeface="Arial" charset="0"/>
              </a:rPr>
              <a:t> 6, No.2 </a:t>
            </a:r>
            <a:r>
              <a:rPr lang="en-US" sz="3600" baseline="30000" dirty="0" err="1">
                <a:sym typeface="Arial" charset="0"/>
              </a:rPr>
              <a:t>pp</a:t>
            </a:r>
            <a:r>
              <a:rPr lang="en-US" sz="3600" baseline="30000" dirty="0">
                <a:sym typeface="Arial" charset="0"/>
              </a:rPr>
              <a:t> 26-29.</a:t>
            </a:r>
          </a:p>
          <a:p>
            <a:pPr marL="39688" indent="0">
              <a:buFont typeface="Arial" charset="0"/>
              <a:buNone/>
              <a:defRPr/>
            </a:pPr>
            <a:endParaRPr lang="en-US" sz="3600" baseline="30000" dirty="0">
              <a:sym typeface="Arial" charset="0"/>
            </a:endParaRPr>
          </a:p>
          <a:p>
            <a:pPr marL="39688" indent="0">
              <a:buFont typeface="Arial" charset="0"/>
              <a:buNone/>
              <a:defRPr/>
            </a:pPr>
            <a:r>
              <a:rPr lang="en-US" sz="3600" baseline="30000" dirty="0">
                <a:sym typeface="Arial" charset="0"/>
              </a:rPr>
              <a:t>Answer the questions that follow.</a:t>
            </a:r>
          </a:p>
          <a:p>
            <a:pPr>
              <a:buFont typeface="Arial" charset="0"/>
              <a:buChar char="•"/>
              <a:defRPr/>
            </a:pPr>
            <a:endParaRPr lang="en-US" dirty="0">
              <a:sym typeface="Arial" charset="0"/>
            </a:endParaRPr>
          </a:p>
        </p:txBody>
      </p:sp>
      <p:sp>
        <p:nvSpPr>
          <p:cNvPr id="7172"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03204C52-3443-4922-A75D-A47006B93F79}" type="slidenum">
              <a:rPr lang="en-US" altLang="en-US" sz="1400"/>
              <a:pPr>
                <a:spcBef>
                  <a:spcPct val="0"/>
                </a:spcBef>
                <a:buSzTx/>
                <a:buFontTx/>
                <a:buNone/>
              </a:pPr>
              <a:t>6</a:t>
            </a:fld>
            <a:endParaRPr lang="en-US" altLang="en-US" sz="14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227013" y="901700"/>
            <a:ext cx="8229600" cy="765175"/>
          </a:xfrm>
        </p:spPr>
        <p:txBody>
          <a:bodyPr rIns="132080"/>
          <a:lstStyle/>
          <a:p>
            <a:pPr indent="0" eaLnBrk="1" hangingPunct="1">
              <a:defRPr/>
            </a:pPr>
            <a:r>
              <a:rPr lang="en-US" sz="4000" dirty="0">
                <a:sym typeface="Arial" charset="0"/>
              </a:rPr>
              <a:t>Naming Enzymes:</a:t>
            </a:r>
          </a:p>
        </p:txBody>
      </p:sp>
      <p:sp>
        <p:nvSpPr>
          <p:cNvPr id="11267" name="Rectangle 2"/>
          <p:cNvSpPr>
            <a:spLocks noGrp="1" noChangeArrowheads="1"/>
          </p:cNvSpPr>
          <p:nvPr>
            <p:ph type="body" idx="1"/>
          </p:nvPr>
        </p:nvSpPr>
        <p:spPr>
          <a:xfrm>
            <a:off x="0" y="2327275"/>
            <a:ext cx="3670300" cy="2501900"/>
          </a:xfrm>
        </p:spPr>
        <p:txBody>
          <a:bodyPr rIns="132080"/>
          <a:lstStyle/>
          <a:p>
            <a:pPr eaLnBrk="1" hangingPunct="1">
              <a:buFont typeface="Arial" charset="0"/>
              <a:buChar char="•"/>
              <a:defRPr/>
            </a:pPr>
            <a:r>
              <a:rPr lang="en-US" sz="2400" dirty="0">
                <a:solidFill>
                  <a:srgbClr val="0044FE"/>
                </a:solidFill>
                <a:sym typeface="Arial" charset="0"/>
              </a:rPr>
              <a:t>Recommended names</a:t>
            </a:r>
            <a:br>
              <a:rPr lang="en-US" sz="2400" dirty="0">
                <a:solidFill>
                  <a:srgbClr val="0044FE"/>
                </a:solidFill>
                <a:sym typeface="Arial" charset="0"/>
              </a:rPr>
            </a:br>
            <a:br>
              <a:rPr lang="en-US" sz="2400" dirty="0">
                <a:solidFill>
                  <a:srgbClr val="0044FE"/>
                </a:solidFill>
                <a:sym typeface="Arial" charset="0"/>
              </a:rPr>
            </a:br>
            <a:endParaRPr lang="en-US" sz="2400" dirty="0">
              <a:solidFill>
                <a:srgbClr val="0044FE"/>
              </a:solidFill>
              <a:sym typeface="Arial" charset="0"/>
            </a:endParaRPr>
          </a:p>
          <a:p>
            <a:pPr eaLnBrk="1" hangingPunct="1">
              <a:buFont typeface="Arial" charset="0"/>
              <a:buChar char="•"/>
              <a:defRPr/>
            </a:pPr>
            <a:r>
              <a:rPr lang="en-US" sz="2400" dirty="0">
                <a:solidFill>
                  <a:srgbClr val="0044FE"/>
                </a:solidFill>
                <a:sym typeface="Arial" charset="0"/>
              </a:rPr>
              <a:t>Systematic name</a:t>
            </a:r>
            <a:br>
              <a:rPr lang="en-US" sz="2400" dirty="0">
                <a:solidFill>
                  <a:srgbClr val="0044FE"/>
                </a:solidFill>
                <a:sym typeface="Arial" charset="0"/>
              </a:rPr>
            </a:br>
            <a:br>
              <a:rPr lang="en-US" sz="2400" dirty="0">
                <a:solidFill>
                  <a:srgbClr val="0044FE"/>
                </a:solidFill>
                <a:sym typeface="Arial" charset="0"/>
              </a:rPr>
            </a:br>
            <a:endParaRPr lang="en-US" sz="2400" dirty="0">
              <a:solidFill>
                <a:srgbClr val="0044FE"/>
              </a:solidFill>
              <a:sym typeface="Arial" charset="0"/>
            </a:endParaRPr>
          </a:p>
        </p:txBody>
      </p:sp>
      <p:sp>
        <p:nvSpPr>
          <p:cNvPr id="11269" name="Rectangle 5"/>
          <p:cNvSpPr>
            <a:spLocks/>
          </p:cNvSpPr>
          <p:nvPr/>
        </p:nvSpPr>
        <p:spPr bwMode="auto">
          <a:xfrm>
            <a:off x="3692525" y="2343150"/>
            <a:ext cx="5410200" cy="800100"/>
          </a:xfrm>
          <a:prstGeom prst="rect">
            <a:avLst/>
          </a:prstGeom>
          <a:solidFill>
            <a:srgbClr val="DDDDDD"/>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Short name, often ending in ‘ase’ eg. lactase</a:t>
            </a:r>
          </a:p>
        </p:txBody>
      </p:sp>
      <p:sp>
        <p:nvSpPr>
          <p:cNvPr id="11270" name="Rectangle 6"/>
          <p:cNvSpPr>
            <a:spLocks/>
          </p:cNvSpPr>
          <p:nvPr/>
        </p:nvSpPr>
        <p:spPr bwMode="auto">
          <a:xfrm>
            <a:off x="3349625" y="3424238"/>
            <a:ext cx="5422900" cy="3028950"/>
          </a:xfrm>
          <a:prstGeom prst="rect">
            <a:avLst/>
          </a:prstGeom>
          <a:solidFill>
            <a:srgbClr val="DDDDDD"/>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Describes the type of reaction being catalysed eg.</a:t>
            </a:r>
          </a:p>
          <a:p>
            <a:pPr eaLnBrk="1" hangingPunct="1">
              <a:spcBef>
                <a:spcPct val="0"/>
              </a:spcBef>
              <a:buSzTx/>
              <a:buFontTx/>
              <a:buNone/>
            </a:pPr>
            <a:endParaRPr lang="en-US" altLang="en-US" sz="2400">
              <a:cs typeface="Arial" panose="020B0604020202020204" pitchFamily="34" charset="0"/>
            </a:endParaRPr>
          </a:p>
          <a:p>
            <a:pPr eaLnBrk="1" hangingPunct="1">
              <a:spcBef>
                <a:spcPct val="0"/>
              </a:spcBef>
              <a:buSzTx/>
              <a:buFontTx/>
              <a:buNone/>
            </a:pPr>
            <a:r>
              <a:rPr lang="en-US" altLang="en-US" sz="2400">
                <a:cs typeface="Arial" panose="020B0604020202020204" pitchFamily="34" charset="0"/>
              </a:rPr>
              <a:t>ATP:creatine phosphotransferase (the transfer of a phosphate group)</a:t>
            </a:r>
          </a:p>
          <a:p>
            <a:pPr eaLnBrk="1" hangingPunct="1">
              <a:spcBef>
                <a:spcPct val="0"/>
              </a:spcBef>
              <a:buSzTx/>
              <a:buFontTx/>
              <a:buNone/>
            </a:pPr>
            <a:endParaRPr lang="en-US" altLang="en-US" sz="2400">
              <a:cs typeface="Arial" panose="020B0604020202020204" pitchFamily="34" charset="0"/>
            </a:endParaRPr>
          </a:p>
          <a:p>
            <a:pPr eaLnBrk="1" hangingPunct="1">
              <a:spcBef>
                <a:spcPct val="0"/>
              </a:spcBef>
              <a:buSzTx/>
              <a:buFontTx/>
              <a:buNone/>
            </a:pPr>
            <a:r>
              <a:rPr lang="en-US" altLang="en-US" sz="2400">
                <a:cs typeface="Arial" panose="020B0604020202020204" pitchFamily="34" charset="0"/>
              </a:rPr>
              <a:t>Glucose isomerase (changes glucose to fructose)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left)">
                                      <p:cBhvr>
                                        <p:cTn id="7" dur="5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wipe(left)">
                                      <p:cBhvr>
                                        <p:cTn id="12"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autoUpdateAnimBg="0"/>
      <p:bldP spid="1127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8" y="1557338"/>
            <a:ext cx="382746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2292" name="Rectangle 3"/>
          <p:cNvSpPr>
            <a:spLocks noGrp="1" noChangeArrowheads="1"/>
          </p:cNvSpPr>
          <p:nvPr>
            <p:ph type="title"/>
          </p:nvPr>
        </p:nvSpPr>
        <p:spPr>
          <a:xfrm>
            <a:off x="30163" y="333375"/>
            <a:ext cx="6484937" cy="1028700"/>
          </a:xfrm>
        </p:spPr>
        <p:txBody>
          <a:bodyPr rIns="132080"/>
          <a:lstStyle/>
          <a:p>
            <a:pPr indent="0" eaLnBrk="1" hangingPunct="1">
              <a:defRPr/>
            </a:pPr>
            <a:r>
              <a:rPr lang="en-US" sz="4000" dirty="0">
                <a:sym typeface="Arial" charset="0"/>
              </a:rPr>
              <a:t>Structure of enzymes </a:t>
            </a:r>
          </a:p>
        </p:txBody>
      </p:sp>
      <p:sp>
        <p:nvSpPr>
          <p:cNvPr id="12293" name="Rectangle 4"/>
          <p:cNvSpPr>
            <a:spLocks noGrp="1" noChangeArrowheads="1"/>
          </p:cNvSpPr>
          <p:nvPr>
            <p:ph type="body" idx="1"/>
          </p:nvPr>
        </p:nvSpPr>
        <p:spPr>
          <a:xfrm>
            <a:off x="4319588" y="1052513"/>
            <a:ext cx="4824412" cy="5589587"/>
          </a:xfrm>
        </p:spPr>
        <p:txBody>
          <a:bodyPr rIns="132080"/>
          <a:lstStyle/>
          <a:p>
            <a:pPr eaLnBrk="1" hangingPunct="1">
              <a:buFont typeface="Arial" charset="0"/>
              <a:buChar char="•"/>
              <a:defRPr/>
            </a:pPr>
            <a:endParaRPr lang="en-US" sz="2000" dirty="0">
              <a:sym typeface="Arial" charset="0"/>
            </a:endParaRPr>
          </a:p>
          <a:p>
            <a:pPr eaLnBrk="1" hangingPunct="1">
              <a:buFont typeface="Arial" charset="0"/>
              <a:buChar char="•"/>
              <a:defRPr/>
            </a:pPr>
            <a:r>
              <a:rPr lang="en-US" sz="3000" dirty="0">
                <a:sym typeface="Arial" charset="0"/>
              </a:rPr>
              <a:t>Globular proteins with tertiary structure.</a:t>
            </a:r>
          </a:p>
          <a:p>
            <a:pPr eaLnBrk="1" hangingPunct="1">
              <a:buFont typeface="Arial" charset="0"/>
              <a:buChar char="•"/>
              <a:defRPr/>
            </a:pPr>
            <a:r>
              <a:rPr lang="en-US" sz="3000" dirty="0">
                <a:sym typeface="Arial" charset="0"/>
              </a:rPr>
              <a:t>Active site has a specific shape that only the substrate can fit. </a:t>
            </a:r>
          </a:p>
          <a:p>
            <a:pPr eaLnBrk="1" hangingPunct="1">
              <a:buFont typeface="Arial" charset="0"/>
              <a:buChar char="•"/>
              <a:defRPr/>
            </a:pPr>
            <a:r>
              <a:rPr lang="en-US" sz="3000" dirty="0">
                <a:sym typeface="Arial" charset="0"/>
              </a:rPr>
              <a:t>Enzyme substrate complex held together by weak non covalent interactions (H, ionic, hydrophobic).</a:t>
            </a:r>
          </a:p>
        </p:txBody>
      </p:sp>
      <p:pic>
        <p:nvPicPr>
          <p:cNvPr id="11269" name="Picture 5">
            <a:hlinkClick r:id="rId3"/>
          </p:cNvPr>
          <p:cNvPicPr>
            <a:picLocks noChangeArrowheads="1"/>
          </p:cNvPicPr>
          <p:nvPr/>
        </p:nvPicPr>
        <p:blipFill>
          <a:blip r:embed="rId4">
            <a:extLst>
              <a:ext uri="{28A0092B-C50C-407E-A947-70E740481C1C}">
                <a14:useLocalDpi xmlns:a14="http://schemas.microsoft.com/office/drawing/2010/main" val="0"/>
              </a:ext>
            </a:extLst>
          </a:blip>
          <a:srcRect l="4201" t="15961" r="66920" b="25241"/>
          <a:stretch>
            <a:fillRect/>
          </a:stretch>
        </p:blipFill>
        <p:spPr bwMode="auto">
          <a:xfrm>
            <a:off x="8959850" y="9936163"/>
            <a:ext cx="29972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0" name="Rectangle 6"/>
          <p:cNvSpPr>
            <a:spLocks/>
          </p:cNvSpPr>
          <p:nvPr/>
        </p:nvSpPr>
        <p:spPr bwMode="auto">
          <a:xfrm>
            <a:off x="9002713" y="9725025"/>
            <a:ext cx="476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400">
                <a:cs typeface="Arial" panose="020B0604020202020204" pitchFamily="34" charset="0"/>
              </a:rPr>
              <a:t>Click to link to jmol interactive representation courtesy of University of Arizona</a:t>
            </a:r>
          </a:p>
        </p:txBody>
      </p:sp>
      <p:sp>
        <p:nvSpPr>
          <p:cNvPr id="11271" name="Rectangle 7"/>
          <p:cNvSpPr>
            <a:spLocks/>
          </p:cNvSpPr>
          <p:nvPr/>
        </p:nvSpPr>
        <p:spPr bwMode="auto">
          <a:xfrm>
            <a:off x="539750" y="4652963"/>
            <a:ext cx="35274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baseline="30000">
                <a:solidFill>
                  <a:schemeClr val="accent2"/>
                </a:solidFill>
                <a:cs typeface="Arial" panose="020B0604020202020204" pitchFamily="34" charset="0"/>
              </a:rPr>
              <a:t>There are around 40,000 different enzymes in human cells, each controlling a different chemical reaction.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ym typeface="Arial" charset="0"/>
              </a:rPr>
              <a:t>Chemical reactions</a:t>
            </a:r>
          </a:p>
        </p:txBody>
      </p:sp>
      <p:sp>
        <p:nvSpPr>
          <p:cNvPr id="12291"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CB03F56D-E1D7-405A-A735-4C8AFA875F42}" type="slidenum">
              <a:rPr lang="en-US" altLang="en-US" sz="1400"/>
              <a:pPr>
                <a:spcBef>
                  <a:spcPct val="0"/>
                </a:spcBef>
                <a:buSzTx/>
                <a:buFontTx/>
                <a:buNone/>
              </a:pPr>
              <a:t>9</a:t>
            </a:fld>
            <a:endParaRPr lang="en-US" altLang="en-US" sz="1400"/>
          </a:p>
        </p:txBody>
      </p:sp>
      <p:pic>
        <p:nvPicPr>
          <p:cNvPr id="122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3890963"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5"/>
          <p:cNvSpPr txBox="1">
            <a:spLocks noChangeArrowheads="1"/>
          </p:cNvSpPr>
          <p:nvPr/>
        </p:nvSpPr>
        <p:spPr bwMode="auto">
          <a:xfrm>
            <a:off x="4643438" y="1773238"/>
            <a:ext cx="417671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400" dirty="0">
                <a:solidFill>
                  <a:srgbClr val="000000"/>
                </a:solidFill>
              </a:rPr>
              <a:t>3 conditions must be met for a chemical reaction to take place:</a:t>
            </a:r>
          </a:p>
          <a:p>
            <a:pPr eaLnBrk="1" hangingPunct="1">
              <a:spcBef>
                <a:spcPct val="0"/>
              </a:spcBef>
              <a:buSzTx/>
              <a:buFontTx/>
              <a:buNone/>
            </a:pPr>
            <a:endParaRPr lang="en-US" altLang="en-US" sz="2400" dirty="0">
              <a:solidFill>
                <a:srgbClr val="000000"/>
              </a:solidFill>
            </a:endParaRPr>
          </a:p>
          <a:p>
            <a:pPr eaLnBrk="1" hangingPunct="1">
              <a:spcBef>
                <a:spcPct val="0"/>
              </a:spcBef>
              <a:buSzTx/>
              <a:buFontTx/>
              <a:buNone/>
            </a:pPr>
            <a:r>
              <a:rPr lang="en-US" altLang="en-US" sz="2400" dirty="0">
                <a:solidFill>
                  <a:srgbClr val="000000"/>
                </a:solidFill>
              </a:rPr>
              <a:t>1.The reactant molecules must collide with sufficient energy to alter the arrangement of their atoms to form products.</a:t>
            </a:r>
          </a:p>
          <a:p>
            <a:pPr eaLnBrk="1" hangingPunct="1">
              <a:spcBef>
                <a:spcPct val="0"/>
              </a:spcBef>
              <a:buSzTx/>
              <a:buFontTx/>
              <a:buNone/>
            </a:pPr>
            <a:endParaRPr lang="en-US" altLang="en-US" sz="2400" dirty="0">
              <a:solidFill>
                <a:srgbClr val="000000"/>
              </a:solidFill>
            </a:endParaRPr>
          </a:p>
          <a:p>
            <a:pPr eaLnBrk="1" hangingPunct="1">
              <a:spcBef>
                <a:spcPct val="0"/>
              </a:spcBef>
              <a:buSzTx/>
              <a:buFontTx/>
              <a:buNone/>
            </a:pPr>
            <a:endParaRPr lang="en-US" altLang="en-US" dirty="0">
              <a:solidFill>
                <a:srgbClr val="000000"/>
              </a:solidFill>
            </a:endParaRPr>
          </a:p>
        </p:txBody>
      </p:sp>
      <p:sp>
        <p:nvSpPr>
          <p:cNvPr id="3" name="TextBox 2">
            <a:extLst>
              <a:ext uri="{FF2B5EF4-FFF2-40B4-BE49-F238E27FC236}">
                <a16:creationId xmlns:a16="http://schemas.microsoft.com/office/drawing/2014/main" id="{FCAE59F4-EECA-4E4C-BD60-C46CDCDAFEF6}"/>
              </a:ext>
            </a:extLst>
          </p:cNvPr>
          <p:cNvSpPr txBox="1"/>
          <p:nvPr/>
        </p:nvSpPr>
        <p:spPr>
          <a:xfrm>
            <a:off x="4716016" y="5445224"/>
            <a:ext cx="3816424" cy="646331"/>
          </a:xfrm>
          <a:prstGeom prst="rect">
            <a:avLst/>
          </a:prstGeom>
          <a:noFill/>
        </p:spPr>
        <p:txBody>
          <a:bodyPr wrap="square" rtlCol="0">
            <a:spAutoFit/>
          </a:bodyPr>
          <a:lstStyle/>
          <a:p>
            <a:r>
              <a:rPr lang="en-GB" dirty="0">
                <a:hlinkClick r:id="rId3"/>
              </a:rPr>
              <a:t>How Enzymes Work (from PDB-101) – YouTube</a:t>
            </a:r>
            <a:r>
              <a:rPr lang="en-GB"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theme/theme1.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E7AF3EF6F8D94FAAF6745212BA088B" ma:contentTypeVersion="13" ma:contentTypeDescription="Create a new document." ma:contentTypeScope="" ma:versionID="3e42db4c03979beb09e21e137154762d">
  <xsd:schema xmlns:xsd="http://www.w3.org/2001/XMLSchema" xmlns:xs="http://www.w3.org/2001/XMLSchema" xmlns:p="http://schemas.microsoft.com/office/2006/metadata/properties" xmlns:ns3="20eb508b-84ce-43fc-b842-cdd6d1d0f552" xmlns:ns4="043d8930-37e3-4d62-86f8-bb6decb1e6f2" targetNamespace="http://schemas.microsoft.com/office/2006/metadata/properties" ma:root="true" ma:fieldsID="d219c4862a5e8477519f842dbef5214c" ns3:_="" ns4:_="">
    <xsd:import namespace="20eb508b-84ce-43fc-b842-cdd6d1d0f552"/>
    <xsd:import namespace="043d8930-37e3-4d62-86f8-bb6decb1e6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b508b-84ce-43fc-b842-cdd6d1d0f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3d8930-37e3-4d62-86f8-bb6decb1e6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D06300-497F-4E6A-A928-FD5384E37754}">
  <ds:schemaRefs>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http://purl.org/dc/terms/"/>
    <ds:schemaRef ds:uri="http://schemas.microsoft.com/office/infopath/2007/PartnerControls"/>
    <ds:schemaRef ds:uri="043d8930-37e3-4d62-86f8-bb6decb1e6f2"/>
    <ds:schemaRef ds:uri="20eb508b-84ce-43fc-b842-cdd6d1d0f552"/>
    <ds:schemaRef ds:uri="http://schemas.microsoft.com/office/2006/metadata/properties"/>
  </ds:schemaRefs>
</ds:datastoreItem>
</file>

<file path=customXml/itemProps2.xml><?xml version="1.0" encoding="utf-8"?>
<ds:datastoreItem xmlns:ds="http://schemas.openxmlformats.org/officeDocument/2006/customXml" ds:itemID="{DE2AEF26-6109-462C-850F-91A13C65F6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b508b-84ce-43fc-b842-cdd6d1d0f552"/>
    <ds:schemaRef ds:uri="043d8930-37e3-4d62-86f8-bb6decb1e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3B1992-7ADB-4CDB-9C3C-9BD1BEE04F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Pages>0</Pages>
  <Words>2664</Words>
  <Characters>0</Characters>
  <Application>Microsoft Office PowerPoint</Application>
  <PresentationFormat>On-screen Show (4:3)</PresentationFormat>
  <Lines>0</Lines>
  <Paragraphs>391</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Arial Bold</vt:lpstr>
      <vt:lpstr>Symbol</vt:lpstr>
      <vt:lpstr>Title &amp; Bullets</vt:lpstr>
      <vt:lpstr>3.1.4.2 Many proteins are ENZYMES</vt:lpstr>
      <vt:lpstr>Learning Objectives</vt:lpstr>
      <vt:lpstr>Learning Objectives</vt:lpstr>
      <vt:lpstr>What you should know from GCSE</vt:lpstr>
      <vt:lpstr>What you should know from GCSE</vt:lpstr>
      <vt:lpstr>Preparatory Work</vt:lpstr>
      <vt:lpstr>Naming Enzymes:</vt:lpstr>
      <vt:lpstr>Structure of enzymes </vt:lpstr>
      <vt:lpstr>Chemical reactions</vt:lpstr>
      <vt:lpstr>Chemical reactions</vt:lpstr>
      <vt:lpstr>How do enzymes lower Activation energy? </vt:lpstr>
      <vt:lpstr>How do enzymes lower Activation energy? </vt:lpstr>
      <vt:lpstr>Enzymes have an optimum rate for a given set of conditions, it is not possible to exceed this</vt:lpstr>
      <vt:lpstr>Enzymes lower the activation energy by forming enzyme/substrate complexes.  </vt:lpstr>
      <vt:lpstr>PowerPoint Presentation</vt:lpstr>
      <vt:lpstr>Enzyme substrate complexes can form because the shape of the active site and the substrate are complementary to each other.</vt:lpstr>
      <vt:lpstr>Lock-and-key hypothesis assumes the active site of an enzyme is rigid in its shape</vt:lpstr>
      <vt:lpstr>The Induced-fit hypothesis suggests the active site is flexible and only assumes its catalytic conformation after the substrate molecules bind to the site. In other words the enzyme has a certain general shape that alters slightly to accommodate the substrate placing strain on the substrate molecule.</vt:lpstr>
      <vt:lpstr>Induced fit model</vt:lpstr>
      <vt:lpstr>Measuring Enzyme Activity</vt:lpstr>
      <vt:lpstr>Enzymes and Rate of reaction </vt:lpstr>
      <vt:lpstr>Estimating the initial rate of a reaction </vt:lpstr>
      <vt:lpstr>Worked Example</vt:lpstr>
      <vt:lpstr>PowerPoint Presentation</vt:lpstr>
      <vt:lpstr>Practice Question</vt:lpstr>
      <vt:lpstr>Factors affecting Enzyme Activity </vt:lpstr>
      <vt:lpstr>Effect of temperature</vt:lpstr>
      <vt:lpstr>PowerPoint Presentation</vt:lpstr>
      <vt:lpstr>Enzymes and Temperature</vt:lpstr>
      <vt:lpstr>pH and enzymes</vt:lpstr>
      <vt:lpstr>pH affects the formation of hydrogen bonds and ionic bonds in proteins and so affects shape.</vt:lpstr>
      <vt:lpstr>Effect of pH on Enzyme action </vt:lpstr>
      <vt:lpstr>PowerPoint Presentation</vt:lpstr>
      <vt:lpstr>Effects of pH on enzymes</vt:lpstr>
      <vt:lpstr>Why do the bonds break?</vt:lpstr>
      <vt:lpstr>Why do the bonds break?</vt:lpstr>
      <vt:lpstr>Substrate Concentration</vt:lpstr>
      <vt:lpstr>PowerPoint Presentation</vt:lpstr>
      <vt:lpstr>PowerPoint Presentation</vt:lpstr>
      <vt:lpstr>Enzyme concentration</vt:lpstr>
      <vt:lpstr>PowerPoint Presentation</vt:lpstr>
      <vt:lpstr>Buffers and Controls</vt:lpstr>
      <vt:lpstr>Enzyme Inhibition</vt:lpstr>
      <vt:lpstr>Inhibition of enzymes</vt:lpstr>
      <vt:lpstr>Extension: Heavy metal poisoning</vt:lpstr>
      <vt:lpstr>PowerPoint Presentation</vt:lpstr>
      <vt:lpstr>PowerPoint Presentation</vt:lpstr>
      <vt:lpstr>Metabolic Pathways</vt:lpstr>
      <vt:lpstr>Describe the events shown in the diagram</vt:lpstr>
      <vt:lpstr>Pharmaceutical Drugs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dc:title>
  <dc:creator>allison</dc:creator>
  <cp:lastModifiedBy>Justine Chatwin</cp:lastModifiedBy>
  <cp:revision>75</cp:revision>
  <dcterms:modified xsi:type="dcterms:W3CDTF">2022-11-22T13:04:27Z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0x01010046E7AF3EF6F8D94FAAF6745212BA088B</vt:lpwstr>
  </property>
</Properties>
</file>