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74" r:id="rId6"/>
    <p:sldId id="257" r:id="rId7"/>
    <p:sldId id="259" r:id="rId8"/>
    <p:sldId id="261" r:id="rId9"/>
    <p:sldId id="263" r:id="rId10"/>
    <p:sldId id="260" r:id="rId11"/>
    <p:sldId id="264" r:id="rId12"/>
    <p:sldId id="265" r:id="rId13"/>
    <p:sldId id="266" r:id="rId14"/>
    <p:sldId id="268" r:id="rId15"/>
    <p:sldId id="270" r:id="rId16"/>
    <p:sldId id="267" r:id="rId17"/>
    <p:sldId id="269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F487D5-BF72-49AD-96B0-7C6C6625D438}" v="1" dt="2022-02-25T18:33:35.4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88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stine Chatwin" userId="19e36d84-79c7-4f7d-aeac-3d67359c8309" providerId="ADAL" clId="{92F487D5-BF72-49AD-96B0-7C6C6625D438}"/>
    <pc:docChg chg="modSld">
      <pc:chgData name="Justine Chatwin" userId="19e36d84-79c7-4f7d-aeac-3d67359c8309" providerId="ADAL" clId="{92F487D5-BF72-49AD-96B0-7C6C6625D438}" dt="2022-02-25T18:33:35.431" v="0" actId="1036"/>
      <pc:docMkLst>
        <pc:docMk/>
      </pc:docMkLst>
      <pc:sldChg chg="modSp">
        <pc:chgData name="Justine Chatwin" userId="19e36d84-79c7-4f7d-aeac-3d67359c8309" providerId="ADAL" clId="{92F487D5-BF72-49AD-96B0-7C6C6625D438}" dt="2022-02-25T18:33:35.431" v="0" actId="1036"/>
        <pc:sldMkLst>
          <pc:docMk/>
          <pc:sldMk cId="2262059551" sldId="265"/>
        </pc:sldMkLst>
        <pc:picChg chg="mod">
          <ac:chgData name="Justine Chatwin" userId="19e36d84-79c7-4f7d-aeac-3d67359c8309" providerId="ADAL" clId="{92F487D5-BF72-49AD-96B0-7C6C6625D438}" dt="2022-02-25T18:33:35.431" v="0" actId="1036"/>
          <ac:picMkLst>
            <pc:docMk/>
            <pc:sldMk cId="2262059551" sldId="265"/>
            <ac:picMk id="614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175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995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314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1304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881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632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6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37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36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2612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ABEC0-611F-45E1-9C90-DA5CB5DFA6CB}" type="datetimeFigureOut">
              <a:rPr lang="en-GB" smtClean="0"/>
              <a:t>25/02/2022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AAECAB-DAC6-4CE1-831A-CB2195D588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97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5GMLIMIVUvo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/>
          <a:lstStyle/>
          <a:p>
            <a:r>
              <a:rPr lang="en-GB" dirty="0"/>
              <a:t>ATP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16832"/>
            <a:ext cx="6400800" cy="694928"/>
          </a:xfrm>
        </p:spPr>
        <p:txBody>
          <a:bodyPr/>
          <a:lstStyle/>
          <a:p>
            <a:r>
              <a:rPr lang="en-GB" dirty="0"/>
              <a:t>Adenosine triphosphate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9625155-F1EE-4B13-8ADC-DD03794A4D0E}"/>
              </a:ext>
            </a:extLst>
          </p:cNvPr>
          <p:cNvSpPr txBox="1"/>
          <p:nvPr/>
        </p:nvSpPr>
        <p:spPr>
          <a:xfrm>
            <a:off x="1115616" y="3140968"/>
            <a:ext cx="70567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Starter:</a:t>
            </a:r>
          </a:p>
          <a:p>
            <a:endParaRPr lang="en-GB" sz="2400" dirty="0"/>
          </a:p>
          <a:p>
            <a:r>
              <a:rPr lang="en-GB" sz="2400" dirty="0"/>
              <a:t>Quick nucleic acid quiz</a:t>
            </a:r>
          </a:p>
          <a:p>
            <a:r>
              <a:rPr lang="en-GB" sz="2400" dirty="0"/>
              <a:t>Padlet questions</a:t>
            </a:r>
          </a:p>
        </p:txBody>
      </p:sp>
    </p:spTree>
    <p:extLst>
      <p:ext uri="{BB962C8B-B14F-4D97-AF65-F5344CB8AC3E}">
        <p14:creationId xmlns:p14="http://schemas.microsoft.com/office/powerpoint/2010/main" val="1529652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GB" dirty="0"/>
              <a:t>How does ATP work?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692696"/>
            <a:ext cx="8568952" cy="5760640"/>
          </a:xfrm>
        </p:spPr>
        <p:txBody>
          <a:bodyPr>
            <a:normAutofit fontScale="77500" lnSpcReduction="20000"/>
          </a:bodyPr>
          <a:lstStyle/>
          <a:p>
            <a:r>
              <a:rPr lang="en-GB" dirty="0"/>
              <a:t>Energy is stored in the bonds of ATP</a:t>
            </a:r>
          </a:p>
          <a:p>
            <a:r>
              <a:rPr lang="en-GB" dirty="0"/>
              <a:t>The bonds between the phosphate groups are unstable (like a coiled spring)</a:t>
            </a:r>
          </a:p>
          <a:p>
            <a:r>
              <a:rPr lang="en-GB" dirty="0"/>
              <a:t>The end phosphate is straining to break away from it’s partner as they are all negatively charged and repel each other</a:t>
            </a:r>
          </a:p>
          <a:p>
            <a:r>
              <a:rPr lang="en-GB" dirty="0"/>
              <a:t>Low activation energy-which means they are easily broken</a:t>
            </a:r>
          </a:p>
          <a:p>
            <a:r>
              <a:rPr lang="en-GB" dirty="0"/>
              <a:t>When they do break they release a considerable amount of energy</a:t>
            </a:r>
          </a:p>
          <a:p>
            <a:r>
              <a:rPr lang="en-GB" dirty="0"/>
              <a:t>Only the terminal phosphate is removed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High energy state                                    Low Energy state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		Free energy</a:t>
            </a:r>
          </a:p>
        </p:txBody>
      </p:sp>
      <p:sp>
        <p:nvSpPr>
          <p:cNvPr id="4" name="Right Arrow 3"/>
          <p:cNvSpPr/>
          <p:nvPr/>
        </p:nvSpPr>
        <p:spPr>
          <a:xfrm>
            <a:off x="2843808" y="4437112"/>
            <a:ext cx="2304256" cy="10801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3995936" y="4725144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7740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525963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HYDROLYSIS </a:t>
            </a:r>
          </a:p>
          <a:p>
            <a:pPr marL="0" indent="0" algn="ctr">
              <a:buNone/>
            </a:pPr>
            <a:r>
              <a:rPr lang="en-GB" dirty="0"/>
              <a:t>1. ATP+ H</a:t>
            </a:r>
            <a:r>
              <a:rPr lang="en-GB" baseline="-25000" dirty="0"/>
              <a:t>2</a:t>
            </a:r>
            <a:r>
              <a:rPr lang="en-GB" dirty="0"/>
              <a:t>0                ADP +Pi + Energy</a:t>
            </a:r>
          </a:p>
          <a:p>
            <a:pPr marL="0" indent="0" algn="ctr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rgbClr val="00B050"/>
                </a:solidFill>
              </a:rPr>
              <a:t>CONDENSATION</a:t>
            </a:r>
          </a:p>
          <a:p>
            <a:pPr marL="0" indent="0" algn="ctr">
              <a:buNone/>
            </a:pPr>
            <a:r>
              <a:rPr lang="en-GB" dirty="0"/>
              <a:t>2. ADP +Pi + Energy                 ATP + H</a:t>
            </a:r>
            <a:r>
              <a:rPr lang="en-GB" baseline="-25000" dirty="0"/>
              <a:t>2</a:t>
            </a:r>
            <a:r>
              <a:rPr lang="en-GB" dirty="0"/>
              <a:t>0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586484" y="2420888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74131" y="4309756"/>
            <a:ext cx="129614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40130" y="4653136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ATP Synthase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979758" y="2708920"/>
            <a:ext cx="2520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0070C0"/>
                </a:solidFill>
              </a:rPr>
              <a:t>ATP HYDROLASE</a:t>
            </a:r>
          </a:p>
        </p:txBody>
      </p:sp>
    </p:spTree>
    <p:extLst>
      <p:ext uri="{BB962C8B-B14F-4D97-AF65-F5344CB8AC3E}">
        <p14:creationId xmlns:p14="http://schemas.microsoft.com/office/powerpoint/2010/main" val="34561006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ADP?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Adenosine Diphosphate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350" y="2462213"/>
            <a:ext cx="4305300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19281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Equation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508" y="2276871"/>
            <a:ext cx="5487780" cy="3006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52320" y="3789040"/>
            <a:ext cx="13681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Hydrolysis, ATP hydrolase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3763523"/>
            <a:ext cx="15121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Condensation</a:t>
            </a:r>
          </a:p>
          <a:p>
            <a:r>
              <a:rPr lang="en-GB" dirty="0"/>
              <a:t>ATP synthase,</a:t>
            </a:r>
          </a:p>
          <a:p>
            <a:r>
              <a:rPr lang="en-GB" dirty="0"/>
              <a:t>Mitochondria</a:t>
            </a:r>
          </a:p>
        </p:txBody>
      </p:sp>
    </p:spTree>
    <p:extLst>
      <p:ext uri="{BB962C8B-B14F-4D97-AF65-F5344CB8AC3E}">
        <p14:creationId xmlns:p14="http://schemas.microsoft.com/office/powerpoint/2010/main" val="1852685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Synthesis of ATP from ADP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Occurs in three ways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Photosynthesis (photophosphorylation)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Respiration (oxidative phosphorylation)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When a phosphate group is transferred from a donor molecule to ADP (substrate level phosphorylation)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4203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Roles of ATP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Soluble</a:t>
            </a:r>
          </a:p>
          <a:p>
            <a:r>
              <a:rPr lang="en-GB" dirty="0"/>
              <a:t>Intermediate energy source of cells</a:t>
            </a:r>
          </a:p>
          <a:p>
            <a:pPr lvl="1"/>
            <a:r>
              <a:rPr lang="en-GB" dirty="0"/>
              <a:t>It is not a good long term energy store as unstable</a:t>
            </a:r>
          </a:p>
          <a:p>
            <a:r>
              <a:rPr lang="en-GB" dirty="0"/>
              <a:t>Cell does not store large quantities</a:t>
            </a:r>
          </a:p>
          <a:p>
            <a:r>
              <a:rPr lang="en-GB" dirty="0"/>
              <a:t>Rapidly reformed from ADP and inorganic phosphate</a:t>
            </a:r>
          </a:p>
          <a:p>
            <a:pPr marL="514350" indent="-457200"/>
            <a:r>
              <a:rPr lang="en-GB" dirty="0"/>
              <a:t>Why is it better than glucose?	</a:t>
            </a:r>
          </a:p>
          <a:p>
            <a:pPr marL="914400" lvl="1" indent="-457200"/>
            <a:r>
              <a:rPr lang="en-GB" dirty="0"/>
              <a:t>Releases less energy than glucose-in smaller more manageable quantities</a:t>
            </a:r>
          </a:p>
          <a:p>
            <a:pPr marL="914400" lvl="1" indent="-457200"/>
            <a:r>
              <a:rPr lang="en-GB" dirty="0"/>
              <a:t>Hydrolysis of ATP is a single reaction, the breakdown of glucose is a series of reactions and therefore energy release would take longer.</a:t>
            </a:r>
          </a:p>
        </p:txBody>
      </p:sp>
    </p:spTree>
    <p:extLst>
      <p:ext uri="{BB962C8B-B14F-4D97-AF65-F5344CB8AC3E}">
        <p14:creationId xmlns:p14="http://schemas.microsoft.com/office/powerpoint/2010/main" val="3175871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lnSpcReduction="10000"/>
          </a:bodyPr>
          <a:lstStyle/>
          <a:p>
            <a:r>
              <a:rPr lang="en-GB" b="1" dirty="0"/>
              <a:t>Metabolic processes </a:t>
            </a:r>
            <a:r>
              <a:rPr lang="en-GB" dirty="0"/>
              <a:t>-used to build up </a:t>
            </a:r>
            <a:r>
              <a:rPr lang="en-GB" dirty="0" err="1"/>
              <a:t>macromoleceules</a:t>
            </a:r>
            <a:endParaRPr lang="en-GB" dirty="0"/>
          </a:p>
          <a:p>
            <a:r>
              <a:rPr lang="en-GB" b="1" dirty="0"/>
              <a:t>Movement</a:t>
            </a:r>
            <a:r>
              <a:rPr lang="en-GB" dirty="0"/>
              <a:t>-required for muscle contraction</a:t>
            </a:r>
          </a:p>
          <a:p>
            <a:r>
              <a:rPr lang="en-GB" b="1" dirty="0"/>
              <a:t>Active transport</a:t>
            </a:r>
            <a:r>
              <a:rPr lang="en-GB" dirty="0"/>
              <a:t>-change shape carrier proteins</a:t>
            </a:r>
          </a:p>
          <a:p>
            <a:r>
              <a:rPr lang="en-GB" b="1" dirty="0"/>
              <a:t>Secretion</a:t>
            </a:r>
            <a:r>
              <a:rPr lang="en-GB" dirty="0"/>
              <a:t>-lysosomes release cell products</a:t>
            </a:r>
          </a:p>
          <a:p>
            <a:r>
              <a:rPr lang="en-GB" b="1" dirty="0"/>
              <a:t>Activation molecules</a:t>
            </a:r>
            <a:r>
              <a:rPr lang="en-GB" dirty="0"/>
              <a:t>-inorganic phosphate can be used to phosphorylate other compounds making them more reactive, lowering the activation energy.</a:t>
            </a:r>
          </a:p>
        </p:txBody>
      </p:sp>
    </p:spTree>
    <p:extLst>
      <p:ext uri="{BB962C8B-B14F-4D97-AF65-F5344CB8AC3E}">
        <p14:creationId xmlns:p14="http://schemas.microsoft.com/office/powerpoint/2010/main" val="145669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ATP is useful in many biological processes. Explain why? (4 marks)</a:t>
            </a:r>
          </a:p>
          <a:p>
            <a:r>
              <a:rPr lang="en-GB" dirty="0"/>
              <a:t>Write a simple equation to show how ATP is synthesised from ADP</a:t>
            </a:r>
          </a:p>
          <a:p>
            <a:r>
              <a:rPr lang="en-GB" dirty="0"/>
              <a:t>Give two ways in which the properties of ATP make it a suitable source of energy in biological processes?.</a:t>
            </a:r>
          </a:p>
        </p:txBody>
      </p:sp>
    </p:spTree>
    <p:extLst>
      <p:ext uri="{BB962C8B-B14F-4D97-AF65-F5344CB8AC3E}">
        <p14:creationId xmlns:p14="http://schemas.microsoft.com/office/powerpoint/2010/main" val="375696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94C08-3EF8-4B5A-8784-5E25FD70D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ATP understanding check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20B43-746C-4215-BF36-BD96C0F83D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368151"/>
          </a:xfrm>
        </p:spPr>
        <p:txBody>
          <a:bodyPr/>
          <a:lstStyle/>
          <a:p>
            <a:r>
              <a:rPr lang="en-GB" dirty="0"/>
              <a:t>Questions - recap</a:t>
            </a:r>
          </a:p>
          <a:p>
            <a:r>
              <a:rPr lang="en-GB" dirty="0"/>
              <a:t>Extension – ATP article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82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Understand that a single molecule of ATP is a nucleotide derivative and is formed from ribose, adenine and three phosphate groups</a:t>
            </a:r>
          </a:p>
          <a:p>
            <a:r>
              <a:rPr lang="en-GB" dirty="0"/>
              <a:t>Hydrolysis of ATP to ADP and inorganic phosphate</a:t>
            </a:r>
          </a:p>
          <a:p>
            <a:r>
              <a:rPr lang="en-GB" dirty="0"/>
              <a:t>Hydrolysis of ATP can be coupled to energy requiring reactions within cells</a:t>
            </a:r>
          </a:p>
          <a:p>
            <a:r>
              <a:rPr lang="en-GB" dirty="0"/>
              <a:t>Know that hydrolysis of ATP can be used to phosphorylate other compounds making them more reactive</a:t>
            </a:r>
          </a:p>
          <a:p>
            <a:r>
              <a:rPr lang="en-GB" dirty="0"/>
              <a:t>ATP re synthesised by a condensation reaction of ADP and inorganic phosphate</a:t>
            </a:r>
          </a:p>
          <a:p>
            <a:r>
              <a:rPr lang="en-GB" dirty="0"/>
              <a:t>Reaction catalysed by ATP synthase </a:t>
            </a:r>
            <a:r>
              <a:rPr lang="en-GB" dirty="0" err="1"/>
              <a:t>dueing</a:t>
            </a:r>
            <a:r>
              <a:rPr lang="en-GB" dirty="0"/>
              <a:t> respiration and photosynthesis</a:t>
            </a:r>
          </a:p>
        </p:txBody>
      </p:sp>
    </p:spTree>
    <p:extLst>
      <p:ext uri="{BB962C8B-B14F-4D97-AF65-F5344CB8AC3E}">
        <p14:creationId xmlns:p14="http://schemas.microsoft.com/office/powerpoint/2010/main" val="761779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All living organisms require energy in order to remain alive</a:t>
            </a:r>
          </a:p>
          <a:p>
            <a:r>
              <a:rPr lang="en-GB" dirty="0"/>
              <a:t>Energy initially comes from the sun</a:t>
            </a:r>
          </a:p>
          <a:p>
            <a:r>
              <a:rPr lang="en-GB" dirty="0"/>
              <a:t>Plants use solar energy to combine water and carbon dioxide into complex organic molecules through photosynthesis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882252"/>
            <a:ext cx="5328592" cy="1453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44361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4856" y="5301208"/>
            <a:ext cx="4972050" cy="126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How is energy obtained in Living organisms?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600201"/>
            <a:ext cx="8435280" cy="3701008"/>
          </a:xfrm>
        </p:spPr>
        <p:txBody>
          <a:bodyPr>
            <a:normAutofit lnSpcReduction="10000"/>
          </a:bodyPr>
          <a:lstStyle/>
          <a:p>
            <a:r>
              <a:rPr lang="en-GB" dirty="0"/>
              <a:t>A cell can’t get it’s energy directly from glucose</a:t>
            </a:r>
          </a:p>
          <a:p>
            <a:r>
              <a:rPr lang="en-GB" dirty="0"/>
              <a:t>Plants obtain energy from the sun</a:t>
            </a:r>
          </a:p>
          <a:p>
            <a:r>
              <a:rPr lang="en-GB" dirty="0"/>
              <a:t>Animals obtain energy from their food</a:t>
            </a:r>
          </a:p>
          <a:p>
            <a:pPr lvl="1"/>
            <a:r>
              <a:rPr lang="en-GB" dirty="0"/>
              <a:t>How?</a:t>
            </a:r>
          </a:p>
          <a:p>
            <a:pPr lvl="1"/>
            <a:r>
              <a:rPr lang="en-GB" dirty="0"/>
              <a:t>Respiration</a:t>
            </a:r>
          </a:p>
          <a:p>
            <a:r>
              <a:rPr lang="en-GB" dirty="0"/>
              <a:t>In respiration the energy released from glucose is used to make ATP </a:t>
            </a:r>
          </a:p>
          <a:p>
            <a:endParaRPr lang="en-GB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614" y="5190083"/>
            <a:ext cx="1176337" cy="74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551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Energy and Human life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228184" y="1628800"/>
            <a:ext cx="25922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ATP is often described as the universal energy currency for organisms </a:t>
            </a:r>
          </a:p>
          <a:p>
            <a:r>
              <a:rPr lang="en-GB" sz="2400" dirty="0"/>
              <a:t>Why?</a:t>
            </a:r>
          </a:p>
          <a:p>
            <a:r>
              <a:rPr lang="en-GB" sz="2400" dirty="0"/>
              <a:t>Because all organisms from the simplest bacteria to humans use ATP</a:t>
            </a:r>
          </a:p>
        </p:txBody>
      </p:sp>
      <p:pic>
        <p:nvPicPr>
          <p:cNvPr id="5131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628800"/>
            <a:ext cx="5060622" cy="38566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5051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Structure of ATP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4968552" cy="277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508104" y="1916832"/>
            <a:ext cx="352839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Phosphorylated macromolecule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has three parts:-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Adenine</a:t>
            </a:r>
            <a:r>
              <a:rPr lang="en-GB" dirty="0"/>
              <a:t>-a Nitrogen containing organic base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Ribose</a:t>
            </a:r>
            <a:r>
              <a:rPr lang="en-GB" dirty="0"/>
              <a:t>-Pentose sugar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Phosphates</a:t>
            </a:r>
            <a:r>
              <a:rPr lang="en-GB" dirty="0"/>
              <a:t>-a chain of three phosphates</a:t>
            </a:r>
          </a:p>
        </p:txBody>
      </p:sp>
    </p:spTree>
    <p:extLst>
      <p:ext uri="{BB962C8B-B14F-4D97-AF65-F5344CB8AC3E}">
        <p14:creationId xmlns:p14="http://schemas.microsoft.com/office/powerpoint/2010/main" val="1087202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Bozeman video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https://www.youtube.com/watch?v=5GMLIMIVUvo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0365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Simplified diagram of ATP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68885"/>
            <a:ext cx="5010150" cy="220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23528" y="1916832"/>
            <a:ext cx="302433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Adenine is a </a:t>
            </a:r>
            <a:r>
              <a:rPr lang="en-GB" sz="2400" b="1" dirty="0"/>
              <a:t>nitrogenous base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Adenine and ribose together are known as </a:t>
            </a:r>
            <a:r>
              <a:rPr lang="en-GB" sz="2400" b="1" dirty="0"/>
              <a:t>adenosine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Structure very similar to </a:t>
            </a:r>
            <a:r>
              <a:rPr lang="en-GB" sz="2400" b="1" dirty="0"/>
              <a:t>nucleic acid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Phosphate group composed of </a:t>
            </a:r>
            <a:r>
              <a:rPr lang="en-GB" sz="2400" b="1" dirty="0"/>
              <a:t>phosphorous</a:t>
            </a:r>
            <a:r>
              <a:rPr lang="en-GB" sz="2400" dirty="0"/>
              <a:t> and </a:t>
            </a:r>
            <a:r>
              <a:rPr lang="en-GB" sz="2400" b="1" dirty="0"/>
              <a:t>oxygen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635896" y="2780928"/>
            <a:ext cx="1440160" cy="369332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Adenine</a:t>
            </a:r>
          </a:p>
        </p:txBody>
      </p:sp>
    </p:spTree>
    <p:extLst>
      <p:ext uri="{BB962C8B-B14F-4D97-AF65-F5344CB8AC3E}">
        <p14:creationId xmlns:p14="http://schemas.microsoft.com/office/powerpoint/2010/main" val="226205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BF1BA999DC5044AABA3F6C766A53CBA" ma:contentTypeVersion="1" ma:contentTypeDescription="Create a new document." ma:contentTypeScope="" ma:versionID="1a7056195e1fab4308c83d9ea1a6fbe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5FDAF91-D537-41B1-B058-872798B7A09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3DCA6A9-F44C-47A2-A21B-762481A9C57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686C2A-AAFE-4C88-8A9B-6D6663D7CD7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  <ds:schemaRef ds:uri="http://schemas.microsoft.com/sharepoint/v3"/>
    <ds:schemaRef ds:uri="http://purl.org/dc/elements/1.1/"/>
    <ds:schemaRef ds:uri="http://schemas.microsoft.com/office/infopath/2007/PartnerControl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</TotalTime>
  <Words>601</Words>
  <Application>Microsoft Office PowerPoint</Application>
  <PresentationFormat>On-screen Show (4:3)</PresentationFormat>
  <Paragraphs>95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ATP</vt:lpstr>
      <vt:lpstr>ATP understanding check</vt:lpstr>
      <vt:lpstr>Specification</vt:lpstr>
      <vt:lpstr>Introduction</vt:lpstr>
      <vt:lpstr>How is energy obtained in Living organisms?</vt:lpstr>
      <vt:lpstr>Energy and Human life</vt:lpstr>
      <vt:lpstr>Structure of ATP</vt:lpstr>
      <vt:lpstr>Bozeman video</vt:lpstr>
      <vt:lpstr>Simplified diagram of ATP</vt:lpstr>
      <vt:lpstr>How does ATP work?</vt:lpstr>
      <vt:lpstr>Equations</vt:lpstr>
      <vt:lpstr>What is ADP?</vt:lpstr>
      <vt:lpstr>Equation</vt:lpstr>
      <vt:lpstr>Synthesis of ATP from ADP</vt:lpstr>
      <vt:lpstr>Roles of ATP</vt:lpstr>
      <vt:lpstr>Function</vt:lpstr>
      <vt:lpstr>Questions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ATP</dc:title>
  <dc:creator>Jacqueline Glen</dc:creator>
  <cp:lastModifiedBy>Justine Chatwin</cp:lastModifiedBy>
  <cp:revision>26</cp:revision>
  <dcterms:created xsi:type="dcterms:W3CDTF">2015-10-22T09:52:48Z</dcterms:created>
  <dcterms:modified xsi:type="dcterms:W3CDTF">2022-02-25T18:33:44Z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0x0101000BF1BA999DC5044AABA3F6C766A53CBA</vt:lpwstr>
  </property>
</Properties>
</file>