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63" r:id="rId2"/>
    <p:sldId id="296" r:id="rId3"/>
    <p:sldId id="274" r:id="rId4"/>
    <p:sldId id="297" r:id="rId5"/>
    <p:sldId id="301" r:id="rId6"/>
    <p:sldId id="298" r:id="rId7"/>
    <p:sldId id="299" r:id="rId8"/>
    <p:sldId id="300" r:id="rId9"/>
    <p:sldId id="302" r:id="rId10"/>
    <p:sldId id="262" r:id="rId11"/>
    <p:sldId id="275" r:id="rId12"/>
    <p:sldId id="260" r:id="rId13"/>
    <p:sldId id="259" r:id="rId14"/>
    <p:sldId id="277" r:id="rId15"/>
    <p:sldId id="303" r:id="rId16"/>
    <p:sldId id="278" r:id="rId17"/>
    <p:sldId id="279" r:id="rId18"/>
    <p:sldId id="287" r:id="rId19"/>
    <p:sldId id="288" r:id="rId20"/>
    <p:sldId id="289" r:id="rId21"/>
    <p:sldId id="291" r:id="rId22"/>
    <p:sldId id="292" r:id="rId23"/>
    <p:sldId id="293" r:id="rId24"/>
    <p:sldId id="294" r:id="rId25"/>
    <p:sldId id="304" r:id="rId26"/>
    <p:sldId id="29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Rowland" initials="M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 snapToGrid="0" snapToObjects="1" showGuides="1">
      <p:cViewPr varScale="1">
        <p:scale>
          <a:sx n="88" d="100"/>
          <a:sy n="88" d="100"/>
        </p:scale>
        <p:origin x="885" y="60"/>
      </p:cViewPr>
      <p:guideLst>
        <p:guide orient="horz" pos="2157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19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6-28T12:46:00.385" idx="1">
    <p:pos x="10" y="10"/>
    <p:text>This ion has a valency of 3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jlab.org/qa/atom.html" TargetMode="External"/><Relationship Id="rId7" Type="http://schemas.openxmlformats.org/officeDocument/2006/relationships/hyperlink" Target="http://education.jlab.org/itselemental/ele007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ducation.jlab.org/itselemental/ele008.html" TargetMode="External"/><Relationship Id="rId5" Type="http://schemas.openxmlformats.org/officeDocument/2006/relationships/hyperlink" Target="http://education.jlab.org/itselemental/ele001.html" TargetMode="External"/><Relationship Id="rId4" Type="http://schemas.openxmlformats.org/officeDocument/2006/relationships/hyperlink" Target="http://education.jlab.org/qa/element.htm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molecules as molecule is smallest physical unit of a compound and either made of two joined elements which are the same or different. Bottom line –compound-</a:t>
            </a:r>
            <a:r>
              <a:rPr lang="en-GB" dirty="0" err="1"/>
              <a:t>consistes</a:t>
            </a:r>
            <a:r>
              <a:rPr lang="en-GB" dirty="0"/>
              <a:t> of 2 or more different elements combined in a fixed ratio.</a:t>
            </a:r>
            <a:r>
              <a:rPr lang="en-GB" baseline="0" dirty="0"/>
              <a:t> A compound has characteristics that are different from those elements. An </a:t>
            </a:r>
            <a:r>
              <a:rPr lang="en-GB" baseline="0" dirty="0" err="1"/>
              <a:t>elemnet</a:t>
            </a:r>
            <a:r>
              <a:rPr lang="en-GB" baseline="0" dirty="0"/>
              <a:t> is a substance that can not be broken down into another substance-none are elements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BE77-048B-4FF8-81F0-23C859F0265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04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the difference between a compound and a molecule?</a:t>
            </a:r>
          </a:p>
          <a:p>
            <a:r>
              <a:rPr lang="en-GB" dirty="0"/>
              <a:t>A molecule is formed when two or more </a:t>
            </a:r>
            <a:r>
              <a:rPr lang="en-GB" dirty="0">
                <a:hlinkClick r:id="rId3" action="ppaction://hlinkfile"/>
              </a:rPr>
              <a:t>atoms</a:t>
            </a:r>
            <a:r>
              <a:rPr lang="en-GB" dirty="0"/>
              <a:t> join together chemically. A compound is a molecule that contains at least two different </a:t>
            </a:r>
            <a:r>
              <a:rPr lang="en-GB" dirty="0">
                <a:hlinkClick r:id="rId4" action="ppaction://hlinkfile"/>
              </a:rPr>
              <a:t>elements</a:t>
            </a:r>
            <a:r>
              <a:rPr lang="en-GB" dirty="0"/>
              <a:t>. All compounds are molecules but not all molecules are compounds.</a:t>
            </a:r>
          </a:p>
          <a:p>
            <a:r>
              <a:rPr lang="en-GB" dirty="0"/>
              <a:t>Molecular </a:t>
            </a:r>
            <a:r>
              <a:rPr lang="en-GB" dirty="0">
                <a:hlinkClick r:id="rId5" action="ppaction://hlinkfile"/>
              </a:rPr>
              <a:t>hydrogen</a:t>
            </a:r>
            <a:r>
              <a:rPr lang="en-GB" dirty="0"/>
              <a:t> (H</a:t>
            </a:r>
            <a:r>
              <a:rPr lang="en-GB" baseline="-25000" dirty="0"/>
              <a:t>2</a:t>
            </a:r>
            <a:r>
              <a:rPr lang="en-GB" dirty="0"/>
              <a:t>), molecular </a:t>
            </a:r>
            <a:r>
              <a:rPr lang="en-GB" dirty="0">
                <a:hlinkClick r:id="rId6" action="ppaction://hlinkfile"/>
              </a:rPr>
              <a:t>oxygen</a:t>
            </a:r>
            <a:r>
              <a:rPr lang="en-GB" dirty="0"/>
              <a:t> (O</a:t>
            </a:r>
            <a:r>
              <a:rPr lang="en-GB" baseline="-25000" dirty="0"/>
              <a:t>2</a:t>
            </a:r>
            <a:r>
              <a:rPr lang="en-GB" dirty="0"/>
              <a:t>) and molecular </a:t>
            </a:r>
            <a:r>
              <a:rPr lang="en-GB" dirty="0">
                <a:hlinkClick r:id="rId7" action="ppaction://hlinkfile"/>
              </a:rPr>
              <a:t>nitrogen</a:t>
            </a:r>
            <a:r>
              <a:rPr lang="en-GB" dirty="0"/>
              <a:t> (N</a:t>
            </a:r>
            <a:r>
              <a:rPr lang="en-GB" baseline="-25000" dirty="0"/>
              <a:t>2</a:t>
            </a:r>
            <a:r>
              <a:rPr lang="en-GB" dirty="0"/>
              <a:t>) are not compounds because each is composed of a single element. Water (H</a:t>
            </a:r>
            <a:r>
              <a:rPr lang="en-GB" baseline="-25000" dirty="0"/>
              <a:t>2</a:t>
            </a:r>
            <a:r>
              <a:rPr lang="en-GB" dirty="0"/>
              <a:t>O), carbon dioxide (CO</a:t>
            </a:r>
            <a:r>
              <a:rPr lang="en-GB" baseline="-25000" dirty="0"/>
              <a:t>2</a:t>
            </a:r>
            <a:r>
              <a:rPr lang="en-GB" dirty="0"/>
              <a:t>) and methane (CH</a:t>
            </a:r>
            <a:r>
              <a:rPr lang="en-GB" baseline="-25000" dirty="0"/>
              <a:t>4</a:t>
            </a:r>
            <a:r>
              <a:rPr lang="en-GB" dirty="0"/>
              <a:t>) are compounds because each is made from more than one element. The smallest bit of each of these substances would be referred to as a molecule. For example, a single molecule of molecular hydrogen is made from two atoms of hydrogen while a single molecule of water is made from two atoms of hydrogen and one atom of oxygen.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BE77-048B-4FF8-81F0-23C859F0265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0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86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0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Trace amounts-talk about copper deficiency-usually from malabsorption-gastric bypass surgery-found in legumes and cereal and zinc-found in a lot of enzymes</a:t>
            </a:r>
            <a:r>
              <a:rPr lang="en-GB" baseline="0" dirty="0"/>
              <a:t> which then can  not work-various </a:t>
            </a:r>
            <a:r>
              <a:rPr lang="en-GB" dirty="0"/>
              <a:t>-lack of iron anaemic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BE77-048B-4FF8-81F0-23C859F0265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48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9688" eaLnBrk="1" hangingPunct="1"/>
            <a:r>
              <a:rPr lang="en-US" altLang="en-US" sz="160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Pause here and get ideas from pupils what these are used for before next slide with completed table on it. Ca2+ most abundant cation 1.5% total body weight-bones and teeth,</a:t>
            </a:r>
            <a:r>
              <a:rPr lang="en-US" altLang="en-US" sz="1600" baseline="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Na+ ions found in extracellular fluid-</a:t>
            </a:r>
            <a:r>
              <a:rPr lang="en-US" altLang="en-US" sz="1600" baseline="0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eefect</a:t>
            </a:r>
            <a:r>
              <a:rPr lang="en-US" altLang="en-US" sz="1600" baseline="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transport of water by osmosis </a:t>
            </a:r>
            <a:r>
              <a:rPr lang="en-US" altLang="en-US" sz="1600" baseline="0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Mg”+muscle</a:t>
            </a:r>
            <a:r>
              <a:rPr lang="en-US" altLang="en-US" sz="1600" baseline="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/nerve/coenzymes</a:t>
            </a:r>
            <a:endParaRPr lang="en-US" altLang="en-US" sz="1600" dirty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78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Draw this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BE77-048B-4FF8-81F0-23C859F0265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8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  <a:br>
              <a:rPr lang="en-US" dirty="0"/>
            </a:b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/>
              <a:t>Date &lt;</a:t>
            </a:r>
            <a:r>
              <a:rPr lang="en-US" dirty="0" err="1"/>
              <a:t>dd</a:t>
            </a:r>
            <a:r>
              <a:rPr lang="en-US" dirty="0"/>
              <a:t>/mm/</a:t>
            </a:r>
            <a:r>
              <a:rPr lang="en-US" dirty="0" err="1"/>
              <a:t>yyyy</a:t>
            </a:r>
            <a:r>
              <a:rPr lang="en-US" dirty="0"/>
              <a:t>&gt;</a:t>
            </a:r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Insert video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image or graphic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/>
              <a:t>Version 3.0</a:t>
            </a:r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6415200"/>
            <a:ext cx="14364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0DAB091-367A-9141-A74C-3AA754BCBACD}" type="slidenum">
              <a:rPr lang="en-US" sz="800" smtClean="0"/>
              <a:t>‹#›</a:t>
            </a:fld>
            <a:r>
              <a:rPr lang="en-US" sz="800" dirty="0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https://www.youtube.com/watch?v=MJZeZvDxcx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Wc3k2723I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5191497" cy="968675"/>
          </a:xfrm>
        </p:spPr>
        <p:txBody>
          <a:bodyPr/>
          <a:lstStyle/>
          <a:p>
            <a:r>
              <a:rPr lang="en-US" sz="2400" dirty="0"/>
              <a:t>AS/A-LEVEL BIOLOGY </a:t>
            </a:r>
            <a:br>
              <a:rPr lang="en-US" sz="2400" dirty="0"/>
            </a:br>
            <a:r>
              <a:rPr lang="en-US" sz="2400" dirty="0"/>
              <a:t>3.1.8	Inorganic ions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2611489"/>
            <a:ext cx="5576715" cy="378312"/>
          </a:xfrm>
        </p:spPr>
        <p:txBody>
          <a:bodyPr/>
          <a:lstStyle/>
          <a:p>
            <a:r>
              <a:rPr lang="en-US" sz="1200" dirty="0"/>
              <a:t>To be used alongside AQA AS/A-level Biology inorganic ions teaching notes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95635" y="6617829"/>
            <a:ext cx="2959203" cy="241200"/>
          </a:xfrm>
        </p:spPr>
        <p:txBody>
          <a:bodyPr/>
          <a:lstStyle/>
          <a:p>
            <a:r>
              <a:rPr lang="en-US" dirty="0"/>
              <a:t>Copyright © 2015 AQA and its licensors. All rights reserved.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Version 1.0</a:t>
            </a:r>
          </a:p>
        </p:txBody>
      </p: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sodium atom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40000" y="6641010"/>
            <a:ext cx="1339600" cy="123246"/>
          </a:xfrm>
        </p:spPr>
        <p:txBody>
          <a:bodyPr/>
          <a:lstStyle/>
          <a:p>
            <a:r>
              <a:rPr lang="en-US" dirty="0"/>
              <a:t>Version 1.0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757779" y="6617829"/>
            <a:ext cx="2897059" cy="241200"/>
          </a:xfrm>
        </p:spPr>
        <p:txBody>
          <a:bodyPr/>
          <a:lstStyle/>
          <a:p>
            <a:r>
              <a:rPr lang="en-US" dirty="0"/>
              <a:t>Copyright © 2015 AQA and its licensors. All rights reserved.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355725"/>
            <a:ext cx="84074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36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of atoms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15736" y="6617829"/>
            <a:ext cx="3039102" cy="241200"/>
          </a:xfrm>
        </p:spPr>
        <p:txBody>
          <a:bodyPr/>
          <a:lstStyle/>
          <a:p>
            <a:r>
              <a:rPr lang="en-US" dirty="0"/>
              <a:t>Copyright © 2015 AQA and its licensors. All rights reserved.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atom has one or more orbitals of electrons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 are more stable if their outer orbital is full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 is achieved by either gaining or losing electrons from the outer orbital</a:t>
            </a:r>
          </a:p>
          <a:p>
            <a:endParaRPr lang="en-US" dirty="0"/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540000" y="664101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Version 1.0</a:t>
            </a:r>
          </a:p>
        </p:txBody>
      </p:sp>
    </p:spTree>
    <p:extLst>
      <p:ext uri="{BB962C8B-B14F-4D97-AF65-F5344CB8AC3E}">
        <p14:creationId xmlns:p14="http://schemas.microsoft.com/office/powerpoint/2010/main" val="79400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/>
              <a:t>A sodium ion is formed when a sodium atom loses the electron from its outer orbital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97981" y="6617829"/>
            <a:ext cx="3056857" cy="241200"/>
          </a:xfrm>
        </p:spPr>
        <p:txBody>
          <a:bodyPr/>
          <a:lstStyle/>
          <a:p>
            <a:r>
              <a:rPr lang="en-US" dirty="0"/>
              <a:t>Copyright © 2015 AQA and its licensors. All rights reserved.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40000" y="6641010"/>
            <a:ext cx="1339600" cy="123246"/>
          </a:xfrm>
        </p:spPr>
        <p:txBody>
          <a:bodyPr/>
          <a:lstStyle/>
          <a:p>
            <a:r>
              <a:rPr lang="en-US" dirty="0"/>
              <a:t>Version 1.0</a:t>
            </a:r>
          </a:p>
        </p:txBody>
      </p:sp>
      <p:sp>
        <p:nvSpPr>
          <p:cNvPr id="24" name="Oval 23"/>
          <p:cNvSpPr/>
          <p:nvPr/>
        </p:nvSpPr>
        <p:spPr>
          <a:xfrm>
            <a:off x="3923928" y="3356992"/>
            <a:ext cx="1152128" cy="108012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91880" y="2852936"/>
            <a:ext cx="2088232" cy="2016224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131840" y="2564904"/>
            <a:ext cx="2808312" cy="2664296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03848" y="3284984"/>
            <a:ext cx="144016" cy="14401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419872" y="3717032"/>
            <a:ext cx="144016" cy="14401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508104" y="3717032"/>
            <a:ext cx="144016" cy="14401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131840" y="4293096"/>
            <a:ext cx="144016" cy="14401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707904" y="4941168"/>
            <a:ext cx="144016" cy="14401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32040" y="5085184"/>
            <a:ext cx="144016" cy="14401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2120" y="4509120"/>
            <a:ext cx="144016" cy="14401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652120" y="3140968"/>
            <a:ext cx="144016" cy="14401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23928" y="2564904"/>
            <a:ext cx="144016" cy="14401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932040" y="2564904"/>
            <a:ext cx="144016" cy="14401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699792" y="2204864"/>
            <a:ext cx="3672408" cy="3456384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283968" y="2132856"/>
            <a:ext cx="144016" cy="14401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3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00" y="225541"/>
            <a:ext cx="8045200" cy="431181"/>
          </a:xfrm>
        </p:spPr>
        <p:txBody>
          <a:bodyPr/>
          <a:lstStyle/>
          <a:p>
            <a:r>
              <a:rPr lang="en-GB" dirty="0"/>
              <a:t>Ions are formed when an atom gains, or loses, electrons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9999" y="1442301"/>
            <a:ext cx="7934697" cy="4691370"/>
          </a:xfrm>
        </p:spPr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 atom loses one or more electrons, it becomes a positively charged ion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 atom gains one or more electrons, it becomes a negatively charged ion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placed in an electric field, ions will migrate to the electrode with the opposite charge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Negatively charged ions migrate to the positive electrode (anode), so are called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anions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Positively charged ions migrate to the negatively charged electrode (cathode), so are called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40000" y="6642000"/>
            <a:ext cx="1339600" cy="159429"/>
          </a:xfrm>
        </p:spPr>
        <p:txBody>
          <a:bodyPr/>
          <a:lstStyle/>
          <a:p>
            <a:r>
              <a:rPr lang="en-US" dirty="0"/>
              <a:t>Version 1.0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69002" y="6617829"/>
            <a:ext cx="2985836" cy="241200"/>
          </a:xfrm>
        </p:spPr>
        <p:txBody>
          <a:bodyPr/>
          <a:lstStyle/>
          <a:p>
            <a:r>
              <a:rPr lang="en-US" dirty="0"/>
              <a:t>Copyright © 2015 AQA and its licensors.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41098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Representing 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sodium ion still has 11 protons but having lost one electron it only has 10 electrons, ie it has a positive charge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(atom) – 1 electron = Na</a:t>
            </a:r>
            <a:r>
              <a:rPr lang="en-GB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(sodium ion)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atoms gain electrons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chlorine atom gains one electron it becomes a negatively charged chloride ion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 (atom) + 1 electron = Cl</a:t>
            </a:r>
            <a:r>
              <a:rPr lang="en-GB" sz="2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(chloride ion)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00326" y="6617829"/>
            <a:ext cx="3154512" cy="241200"/>
          </a:xfrm>
        </p:spPr>
        <p:txBody>
          <a:bodyPr/>
          <a:lstStyle/>
          <a:p>
            <a:r>
              <a:rPr lang="en-US" dirty="0"/>
              <a:t>Copyright © 2015 AQA and its licensors. All rights reserved.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21" y="4320773"/>
            <a:ext cx="4861249" cy="200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formula of the following 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Sodium</a:t>
            </a:r>
          </a:p>
          <a:p>
            <a:r>
              <a:rPr lang="en-GB" dirty="0"/>
              <a:t>Calcium</a:t>
            </a:r>
          </a:p>
          <a:p>
            <a:r>
              <a:rPr lang="en-GB" dirty="0"/>
              <a:t>Chloride</a:t>
            </a:r>
          </a:p>
          <a:p>
            <a:r>
              <a:rPr lang="en-GB" dirty="0"/>
              <a:t>Iron</a:t>
            </a:r>
          </a:p>
          <a:p>
            <a:r>
              <a:rPr lang="en-GB" dirty="0"/>
              <a:t>Hydrogen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39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ions are complex-Polyatomic 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contain more than one atom, eg,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Nitrate (NO</a:t>
            </a:r>
            <a:r>
              <a:rPr lang="en-GB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phosphate (PO</a:t>
            </a:r>
            <a:r>
              <a:rPr lang="en-GB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3–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Carbonate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Nitrite (NO</a:t>
            </a:r>
            <a:r>
              <a:rPr lang="en-GB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Ammonium (NH</a:t>
            </a:r>
            <a:r>
              <a:rPr lang="en-GB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4+)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Hydroxide (OH</a:t>
            </a:r>
            <a:r>
              <a:rPr lang="en-GB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 defTabSz="914400">
              <a:lnSpc>
                <a:spcPct val="100000"/>
              </a:lnSpc>
              <a:buNone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42369" y="6617829"/>
            <a:ext cx="3012469" cy="241200"/>
          </a:xfrm>
        </p:spPr>
        <p:txBody>
          <a:bodyPr/>
          <a:lstStyle/>
          <a:p>
            <a:r>
              <a:rPr lang="en-US" dirty="0"/>
              <a:t>Copyright © 2015 AQA and its licensors. All rights reserved.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0302" y="4981288"/>
            <a:ext cx="5887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https://www.youtube.com/watch?v=MJZeZvDxcx8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891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cation and anion can share electrons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42369" y="6617829"/>
            <a:ext cx="3012469" cy="241200"/>
          </a:xfrm>
        </p:spPr>
        <p:txBody>
          <a:bodyPr/>
          <a:lstStyle/>
          <a:p>
            <a:r>
              <a:rPr lang="en-US" dirty="0"/>
              <a:t>Copyright © 2015 AQA and its licensors. All rights reserved.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When they do, their opposite charges attract each other forming an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ionic bond</a:t>
            </a:r>
          </a:p>
        </p:txBody>
      </p:sp>
      <p:pic>
        <p:nvPicPr>
          <p:cNvPr id="8" name="Picture 7" descr="scan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262" y="3356992"/>
            <a:ext cx="7525170" cy="256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6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CE86CF-9AEF-4180-B796-B7E6D8D62294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296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2460129"/>
            <a:ext cx="8233172" cy="1504652"/>
          </a:xfrm>
        </p:spPr>
        <p:txBody>
          <a:bodyPr/>
          <a:lstStyle/>
          <a:p>
            <a:pPr eaLnBrk="1" hangingPunct="1"/>
            <a:r>
              <a:rPr lang="en-US" altLang="en-US" sz="3400"/>
              <a:t>What are the main elements that make up living organisms</a:t>
            </a:r>
            <a:r>
              <a:rPr lang="en-US" altLang="en-US"/>
              <a:t>?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42102" y="8893969"/>
            <a:ext cx="8233172" cy="5259586"/>
          </a:xfrm>
        </p:spPr>
        <p:txBody>
          <a:bodyPr/>
          <a:lstStyle/>
          <a:p>
            <a:pPr marL="1419770" lvl="4">
              <a:buFont typeface="Lucida Grande" charset="0"/>
              <a:buChar char="•"/>
            </a:pPr>
            <a:endParaRPr lang="en-US" altLang="en-US">
              <a:solidFill>
                <a:srgbClr val="003D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65313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90" y="4170621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309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3004"/>
            <a:ext cx="8575526" cy="5256584"/>
          </a:xfrm>
        </p:spPr>
        <p:txBody>
          <a:bodyPr>
            <a:normAutofit/>
          </a:bodyPr>
          <a:lstStyle/>
          <a:p>
            <a:r>
              <a:rPr lang="en-GB" dirty="0"/>
              <a:t>92 elements in the periodic table (occur in nature)</a:t>
            </a:r>
          </a:p>
          <a:p>
            <a:r>
              <a:rPr lang="en-GB" dirty="0"/>
              <a:t>Humans need 25</a:t>
            </a:r>
          </a:p>
          <a:p>
            <a:r>
              <a:rPr lang="en-GB" dirty="0"/>
              <a:t>Plants need 17</a:t>
            </a:r>
          </a:p>
          <a:p>
            <a:r>
              <a:rPr lang="en-GB" dirty="0"/>
              <a:t>96% of all living matter made up of just 4 elements </a:t>
            </a:r>
            <a:r>
              <a:rPr lang="en-GB" b="1" dirty="0"/>
              <a:t>Carbon, Hydrogen, Oxygen and Nitrogen </a:t>
            </a:r>
          </a:p>
          <a:p>
            <a:r>
              <a:rPr lang="en-GB" dirty="0"/>
              <a:t>Remaining 4%  is made up of the other 21 elements. </a:t>
            </a:r>
          </a:p>
          <a:p>
            <a:pPr lvl="1"/>
            <a:r>
              <a:rPr lang="en-GB" dirty="0"/>
              <a:t>Known as </a:t>
            </a:r>
            <a:r>
              <a:rPr lang="en-GB" b="1" dirty="0"/>
              <a:t>Macronutrients</a:t>
            </a:r>
            <a:r>
              <a:rPr lang="en-GB" dirty="0"/>
              <a:t>-required in small amounts </a:t>
            </a:r>
            <a:r>
              <a:rPr lang="en-GB" dirty="0" err="1"/>
              <a:t>eg</a:t>
            </a:r>
            <a:r>
              <a:rPr lang="en-GB" dirty="0"/>
              <a:t> Fe</a:t>
            </a:r>
          </a:p>
          <a:p>
            <a:pPr lvl="1"/>
            <a:r>
              <a:rPr lang="en-GB" b="1" dirty="0"/>
              <a:t>Micronutrients</a:t>
            </a:r>
            <a:r>
              <a:rPr lang="en-GB" dirty="0"/>
              <a:t>-required in v. small quantities </a:t>
            </a:r>
            <a:r>
              <a:rPr lang="en-GB" dirty="0" err="1"/>
              <a:t>eg</a:t>
            </a:r>
            <a:r>
              <a:rPr lang="en-GB" dirty="0"/>
              <a:t> copper or zinc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1"/>
            <a:ext cx="2660526" cy="147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4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Know that inorganic ions occur in solution in the cytoplasm and body fluids of organisms. Some in high concentrations, some in very low concentrations</a:t>
            </a:r>
          </a:p>
          <a:p>
            <a:r>
              <a:rPr lang="en-GB" dirty="0"/>
              <a:t>Understand that each type of Ion has a specific role, depending on it’s properties</a:t>
            </a:r>
          </a:p>
          <a:p>
            <a:r>
              <a:rPr lang="en-GB" dirty="0"/>
              <a:t>Be able to recognise the role of ions in the following topics: Iron as a component of haemoglobin, Hydrogen ions and pH, sodium ions in the co transport of glucose and amino acids, phosphate ions as components of DNA and ATP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61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" y="188640"/>
            <a:ext cx="9041920" cy="6427318"/>
          </a:xfrm>
        </p:spPr>
      </p:pic>
    </p:spTree>
    <p:extLst>
      <p:ext uri="{BB962C8B-B14F-4D97-AF65-F5344CB8AC3E}">
        <p14:creationId xmlns:p14="http://schemas.microsoft.com/office/powerpoint/2010/main" val="1986647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46484" y="2018110"/>
            <a:ext cx="8456414" cy="5563195"/>
          </a:xfrm>
        </p:spPr>
        <p:txBody>
          <a:bodyPr/>
          <a:lstStyle/>
          <a:p>
            <a:pPr marL="312528" indent="-312528"/>
            <a:r>
              <a:rPr lang="en-US" altLang="en-US" sz="2400">
                <a:latin typeface="Verdana" charset="0"/>
                <a:ea typeface="Verdana" charset="0"/>
                <a:cs typeface="Verdana" charset="0"/>
                <a:sym typeface="Verdana" charset="0"/>
              </a:rPr>
              <a:t>Contain many </a:t>
            </a:r>
            <a:r>
              <a:rPr lang="en-US" altLang="en-US" sz="2400">
                <a:solidFill>
                  <a:srgbClr val="FF0000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C </a:t>
            </a:r>
            <a:r>
              <a:rPr lang="en-US" altLang="en-US" sz="2400">
                <a:latin typeface="Verdana" charset="0"/>
                <a:ea typeface="Verdana" charset="0"/>
                <a:cs typeface="Verdana" charset="0"/>
                <a:sym typeface="Verdana" charset="0"/>
              </a:rPr>
              <a:t>atoms as well as </a:t>
            </a:r>
            <a:r>
              <a:rPr lang="en-US" altLang="en-US" sz="2400">
                <a:solidFill>
                  <a:srgbClr val="FF0000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H</a:t>
            </a:r>
            <a:r>
              <a:rPr lang="en-US" altLang="en-US" sz="2400">
                <a:latin typeface="Verdana" charset="0"/>
                <a:ea typeface="Verdana" charset="0"/>
                <a:cs typeface="Verdana" charset="0"/>
                <a:sym typeface="Verdana" charset="0"/>
              </a:rPr>
              <a:t> and </a:t>
            </a:r>
            <a:r>
              <a:rPr lang="en-US" altLang="en-US" sz="2400">
                <a:solidFill>
                  <a:srgbClr val="FF0000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O</a:t>
            </a:r>
            <a:r>
              <a:rPr lang="en-US" altLang="en-US" sz="2400">
                <a:latin typeface="Verdana" charset="0"/>
                <a:ea typeface="Verdana" charset="0"/>
                <a:cs typeface="Verdana" charset="0"/>
                <a:sym typeface="Verdana" charset="0"/>
              </a:rPr>
              <a:t>.</a:t>
            </a:r>
            <a:endParaRPr lang="en-US" altLang="en-US" sz="2400">
              <a:latin typeface="Verdana" charset="0"/>
              <a:sym typeface="Verdana" charset="0"/>
            </a:endParaRPr>
          </a:p>
          <a:p>
            <a:pPr marL="312528" indent="-312528">
              <a:spcBef>
                <a:spcPts val="562"/>
              </a:spcBef>
              <a:buFont typeface="Lucida Grande" charset="0"/>
              <a:buChar char="•"/>
            </a:pPr>
            <a:r>
              <a:rPr lang="en-US" altLang="en-US" sz="2400">
                <a:latin typeface="Verdana" charset="0"/>
                <a:ea typeface="Verdana" charset="0"/>
                <a:cs typeface="Verdana" charset="0"/>
                <a:sym typeface="Verdana" charset="0"/>
              </a:rPr>
              <a:t>Are large molecules - </a:t>
            </a:r>
            <a:r>
              <a:rPr lang="en-US" altLang="en-US" sz="2400">
                <a:solidFill>
                  <a:srgbClr val="FF0000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MACROMOLECULES</a:t>
            </a:r>
            <a:endParaRPr lang="en-US" altLang="en-US" sz="2400">
              <a:latin typeface="Verdana" charset="0"/>
              <a:sym typeface="Verdana" charset="0"/>
            </a:endParaRPr>
          </a:p>
          <a:p>
            <a:pPr marL="312528" indent="-312528">
              <a:spcBef>
                <a:spcPts val="562"/>
              </a:spcBef>
              <a:buFont typeface="Lucida Grande" charset="0"/>
              <a:buChar char="•"/>
            </a:pPr>
            <a:r>
              <a:rPr lang="en-US" altLang="en-US" sz="2400">
                <a:latin typeface="Verdana" charset="0"/>
                <a:ea typeface="Verdana" charset="0"/>
                <a:cs typeface="Verdana" charset="0"/>
                <a:sym typeface="Verdana" charset="0"/>
              </a:rPr>
              <a:t>Produced only by living organisms so are found only in:</a:t>
            </a:r>
            <a:r>
              <a:rPr lang="en-US" altLang="en-US" sz="2400">
                <a:latin typeface="ヒラギノ角ゴ ProN W3" charset="0"/>
                <a:sym typeface="ヒラギノ角ゴ ProN W3" charset="0"/>
              </a:rPr>
              <a:t>	</a:t>
            </a:r>
          </a:p>
          <a:p>
            <a:pPr marL="1116171" lvl="2" indent="-232164">
              <a:spcBef>
                <a:spcPts val="492"/>
              </a:spcBef>
            </a:pPr>
            <a:r>
              <a:rPr lang="en-US" altLang="en-US" sz="2000">
                <a:latin typeface="Verdana" charset="0"/>
                <a:ea typeface="Verdana" charset="0"/>
                <a:cs typeface="Verdana" charset="0"/>
                <a:sym typeface="Verdana" charset="0"/>
              </a:rPr>
              <a:t>- Living organisms themselves</a:t>
            </a:r>
            <a:endParaRPr lang="en-US" altLang="en-US" sz="2000">
              <a:latin typeface="Verdana" charset="0"/>
              <a:sym typeface="Verdana" charset="0"/>
            </a:endParaRPr>
          </a:p>
          <a:p>
            <a:pPr marL="1116171" lvl="2" indent="-232164">
              <a:spcBef>
                <a:spcPts val="492"/>
              </a:spcBef>
            </a:pPr>
            <a:r>
              <a:rPr lang="en-US" altLang="en-US" sz="2000">
                <a:latin typeface="Verdana" charset="0"/>
                <a:ea typeface="Verdana" charset="0"/>
                <a:cs typeface="Verdana" charset="0"/>
                <a:sym typeface="Verdana" charset="0"/>
              </a:rPr>
              <a:t>- Products of living organisms’ death and decay eg oil</a:t>
            </a:r>
            <a:endParaRPr lang="en-US" altLang="en-US" sz="2000">
              <a:latin typeface="Verdana" charset="0"/>
              <a:sym typeface="Verdana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5414" y="517922"/>
            <a:ext cx="8233172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Organic Molecules</a:t>
            </a:r>
            <a:endParaRPr lang="en-US" altLang="en-US">
              <a:latin typeface="Verdana Bold" charset="0"/>
              <a:ea typeface="ヒラギノ角ゴ ProN W6" charset="0"/>
              <a:cs typeface="ヒラギノ角ゴ ProN W6" charset="0"/>
              <a:sym typeface="Verdan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3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Organic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Carbohydrates</a:t>
            </a:r>
          </a:p>
          <a:p>
            <a:r>
              <a:rPr lang="en-GB" dirty="0"/>
              <a:t>Proteins</a:t>
            </a:r>
          </a:p>
          <a:p>
            <a:r>
              <a:rPr lang="en-GB" dirty="0"/>
              <a:t>Lipids</a:t>
            </a:r>
          </a:p>
          <a:p>
            <a:r>
              <a:rPr lang="en-GB" dirty="0"/>
              <a:t>Nucleic acids (DNA and RNA)</a:t>
            </a:r>
          </a:p>
        </p:txBody>
      </p:sp>
    </p:spTree>
    <p:extLst>
      <p:ext uri="{BB962C8B-B14F-4D97-AF65-F5344CB8AC3E}">
        <p14:creationId xmlns:p14="http://schemas.microsoft.com/office/powerpoint/2010/main" val="147898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78743" y="1377149"/>
            <a:ext cx="8045200" cy="4406804"/>
          </a:xfrm>
        </p:spPr>
        <p:txBody>
          <a:bodyPr/>
          <a:lstStyle/>
          <a:p>
            <a:pPr marL="312528" indent="-312528">
              <a:lnSpc>
                <a:spcPct val="90000"/>
              </a:lnSpc>
            </a:pPr>
            <a:endParaRPr lang="en-US" altLang="en-US" dirty="0">
              <a:latin typeface="Verdana Bold" charset="0"/>
              <a:ea typeface="ヒラギノ角ゴ ProN W6" charset="0"/>
              <a:cs typeface="ヒラギノ角ゴ ProN W6" charset="0"/>
              <a:sym typeface="Verdana Bold" charset="0"/>
            </a:endParaRPr>
          </a:p>
          <a:p>
            <a:pPr marL="312528" indent="-312528">
              <a:lnSpc>
                <a:spcPct val="90000"/>
              </a:lnSpc>
            </a:pPr>
            <a:r>
              <a:rPr lang="en-US" altLang="en-US" sz="25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Smaller molecules, which if carbon is present, it is not arranged in long chains and not in such large proportions. </a:t>
            </a:r>
            <a:r>
              <a:rPr lang="en-US" altLang="en-US" sz="2500" dirty="0" err="1">
                <a:latin typeface="Verdana" charset="0"/>
                <a:ea typeface="Verdana" charset="0"/>
                <a:cs typeface="Verdana" charset="0"/>
                <a:sym typeface="Verdana" charset="0"/>
              </a:rPr>
              <a:t>Eg</a:t>
            </a:r>
            <a:r>
              <a:rPr lang="en-US" altLang="en-US" sz="25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 CO</a:t>
            </a:r>
            <a:r>
              <a:rPr lang="en-US" altLang="en-US" sz="2500" baseline="-250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2</a:t>
            </a:r>
            <a:r>
              <a:rPr lang="en-US" altLang="en-US" sz="25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, and CO</a:t>
            </a:r>
            <a:endParaRPr lang="en-US" altLang="en-US" sz="2500" dirty="0">
              <a:latin typeface="Verdana" charset="0"/>
              <a:sym typeface="Verdana" charset="0"/>
            </a:endParaRPr>
          </a:p>
          <a:p>
            <a:pPr marL="312528" indent="-312528">
              <a:lnSpc>
                <a:spcPct val="90000"/>
              </a:lnSpc>
            </a:pPr>
            <a:r>
              <a:rPr lang="en-US" altLang="en-US" sz="25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May be found inside living things and in non living situations.</a:t>
            </a:r>
            <a:endParaRPr lang="en-US" altLang="en-US" sz="2500" dirty="0">
              <a:latin typeface="Verdana" charset="0"/>
              <a:sym typeface="Verdana" charset="0"/>
            </a:endParaRPr>
          </a:p>
          <a:p>
            <a:pPr marL="312528" indent="-312528">
              <a:lnSpc>
                <a:spcPct val="90000"/>
              </a:lnSpc>
            </a:pPr>
            <a:r>
              <a:rPr lang="en-US" altLang="en-US" sz="25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Many are needed by living organisms in the form of ions  (mineral ions)</a:t>
            </a:r>
            <a:endParaRPr lang="en-US" altLang="en-US" sz="2500" dirty="0">
              <a:latin typeface="Verdana" charset="0"/>
              <a:sym typeface="Verdana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5414" y="0"/>
            <a:ext cx="8233172" cy="905069"/>
          </a:xfrm>
        </p:spPr>
        <p:txBody>
          <a:bodyPr anchor="b"/>
          <a:lstStyle/>
          <a:p>
            <a:pPr eaLnBrk="1" hangingPunct="1"/>
            <a:r>
              <a:rPr lang="en-US" altLang="en-US" dirty="0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Inorganic molecules</a:t>
            </a:r>
            <a:endParaRPr lang="en-US" altLang="en-US" dirty="0">
              <a:latin typeface="Verdana Bold" charset="0"/>
              <a:ea typeface="ヒラギノ角ゴ ProN W6" charset="0"/>
              <a:cs typeface="ヒラギノ角ゴ ProN W6" charset="0"/>
              <a:sym typeface="Verdan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4305" indent="-214305">
              <a:lnSpc>
                <a:spcPct val="80000"/>
              </a:lnSpc>
            </a:pPr>
            <a:r>
              <a:rPr lang="en-US" altLang="en-US" sz="24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These are inorganic ions that play important roles in cell </a:t>
            </a:r>
            <a:r>
              <a:rPr lang="en-US" altLang="en-US" sz="2400" dirty="0">
                <a:solidFill>
                  <a:srgbClr val="FF0000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metabolism.</a:t>
            </a:r>
            <a:endParaRPr lang="en-US" altLang="en-US" sz="2400" dirty="0">
              <a:solidFill>
                <a:srgbClr val="FF0000"/>
              </a:solidFill>
              <a:latin typeface="Verdana Bold" charset="0"/>
              <a:ea typeface="ヒラギノ角ゴ ProN W6" charset="0"/>
              <a:cs typeface="ヒラギノ角ゴ ProN W6" charset="0"/>
              <a:sym typeface="Verdana Bold" charset="0"/>
            </a:endParaRPr>
          </a:p>
          <a:p>
            <a:pPr marL="214305" indent="-214305">
              <a:lnSpc>
                <a:spcPct val="80000"/>
              </a:lnSpc>
            </a:pPr>
            <a:r>
              <a:rPr lang="en-US" altLang="en-US" sz="24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Macronutrients are needed in </a:t>
            </a:r>
            <a:r>
              <a:rPr lang="en-US" altLang="en-US" sz="2400" dirty="0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SMALL </a:t>
            </a:r>
            <a:r>
              <a:rPr lang="en-US" altLang="en-US" sz="24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amounts.</a:t>
            </a:r>
            <a:endParaRPr lang="en-US" altLang="en-US" sz="2400" dirty="0">
              <a:latin typeface="Verdana" charset="0"/>
              <a:sym typeface="Verdana" charset="0"/>
            </a:endParaRPr>
          </a:p>
          <a:p>
            <a:pPr marL="495580" lvl="1">
              <a:lnSpc>
                <a:spcPct val="80000"/>
              </a:lnSpc>
            </a:pPr>
            <a:r>
              <a:rPr lang="en-US" altLang="en-US" sz="2100" dirty="0" err="1">
                <a:latin typeface="Verdana" charset="0"/>
                <a:ea typeface="Verdana" charset="0"/>
                <a:cs typeface="Verdana" charset="0"/>
                <a:sym typeface="Verdana" charset="0"/>
              </a:rPr>
              <a:t>Eg</a:t>
            </a:r>
            <a:r>
              <a:rPr lang="en-US" altLang="en-US" sz="21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altLang="en-US" sz="21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Na</a:t>
            </a:r>
            <a:r>
              <a:rPr lang="en-US" altLang="en-US" sz="2100" b="1" baseline="300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+</a:t>
            </a:r>
            <a:r>
              <a:rPr lang="en-US" altLang="en-US" sz="2100" b="1" dirty="0">
                <a:solidFill>
                  <a:srgbClr val="FF0000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, </a:t>
            </a:r>
            <a:r>
              <a:rPr lang="en-US" altLang="en-US" sz="2100" dirty="0">
                <a:solidFill>
                  <a:srgbClr val="FF0000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Fe</a:t>
            </a:r>
            <a:r>
              <a:rPr lang="en-US" altLang="en-US" sz="2100" baseline="30000" dirty="0">
                <a:solidFill>
                  <a:srgbClr val="FF0000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2+</a:t>
            </a:r>
            <a:r>
              <a:rPr lang="en-US" altLang="en-US" sz="2100" dirty="0">
                <a:solidFill>
                  <a:srgbClr val="FF0000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, H</a:t>
            </a:r>
            <a:r>
              <a:rPr lang="en-US" altLang="en-US" sz="2100" baseline="30000" dirty="0">
                <a:solidFill>
                  <a:srgbClr val="FF0000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+</a:t>
            </a:r>
            <a:r>
              <a:rPr lang="en-US" altLang="en-US" sz="2100" dirty="0">
                <a:solidFill>
                  <a:srgbClr val="FF0000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, PO</a:t>
            </a:r>
            <a:r>
              <a:rPr lang="en-US" altLang="en-US" sz="1700" dirty="0">
                <a:solidFill>
                  <a:srgbClr val="FF0000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4</a:t>
            </a:r>
            <a:r>
              <a:rPr lang="en-US" altLang="en-US" sz="2100" baseline="30000" dirty="0">
                <a:solidFill>
                  <a:srgbClr val="FF0000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3-</a:t>
            </a:r>
            <a:r>
              <a:rPr lang="en-US" altLang="en-US" sz="2100" dirty="0">
                <a:solidFill>
                  <a:srgbClr val="FF0000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, </a:t>
            </a:r>
            <a:r>
              <a:rPr lang="en-US" altLang="en-US" sz="2100" dirty="0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Ca</a:t>
            </a:r>
            <a:r>
              <a:rPr lang="en-US" altLang="en-US" sz="2100" baseline="30000" dirty="0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2+</a:t>
            </a:r>
            <a:r>
              <a:rPr lang="en-US" altLang="en-US" sz="2100" dirty="0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,</a:t>
            </a:r>
            <a:r>
              <a:rPr lang="en-US" altLang="en-US" sz="21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 K+, Mg</a:t>
            </a:r>
            <a:r>
              <a:rPr lang="en-US" altLang="en-US" sz="2100" baseline="300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2+</a:t>
            </a:r>
            <a:r>
              <a:rPr lang="en-US" altLang="en-US" sz="21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, Cl-, SO4</a:t>
            </a:r>
            <a:r>
              <a:rPr lang="en-US" altLang="en-US" sz="2100" baseline="300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2-</a:t>
            </a:r>
            <a:endParaRPr lang="en-US" altLang="en-US" sz="2100" baseline="30000" dirty="0">
              <a:latin typeface="Verdana" charset="0"/>
              <a:sym typeface="Verdana" charset="0"/>
            </a:endParaRPr>
          </a:p>
          <a:p>
            <a:pPr marL="495580" lvl="1">
              <a:lnSpc>
                <a:spcPct val="80000"/>
              </a:lnSpc>
            </a:pPr>
            <a:endParaRPr lang="en-US" altLang="en-US" sz="2100" baseline="30000" dirty="0">
              <a:latin typeface="Verdana" charset="0"/>
              <a:sym typeface="Verdana" charset="0"/>
            </a:endParaRPr>
          </a:p>
          <a:p>
            <a:pPr marL="214305" indent="-214305">
              <a:lnSpc>
                <a:spcPct val="80000"/>
              </a:lnSpc>
            </a:pPr>
            <a:endParaRPr lang="en-US" altLang="en-US" sz="2400" dirty="0">
              <a:latin typeface="Verdana" charset="0"/>
              <a:sym typeface="Verdana" charset="0"/>
            </a:endParaRPr>
          </a:p>
          <a:p>
            <a:pPr marL="214305" indent="-214305">
              <a:lnSpc>
                <a:spcPct val="80000"/>
              </a:lnSpc>
            </a:pPr>
            <a:endParaRPr lang="en-US" altLang="en-US" sz="2400" dirty="0">
              <a:latin typeface="Verdana" charset="0"/>
              <a:sym typeface="Verdana" charset="0"/>
            </a:endParaRPr>
          </a:p>
          <a:p>
            <a:pPr marL="214305" indent="-214305">
              <a:lnSpc>
                <a:spcPct val="80000"/>
              </a:lnSpc>
            </a:pPr>
            <a:endParaRPr lang="en-US" altLang="en-US" sz="2400" dirty="0">
              <a:latin typeface="Verdana" charset="0"/>
              <a:sym typeface="Verdana" charset="0"/>
            </a:endParaRPr>
          </a:p>
          <a:p>
            <a:pPr marL="214305" indent="-214305">
              <a:lnSpc>
                <a:spcPct val="80000"/>
              </a:lnSpc>
            </a:pPr>
            <a:endParaRPr lang="en-US" altLang="en-US" sz="2400" dirty="0">
              <a:latin typeface="Verdana" charset="0"/>
              <a:sym typeface="Verdana" charset="0"/>
            </a:endParaRPr>
          </a:p>
          <a:p>
            <a:pPr marL="214305" indent="-214305">
              <a:lnSpc>
                <a:spcPct val="80000"/>
              </a:lnSpc>
            </a:pPr>
            <a:endParaRPr lang="en-US" altLang="en-US" sz="2400" dirty="0">
              <a:latin typeface="Verdana" charset="0"/>
              <a:sym typeface="Verdana" charset="0"/>
            </a:endParaRPr>
          </a:p>
          <a:p>
            <a:pPr marL="214305" indent="-214305">
              <a:lnSpc>
                <a:spcPct val="80000"/>
              </a:lnSpc>
            </a:pPr>
            <a:r>
              <a:rPr lang="en-US" altLang="en-US" sz="24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Micronutrients are needed in </a:t>
            </a:r>
            <a:r>
              <a:rPr lang="en-US" altLang="en-US" sz="2400" dirty="0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TINY (trace) </a:t>
            </a:r>
            <a:r>
              <a:rPr lang="en-US" altLang="en-US" sz="24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amounts.</a:t>
            </a:r>
            <a:endParaRPr lang="en-US" altLang="en-US" sz="2400" dirty="0">
              <a:latin typeface="Verdana" charset="0"/>
              <a:sym typeface="Verdana" charset="0"/>
            </a:endParaRPr>
          </a:p>
          <a:p>
            <a:pPr marL="495580" lvl="1">
              <a:lnSpc>
                <a:spcPct val="80000"/>
              </a:lnSpc>
            </a:pPr>
            <a:r>
              <a:rPr lang="en-US" altLang="en-US" sz="2100" dirty="0" err="1">
                <a:latin typeface="Verdana" charset="0"/>
                <a:ea typeface="Verdana" charset="0"/>
                <a:cs typeface="Verdana" charset="0"/>
                <a:sym typeface="Verdana" charset="0"/>
              </a:rPr>
              <a:t>Eg</a:t>
            </a:r>
            <a:r>
              <a:rPr lang="en-US" altLang="en-US" sz="21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 Cu</a:t>
            </a:r>
            <a:r>
              <a:rPr lang="en-US" altLang="en-US" sz="2100" baseline="300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2+</a:t>
            </a:r>
            <a:r>
              <a:rPr lang="en-US" altLang="en-US" sz="21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, Zn</a:t>
            </a:r>
            <a:r>
              <a:rPr lang="en-US" altLang="en-US" sz="2100" baseline="300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2+</a:t>
            </a:r>
            <a:endParaRPr lang="en-US" altLang="en-US" sz="2100" baseline="30000" dirty="0">
              <a:latin typeface="Verdana" charset="0"/>
              <a:sym typeface="Verdana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5414" y="0"/>
            <a:ext cx="8511304" cy="951655"/>
          </a:xfrm>
        </p:spPr>
        <p:txBody>
          <a:bodyPr anchor="b"/>
          <a:lstStyle/>
          <a:p>
            <a:pPr eaLnBrk="1" hangingPunct="1">
              <a:lnSpc>
                <a:spcPct val="100000"/>
              </a:lnSpc>
            </a:pPr>
            <a:r>
              <a:rPr lang="en-US" altLang="en-US" sz="3900" b="1" dirty="0"/>
              <a:t>Macronutrients and Micronutrients</a:t>
            </a:r>
            <a:endParaRPr lang="en-US" altLang="en-US" sz="3900" b="1" dirty="0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7892" name="Freeform 3"/>
          <p:cNvSpPr>
            <a:spLocks/>
          </p:cNvSpPr>
          <p:nvPr/>
        </p:nvSpPr>
        <p:spPr bwMode="auto">
          <a:xfrm rot="-5400000">
            <a:off x="2897684" y="2058293"/>
            <a:ext cx="535781" cy="2973586"/>
          </a:xfrm>
          <a:custGeom>
            <a:avLst/>
            <a:gdLst>
              <a:gd name="T0" fmla="*/ 948325475 w 21600"/>
              <a:gd name="T1" fmla="*/ 2147483647 h 21600"/>
              <a:gd name="T2" fmla="*/ 474162720 w 21600"/>
              <a:gd name="T3" fmla="*/ 2147483647 h 21600"/>
              <a:gd name="T4" fmla="*/ 474162720 w 21600"/>
              <a:gd name="T5" fmla="*/ 2147483647 h 21600"/>
              <a:gd name="T6" fmla="*/ 0 w 21600"/>
              <a:gd name="T7" fmla="*/ 2147483647 h 21600"/>
              <a:gd name="T8" fmla="*/ 474162720 w 21600"/>
              <a:gd name="T9" fmla="*/ 2147483647 h 21600"/>
              <a:gd name="T10" fmla="*/ 474162720 w 21600"/>
              <a:gd name="T11" fmla="*/ 2147483647 h 21600"/>
              <a:gd name="T12" fmla="*/ 948325475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455"/>
                  <a:pt x="10800" y="21277"/>
                </a:cubicBezTo>
                <a:lnTo>
                  <a:pt x="10800" y="11123"/>
                </a:lnTo>
                <a:cubicBezTo>
                  <a:pt x="10800" y="10945"/>
                  <a:pt x="5965" y="10800"/>
                  <a:pt x="0" y="10800"/>
                </a:cubicBezTo>
                <a:cubicBezTo>
                  <a:pt x="5965" y="10800"/>
                  <a:pt x="10800" y="10655"/>
                  <a:pt x="10800" y="10477"/>
                </a:cubicBezTo>
                <a:lnTo>
                  <a:pt x="10800" y="323"/>
                </a:lnTo>
                <a:cubicBezTo>
                  <a:pt x="10800" y="14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37893" name="Group 6"/>
          <p:cNvGrpSpPr>
            <a:grpSpLocks/>
          </p:cNvGrpSpPr>
          <p:nvPr/>
        </p:nvGrpSpPr>
        <p:grpSpPr bwMode="auto">
          <a:xfrm>
            <a:off x="3181201" y="3616523"/>
            <a:ext cx="4134445" cy="1232297"/>
            <a:chOff x="0" y="0"/>
            <a:chExt cx="3703" cy="1104"/>
          </a:xfrm>
        </p:grpSpPr>
        <p:sp>
          <p:nvSpPr>
            <p:cNvPr id="37894" name="AutoShape 4"/>
            <p:cNvSpPr>
              <a:spLocks/>
            </p:cNvSpPr>
            <p:nvPr/>
          </p:nvSpPr>
          <p:spPr bwMode="auto">
            <a:xfrm>
              <a:off x="0" y="0"/>
              <a:ext cx="3703" cy="1104"/>
            </a:xfrm>
            <a:custGeom>
              <a:avLst/>
              <a:gdLst>
                <a:gd name="T0" fmla="*/ 12 w 19668"/>
                <a:gd name="T1" fmla="*/ 2 h 19016"/>
                <a:gd name="T2" fmla="*/ 149 w 19668"/>
                <a:gd name="T3" fmla="*/ 6 h 19016"/>
                <a:gd name="T4" fmla="*/ 634 w 19668"/>
                <a:gd name="T5" fmla="*/ 14 h 19016"/>
                <a:gd name="T6" fmla="*/ 548 w 19668"/>
                <a:gd name="T7" fmla="*/ 58 h 19016"/>
                <a:gd name="T8" fmla="*/ 63 w 19668"/>
                <a:gd name="T9" fmla="*/ 50 h 19016"/>
                <a:gd name="T10" fmla="*/ 56 w 19668"/>
                <a:gd name="T11" fmla="*/ 15 h 19016"/>
                <a:gd name="T12" fmla="*/ 12 w 19668"/>
                <a:gd name="T13" fmla="*/ 2 h 19016"/>
                <a:gd name="T14" fmla="*/ 12 w 19668"/>
                <a:gd name="T15" fmla="*/ 2 h 190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668" h="19016">
                  <a:moveTo>
                    <a:pt x="338" y="634"/>
                  </a:moveTo>
                  <a:lnTo>
                    <a:pt x="4197" y="1717"/>
                  </a:lnTo>
                  <a:cubicBezTo>
                    <a:pt x="8648" y="-1292"/>
                    <a:pt x="14779" y="-244"/>
                    <a:pt x="17891" y="4059"/>
                  </a:cubicBezTo>
                  <a:cubicBezTo>
                    <a:pt x="21004" y="8362"/>
                    <a:pt x="19920" y="14289"/>
                    <a:pt x="15469" y="17299"/>
                  </a:cubicBezTo>
                  <a:cubicBezTo>
                    <a:pt x="11019" y="20308"/>
                    <a:pt x="4888" y="19260"/>
                    <a:pt x="1775" y="14957"/>
                  </a:cubicBezTo>
                  <a:cubicBezTo>
                    <a:pt x="-522" y="11781"/>
                    <a:pt x="-596" y="7575"/>
                    <a:pt x="1589" y="4326"/>
                  </a:cubicBezTo>
                  <a:lnTo>
                    <a:pt x="338" y="634"/>
                  </a:lnTo>
                  <a:close/>
                  <a:moveTo>
                    <a:pt x="338" y="634"/>
                  </a:moveTo>
                </a:path>
              </a:pathLst>
            </a:custGeom>
            <a:solidFill>
              <a:srgbClr val="C4BD97">
                <a:alpha val="49411"/>
              </a:srgbClr>
            </a:solidFill>
            <a:ln w="25400" cap="flat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7895" name="Rectangle 5"/>
            <p:cNvSpPr>
              <a:spLocks/>
            </p:cNvSpPr>
            <p:nvPr/>
          </p:nvSpPr>
          <p:spPr bwMode="auto">
            <a:xfrm>
              <a:off x="544" y="319"/>
              <a:ext cx="2627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>
              <a:lvl1pPr eaLnBrk="0" hangingPunct="0">
                <a:spcBef>
                  <a:spcPts val="11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4400">
                  <a:solidFill>
                    <a:schemeClr val="tx1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1pPr>
              <a:lvl2pPr marL="742950" indent="-285750" eaLnBrk="0" hangingPunct="0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3800">
                  <a:solidFill>
                    <a:schemeClr val="tx1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2pPr>
              <a:lvl3pPr marL="1143000" indent="-228600"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ea typeface="Lucida Grande" charset="0"/>
                  <a:cs typeface="Lucida Grande" charset="0"/>
                </a:rPr>
                <a:t>You must know these ones and what their roles 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718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302" y="280288"/>
            <a:ext cx="5327780" cy="57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67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982075"/>
              </p:ext>
            </p:extLst>
          </p:nvPr>
        </p:nvGraphicFramePr>
        <p:xfrm>
          <a:off x="1000125" y="884039"/>
          <a:ext cx="7250906" cy="4590904"/>
        </p:xfrm>
        <a:graphic>
          <a:graphicData uri="http://schemas.openxmlformats.org/drawingml/2006/table">
            <a:tbl>
              <a:tblPr/>
              <a:tblGrid>
                <a:gridCol w="3625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8763">
                <a:tc>
                  <a:txBody>
                    <a:bodyPr/>
                    <a:lstStyle>
                      <a:lvl1pPr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73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817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62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706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638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6210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782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5354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6E6E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Inorganic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Element/Ion/Molecule</a:t>
                      </a:r>
                    </a:p>
                  </a:txBody>
                  <a:tcPr marL="35719" marR="35719" marT="35722" marB="3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73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817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62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706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638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6210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782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5354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Role</a:t>
                      </a:r>
                    </a:p>
                  </a:txBody>
                  <a:tcPr marL="35719" marR="35719" marT="35722" marB="3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971">
                <a:tc>
                  <a:txBody>
                    <a:bodyPr/>
                    <a:lstStyle>
                      <a:lvl1pPr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73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817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62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706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638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6210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782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5354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Iron Fe </a:t>
                      </a:r>
                      <a:r>
                        <a:rPr kumimoji="0" lang="en-US" altLang="en-US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2+</a:t>
                      </a:r>
                    </a:p>
                  </a:txBody>
                  <a:tcPr marL="35719" marR="35719" marT="35722" marB="3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73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817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62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706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638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6210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782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5354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 constituent of haemoglobin in blood</a:t>
                      </a:r>
                    </a:p>
                  </a:txBody>
                  <a:tcPr marL="35719" marR="35719" marT="35722" marB="3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971">
                <a:tc>
                  <a:txBody>
                    <a:bodyPr/>
                    <a:lstStyle>
                      <a:lvl1pPr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73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817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62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706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638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6210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782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5354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Phosphate PO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4</a:t>
                      </a:r>
                      <a:r>
                        <a:rPr kumimoji="0" lang="en-US" altLang="en-US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3-</a:t>
                      </a:r>
                    </a:p>
                  </a:txBody>
                  <a:tcPr marL="35719" marR="35719" marT="35722" marB="3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73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817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62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706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638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6210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782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5354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Found in plasma membrane, nucleic acids and ATP</a:t>
                      </a:r>
                    </a:p>
                  </a:txBody>
                  <a:tcPr marL="35719" marR="35719" marT="35722" marB="3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971">
                <a:tc>
                  <a:txBody>
                    <a:bodyPr/>
                    <a:lstStyle>
                      <a:lvl1pPr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73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817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62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706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638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6210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782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5354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Hydrogen, H</a:t>
                      </a:r>
                      <a:r>
                        <a:rPr kumimoji="0" lang="en-US" altLang="en-US" sz="25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+</a:t>
                      </a:r>
                      <a:endParaRPr kumimoji="0" lang="en-US" altLang="en-US" sz="17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22" marB="3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73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817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62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706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638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6210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782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5354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Maintains pH</a:t>
                      </a:r>
                    </a:p>
                  </a:txBody>
                  <a:tcPr marL="35719" marR="35719" marT="35722" marB="3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0228">
                <a:tc>
                  <a:txBody>
                    <a:bodyPr/>
                    <a:lstStyle>
                      <a:lvl1pPr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73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817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62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706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638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6210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782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5354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Sodium, Na</a:t>
                      </a:r>
                      <a:r>
                        <a:rPr kumimoji="0" lang="en-US" altLang="en-US" sz="25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+</a:t>
                      </a:r>
                    </a:p>
                  </a:txBody>
                  <a:tcPr marL="35719" marR="35719" marT="35722" marB="3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73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817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621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706688" indent="-57150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638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6210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782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535488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Co Transport of amino acids and glucose</a:t>
                      </a:r>
                    </a:p>
                  </a:txBody>
                  <a:tcPr marL="35719" marR="35719" marT="35722" marB="3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01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3083834" cy="241200"/>
          </a:xfrm>
        </p:spPr>
        <p:txBody>
          <a:bodyPr/>
          <a:lstStyle/>
          <a:p>
            <a:r>
              <a:rPr lang="en-US" dirty="0"/>
              <a:t>Copyright © 2015 AQA and its licensors. All rights reserved.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Version 1.0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272619"/>
            <a:ext cx="8045200" cy="4865898"/>
          </a:xfrm>
        </p:spPr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matter is made up of atoms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atom is made of three types of particle: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neutrons, with no charge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protons, with a positive charge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with a negative charge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neutrons and protons form the nucleus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electrons orbit around the nucleus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 atom, the number of protons is the same as the number of electrons (so no overall charge)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16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45" y="1178719"/>
            <a:ext cx="6286500" cy="367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/>
          </p:cNvSpPr>
          <p:nvPr/>
        </p:nvSpPr>
        <p:spPr bwMode="auto">
          <a:xfrm>
            <a:off x="0" y="5112246"/>
            <a:ext cx="8840391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3000">
                <a:solidFill>
                  <a:schemeClr val="tx1"/>
                </a:solidFill>
                <a:ea typeface="Gill Sans" charset="0"/>
                <a:cs typeface="Gill Sans" charset="0"/>
              </a:rPr>
              <a:t>Which are elements, which are compounds, which are molecules? How do you know which are molecules?</a:t>
            </a:r>
          </a:p>
        </p:txBody>
      </p:sp>
      <p:sp>
        <p:nvSpPr>
          <p:cNvPr id="31748" name="Rectangle 3"/>
          <p:cNvSpPr>
            <a:spLocks/>
          </p:cNvSpPr>
          <p:nvPr/>
        </p:nvSpPr>
        <p:spPr bwMode="auto">
          <a:xfrm>
            <a:off x="2107406" y="348258"/>
            <a:ext cx="5250656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3" bIns="0"/>
          <a:lstStyle>
            <a:lvl1pPr marL="39688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chemeClr val="tx1"/>
                </a:solidFill>
                <a:ea typeface="Gill Sans" charset="0"/>
                <a:cs typeface="Gill Sans" charset="0"/>
              </a:rPr>
              <a:t>What can you remember?</a:t>
            </a:r>
          </a:p>
        </p:txBody>
      </p:sp>
    </p:spTree>
    <p:extLst>
      <p:ext uri="{BB962C8B-B14F-4D97-AF65-F5344CB8AC3E}">
        <p14:creationId xmlns:p14="http://schemas.microsoft.com/office/powerpoint/2010/main" val="114842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Biological Balderdash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Work in a group of 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219200"/>
          <a:ext cx="8534400" cy="5423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1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4029">
                <a:tc>
                  <a:txBody>
                    <a:bodyPr/>
                    <a:lstStyle/>
                    <a:p>
                      <a:r>
                        <a:rPr lang="en-GB" sz="2400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r>
                        <a:rPr lang="en-GB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Smallest component</a:t>
                      </a:r>
                      <a:r>
                        <a:rPr lang="en-GB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of an element, consisting of protons, electrons and neutrons.</a:t>
                      </a:r>
                      <a:endParaRPr lang="en-GB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r>
                        <a:rPr lang="en-GB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Molecule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The smallest physical unit of a compound and made of </a:t>
                      </a:r>
                      <a:r>
                        <a:rPr lang="en-GB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two or more atoms joined together chemically.</a:t>
                      </a:r>
                      <a:r>
                        <a:rPr lang="en-GB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Molecules may contain atoms of the same element joined together or atoms of different elements chemically joined together.  </a:t>
                      </a:r>
                      <a:endParaRPr lang="en-GB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r>
                        <a:rPr lang="en-GB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One of a class of substances which cannot be separated into simpler substances by chemical means,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r>
                        <a:rPr lang="en-GB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Compound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pure substance composed of two or more elements whose composition</a:t>
                      </a:r>
                      <a:r>
                        <a:rPr lang="en-GB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is constant.</a:t>
                      </a:r>
                      <a:endParaRPr lang="en-GB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r>
                        <a:rPr lang="en-GB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Organic compounds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Compounds that contain carbon (in large amounts and forming macromolecules) and which are produced within living organisms.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r>
                        <a:rPr lang="en-GB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Inorganic Compounds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Smaller</a:t>
                      </a:r>
                      <a:r>
                        <a:rPr lang="en-GB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molecules which may not contain carbon and if they do , it is not in large proportions.</a:t>
                      </a:r>
                      <a:r>
                        <a:rPr lang="en-GB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36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DD8D9A-7DD1-4392-922B-8208DCC45B84}" type="slidenum">
              <a:rPr lang="en-US"/>
              <a:pPr/>
              <a:t>6</a:t>
            </a:fld>
            <a:endParaRPr lang="en-US"/>
          </a:p>
        </p:txBody>
      </p: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Chemical reactions BFY 9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0000" y="1240971"/>
            <a:ext cx="8045200" cy="4897546"/>
          </a:xfrm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When elements react, their </a:t>
            </a:r>
            <a:r>
              <a:rPr lang="en-US" sz="3200" dirty="0">
                <a:solidFill>
                  <a:srgbClr val="004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join with other </a:t>
            </a:r>
            <a:r>
              <a:rPr lang="en-US" sz="3200" dirty="0">
                <a:solidFill>
                  <a:srgbClr val="003D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to form </a:t>
            </a:r>
            <a:r>
              <a:rPr lang="en-US" sz="3200" dirty="0">
                <a:solidFill>
                  <a:srgbClr val="004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involves </a:t>
            </a:r>
            <a:r>
              <a:rPr lang="en-US" sz="3200" dirty="0">
                <a:solidFill>
                  <a:srgbClr val="004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giving, taking or sharing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electrons to form </a:t>
            </a:r>
            <a:r>
              <a:rPr lang="en-US" sz="3200" dirty="0">
                <a:solidFill>
                  <a:srgbClr val="004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3200" dirty="0">
                <a:solidFill>
                  <a:srgbClr val="004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>
              <a:solidFill>
                <a:srgbClr val="0044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4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names do we give to the resultant attachments?</a:t>
            </a:r>
          </a:p>
        </p:txBody>
      </p:sp>
    </p:spTree>
    <p:extLst>
      <p:ext uri="{BB962C8B-B14F-4D97-AF65-F5344CB8AC3E}">
        <p14:creationId xmlns:p14="http://schemas.microsoft.com/office/powerpoint/2010/main" val="281772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0477"/>
          <a:lstStyle/>
          <a:p>
            <a:r>
              <a:rPr lang="en-US"/>
              <a:t>Atoms combine by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30477"/>
          <a:lstStyle/>
          <a:p>
            <a:pPr marL="268998">
              <a:lnSpc>
                <a:spcPct val="100000"/>
              </a:lnSpc>
            </a:pPr>
            <a:r>
              <a:rPr lang="en-US" sz="3200" dirty="0">
                <a:solidFill>
                  <a:srgbClr val="0044FE"/>
                </a:solidFill>
              </a:rPr>
              <a:t>Sharing</a:t>
            </a:r>
            <a:r>
              <a:rPr lang="en-US" sz="3200" dirty="0"/>
              <a:t> electrons – </a:t>
            </a:r>
            <a:r>
              <a:rPr lang="en-US" sz="3200" dirty="0">
                <a:solidFill>
                  <a:srgbClr val="003DCC"/>
                </a:solidFill>
              </a:rPr>
              <a:t>covalent</a:t>
            </a:r>
            <a:r>
              <a:rPr lang="en-US" sz="3200" dirty="0"/>
              <a:t> bonds (between non-metals only)</a:t>
            </a:r>
          </a:p>
          <a:p>
            <a:pPr marL="268998">
              <a:lnSpc>
                <a:spcPct val="100000"/>
              </a:lnSpc>
            </a:pPr>
            <a:endParaRPr lang="en-US" sz="3200" dirty="0"/>
          </a:p>
          <a:p>
            <a:pPr marL="268998">
              <a:lnSpc>
                <a:spcPct val="100000"/>
              </a:lnSpc>
            </a:pPr>
            <a:r>
              <a:rPr lang="en-US" sz="3200" dirty="0">
                <a:solidFill>
                  <a:srgbClr val="003DCC"/>
                </a:solidFill>
              </a:rPr>
              <a:t>Gaining or losing</a:t>
            </a:r>
            <a:r>
              <a:rPr lang="en-US" sz="3200" dirty="0"/>
              <a:t> electrons – </a:t>
            </a:r>
            <a:r>
              <a:rPr lang="en-US" sz="3200" dirty="0">
                <a:solidFill>
                  <a:srgbClr val="003DCC"/>
                </a:solidFill>
              </a:rPr>
              <a:t>ionic</a:t>
            </a:r>
            <a:r>
              <a:rPr lang="en-US" sz="3200" dirty="0"/>
              <a:t> bonds (between metal and non-metal</a:t>
            </a:r>
          </a:p>
          <a:p>
            <a:pPr marL="268998">
              <a:lnSpc>
                <a:spcPct val="100000"/>
              </a:lnSpc>
            </a:pPr>
            <a:endParaRPr lang="en-US" sz="3200" dirty="0"/>
          </a:p>
          <a:p>
            <a:pPr marL="268998">
              <a:lnSpc>
                <a:spcPct val="100000"/>
              </a:lnSpc>
            </a:pPr>
            <a:r>
              <a:rPr lang="en-US" sz="3200" dirty="0"/>
              <a:t>Aim: to be like the </a:t>
            </a:r>
            <a:r>
              <a:rPr lang="en-US" sz="3200" dirty="0">
                <a:solidFill>
                  <a:srgbClr val="003DCC"/>
                </a:solidFill>
              </a:rPr>
              <a:t>noble gases</a:t>
            </a:r>
            <a:r>
              <a:rPr lang="en-US" sz="3200" dirty="0"/>
              <a:t>, with a full outer shell</a:t>
            </a:r>
          </a:p>
        </p:txBody>
      </p:sp>
    </p:spTree>
    <p:extLst>
      <p:ext uri="{BB962C8B-B14F-4D97-AF65-F5344CB8AC3E}">
        <p14:creationId xmlns:p14="http://schemas.microsoft.com/office/powerpoint/2010/main" val="342463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/>
          </p:cNvSpPr>
          <p:nvPr/>
        </p:nvSpPr>
        <p:spPr bwMode="auto">
          <a:xfrm>
            <a:off x="7241976" y="-8930"/>
            <a:ext cx="1928813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11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3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>
                <a:solidFill>
                  <a:srgbClr val="B2B2B2"/>
                </a:solidFill>
                <a:ea typeface="Lucida Grande" charset="0"/>
                <a:cs typeface="Lucida Grande" charset="0"/>
              </a:rPr>
              <a:t>07/17/11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80367" y="348258"/>
            <a:ext cx="9144000" cy="76460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0E00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Compounds</a:t>
            </a:r>
          </a:p>
        </p:txBody>
      </p:sp>
      <p:sp>
        <p:nvSpPr>
          <p:cNvPr id="32772" name="Rectangle 3"/>
          <p:cNvSpPr>
            <a:spLocks/>
          </p:cNvSpPr>
          <p:nvPr/>
        </p:nvSpPr>
        <p:spPr bwMode="auto">
          <a:xfrm>
            <a:off x="5232797" y="4988347"/>
            <a:ext cx="3518297" cy="38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11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3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>
              <a:spcBef>
                <a:spcPts val="1644"/>
              </a:spcBef>
              <a:buClrTx/>
              <a:buSzTx/>
              <a:buNone/>
            </a:pPr>
            <a:r>
              <a:rPr lang="en-US" altLang="en-US" sz="2500">
                <a:solidFill>
                  <a:srgbClr val="0E002D"/>
                </a:solidFill>
                <a:ea typeface="Lucida Grande" charset="0"/>
                <a:cs typeface="Lucida Grande" charset="0"/>
              </a:rPr>
              <a:t>Ionic or covalent?</a:t>
            </a: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419695" y="3768328"/>
            <a:ext cx="4357688" cy="2692301"/>
            <a:chOff x="0" y="0"/>
            <a:chExt cx="3904" cy="2412"/>
          </a:xfrm>
        </p:grpSpPr>
        <p:grpSp>
          <p:nvGrpSpPr>
            <p:cNvPr id="32809" name="Group 6"/>
            <p:cNvGrpSpPr>
              <a:grpSpLocks/>
            </p:cNvGrpSpPr>
            <p:nvPr/>
          </p:nvGrpSpPr>
          <p:grpSpPr bwMode="auto">
            <a:xfrm>
              <a:off x="0" y="492"/>
              <a:ext cx="3904" cy="1920"/>
              <a:chOff x="0" y="0"/>
              <a:chExt cx="3904" cy="1920"/>
            </a:xfrm>
          </p:grpSpPr>
          <p:sp>
            <p:nvSpPr>
              <p:cNvPr id="32811" name="Rectangle 4"/>
              <p:cNvSpPr>
                <a:spLocks/>
              </p:cNvSpPr>
              <p:nvPr/>
            </p:nvSpPr>
            <p:spPr bwMode="auto">
              <a:xfrm>
                <a:off x="0" y="0"/>
                <a:ext cx="3904" cy="19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812" name="Rectangle 5"/>
              <p:cNvSpPr>
                <a:spLocks/>
              </p:cNvSpPr>
              <p:nvPr/>
            </p:nvSpPr>
            <p:spPr bwMode="auto">
              <a:xfrm>
                <a:off x="0" y="0"/>
                <a:ext cx="3904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algn="ctr" eaLnBrk="1" hangingPunct="1">
                  <a:spcBef>
                    <a:spcPts val="1644"/>
                  </a:spcBef>
                  <a:buClrTx/>
                  <a:buSzTx/>
                  <a:buNone/>
                </a:pPr>
                <a:endParaRPr lang="en-US" altLang="en-US" sz="1700">
                  <a:ea typeface="Lucida Grande" charset="0"/>
                  <a:cs typeface="Lucida Grande" charset="0"/>
                </a:endParaRPr>
              </a:p>
              <a:p>
                <a:pPr algn="ctr" eaLnBrk="1" hangingPunct="1">
                  <a:spcBef>
                    <a:spcPts val="1644"/>
                  </a:spcBef>
                  <a:buClrTx/>
                  <a:buSzTx/>
                  <a:buNone/>
                </a:pPr>
                <a:endParaRPr lang="en-US" altLang="en-US" sz="1700">
                  <a:ea typeface="Lucida Grande" charset="0"/>
                  <a:cs typeface="Lucida Grande" charset="0"/>
                </a:endParaRPr>
              </a:p>
              <a:p>
                <a:pPr algn="ctr" eaLnBrk="1" hangingPunct="1">
                  <a:spcBef>
                    <a:spcPts val="1644"/>
                  </a:spcBef>
                  <a:buClrTx/>
                  <a:buSzTx/>
                  <a:buNone/>
                </a:pPr>
                <a:endParaRPr lang="en-US" altLang="en-US" sz="1700">
                  <a:ea typeface="Lucida Grande" charset="0"/>
                  <a:cs typeface="Lucida Grande" charset="0"/>
                </a:endParaRPr>
              </a:p>
              <a:p>
                <a:pPr algn="ctr" eaLnBrk="1" hangingPunct="1">
                  <a:spcBef>
                    <a:spcPts val="1644"/>
                  </a:spcBef>
                  <a:buClrTx/>
                  <a:buSzTx/>
                  <a:buNone/>
                </a:pPr>
                <a:endParaRPr lang="en-US" altLang="en-US" sz="1700">
                  <a:ea typeface="Lucida Grande" charset="0"/>
                  <a:cs typeface="Lucida Grande" charset="0"/>
                </a:endParaRPr>
              </a:p>
              <a:p>
                <a:pPr algn="ctr" eaLnBrk="1" hangingPunct="1">
                  <a:spcBef>
                    <a:spcPts val="1644"/>
                  </a:spcBef>
                  <a:buClrTx/>
                  <a:buSzTx/>
                  <a:buNone/>
                </a:pPr>
                <a:r>
                  <a:rPr lang="en-US" altLang="en-US" sz="1700">
                    <a:ea typeface="Lucida Grande" charset="0"/>
                    <a:cs typeface="Lucida Grande" charset="0"/>
                  </a:rPr>
                  <a:t>Glucose</a:t>
                </a:r>
              </a:p>
            </p:txBody>
          </p:sp>
        </p:grpSp>
        <p:pic>
          <p:nvPicPr>
            <p:cNvPr id="32810" name="Pictur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0"/>
              <a:ext cx="3101" cy="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7" name="Group 13"/>
          <p:cNvGrpSpPr>
            <a:grpSpLocks/>
          </p:cNvGrpSpPr>
          <p:nvPr/>
        </p:nvGrpSpPr>
        <p:grpSpPr bwMode="auto">
          <a:xfrm>
            <a:off x="767953" y="1241226"/>
            <a:ext cx="2527102" cy="2152055"/>
            <a:chOff x="0" y="0"/>
            <a:chExt cx="2264" cy="1928"/>
          </a:xfrm>
        </p:grpSpPr>
        <p:grpSp>
          <p:nvGrpSpPr>
            <p:cNvPr id="32805" name="Group 11"/>
            <p:cNvGrpSpPr>
              <a:grpSpLocks/>
            </p:cNvGrpSpPr>
            <p:nvPr/>
          </p:nvGrpSpPr>
          <p:grpSpPr bwMode="auto">
            <a:xfrm>
              <a:off x="0" y="416"/>
              <a:ext cx="2264" cy="1512"/>
              <a:chOff x="0" y="0"/>
              <a:chExt cx="2264" cy="1512"/>
            </a:xfrm>
          </p:grpSpPr>
          <p:sp>
            <p:nvSpPr>
              <p:cNvPr id="32807" name="Rectangle 9"/>
              <p:cNvSpPr>
                <a:spLocks/>
              </p:cNvSpPr>
              <p:nvPr/>
            </p:nvSpPr>
            <p:spPr bwMode="auto">
              <a:xfrm>
                <a:off x="0" y="0"/>
                <a:ext cx="2264" cy="151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808" name="Rectangle 10"/>
              <p:cNvSpPr>
                <a:spLocks/>
              </p:cNvSpPr>
              <p:nvPr/>
            </p:nvSpPr>
            <p:spPr bwMode="auto">
              <a:xfrm>
                <a:off x="0" y="0"/>
                <a:ext cx="2264" cy="1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algn="ctr" eaLnBrk="1" hangingPunct="1">
                  <a:spcBef>
                    <a:spcPts val="1644"/>
                  </a:spcBef>
                  <a:buClrTx/>
                  <a:buSzTx/>
                  <a:buNone/>
                </a:pPr>
                <a:endParaRPr lang="en-US" altLang="en-US" sz="1700">
                  <a:ea typeface="Lucida Grande" charset="0"/>
                  <a:cs typeface="Lucida Grande" charset="0"/>
                </a:endParaRPr>
              </a:p>
              <a:p>
                <a:pPr algn="ctr" eaLnBrk="1" hangingPunct="1">
                  <a:spcBef>
                    <a:spcPts val="1644"/>
                  </a:spcBef>
                  <a:buClrTx/>
                  <a:buSzTx/>
                  <a:buNone/>
                </a:pPr>
                <a:endParaRPr lang="en-US" altLang="en-US" sz="1700">
                  <a:ea typeface="Lucida Grande" charset="0"/>
                  <a:cs typeface="Lucida Grande" charset="0"/>
                </a:endParaRPr>
              </a:p>
              <a:p>
                <a:pPr algn="ctr" eaLnBrk="1" hangingPunct="1">
                  <a:spcBef>
                    <a:spcPts val="1644"/>
                  </a:spcBef>
                  <a:buClrTx/>
                  <a:buSzTx/>
                  <a:buNone/>
                </a:pPr>
                <a:endParaRPr lang="en-US" altLang="en-US" sz="1700">
                  <a:ea typeface="Lucida Grande" charset="0"/>
                  <a:cs typeface="Lucida Grande" charset="0"/>
                </a:endParaRPr>
              </a:p>
              <a:p>
                <a:pPr algn="ctr" eaLnBrk="1" hangingPunct="1">
                  <a:spcBef>
                    <a:spcPts val="1644"/>
                  </a:spcBef>
                  <a:buClrTx/>
                  <a:buSzTx/>
                  <a:buNone/>
                </a:pPr>
                <a:r>
                  <a:rPr lang="en-US" altLang="en-US" sz="1700">
                    <a:ea typeface="Lucida Grande" charset="0"/>
                    <a:cs typeface="Lucida Grande" charset="0"/>
                  </a:rPr>
                  <a:t>Methane</a:t>
                </a:r>
              </a:p>
            </p:txBody>
          </p:sp>
        </p:grpSp>
        <p:pic>
          <p:nvPicPr>
            <p:cNvPr id="32806" name="Picture 1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0"/>
              <a:ext cx="1568" cy="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87" name="Group 43"/>
          <p:cNvGrpSpPr>
            <a:grpSpLocks/>
          </p:cNvGrpSpPr>
          <p:nvPr/>
        </p:nvGrpSpPr>
        <p:grpSpPr bwMode="auto">
          <a:xfrm>
            <a:off x="4545211" y="1544836"/>
            <a:ext cx="2375297" cy="2393156"/>
            <a:chOff x="0" y="0"/>
            <a:chExt cx="2128" cy="2144"/>
          </a:xfrm>
        </p:grpSpPr>
        <p:grpSp>
          <p:nvGrpSpPr>
            <p:cNvPr id="32776" name="Group 16"/>
            <p:cNvGrpSpPr>
              <a:grpSpLocks/>
            </p:cNvGrpSpPr>
            <p:nvPr/>
          </p:nvGrpSpPr>
          <p:grpSpPr bwMode="auto">
            <a:xfrm>
              <a:off x="0" y="224"/>
              <a:ext cx="2128" cy="1920"/>
              <a:chOff x="0" y="0"/>
              <a:chExt cx="2128" cy="1920"/>
            </a:xfrm>
          </p:grpSpPr>
          <p:sp>
            <p:nvSpPr>
              <p:cNvPr id="32803" name="Rectangle 14"/>
              <p:cNvSpPr>
                <a:spLocks/>
              </p:cNvSpPr>
              <p:nvPr/>
            </p:nvSpPr>
            <p:spPr bwMode="auto">
              <a:xfrm>
                <a:off x="0" y="0"/>
                <a:ext cx="2128" cy="19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804" name="Rectangle 15"/>
              <p:cNvSpPr>
                <a:spLocks/>
              </p:cNvSpPr>
              <p:nvPr/>
            </p:nvSpPr>
            <p:spPr bwMode="auto">
              <a:xfrm>
                <a:off x="0" y="0"/>
                <a:ext cx="2128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algn="ctr" eaLnBrk="1" hangingPunct="1">
                  <a:spcBef>
                    <a:spcPts val="1644"/>
                  </a:spcBef>
                  <a:buClrTx/>
                  <a:buSzTx/>
                  <a:buNone/>
                </a:pPr>
                <a:endParaRPr lang="en-US" altLang="en-US" sz="1700">
                  <a:ea typeface="Lucida Grande" charset="0"/>
                  <a:cs typeface="Lucida Grande" charset="0"/>
                </a:endParaRPr>
              </a:p>
              <a:p>
                <a:pPr algn="ctr" eaLnBrk="1" hangingPunct="1">
                  <a:spcBef>
                    <a:spcPts val="1644"/>
                  </a:spcBef>
                  <a:buClrTx/>
                  <a:buSzTx/>
                  <a:buNone/>
                </a:pPr>
                <a:endParaRPr lang="en-US" altLang="en-US" sz="1700">
                  <a:ea typeface="Lucida Grande" charset="0"/>
                  <a:cs typeface="Lucida Grande" charset="0"/>
                </a:endParaRPr>
              </a:p>
              <a:p>
                <a:pPr algn="ctr" eaLnBrk="1" hangingPunct="1">
                  <a:spcBef>
                    <a:spcPts val="1644"/>
                  </a:spcBef>
                  <a:buClrTx/>
                  <a:buSzTx/>
                  <a:buNone/>
                </a:pPr>
                <a:endParaRPr lang="en-US" altLang="en-US" sz="1700">
                  <a:ea typeface="Lucida Grande" charset="0"/>
                  <a:cs typeface="Lucida Grande" charset="0"/>
                </a:endParaRPr>
              </a:p>
              <a:p>
                <a:pPr algn="ctr" eaLnBrk="1" hangingPunct="1">
                  <a:spcBef>
                    <a:spcPts val="1644"/>
                  </a:spcBef>
                  <a:buClrTx/>
                  <a:buSzTx/>
                  <a:buNone/>
                </a:pPr>
                <a:endParaRPr lang="en-US" altLang="en-US" sz="1700">
                  <a:ea typeface="Lucida Grande" charset="0"/>
                  <a:cs typeface="Lucida Grande" charset="0"/>
                </a:endParaRPr>
              </a:p>
              <a:p>
                <a:pPr algn="ctr" eaLnBrk="1" hangingPunct="1">
                  <a:spcBef>
                    <a:spcPts val="1644"/>
                  </a:spcBef>
                  <a:buClrTx/>
                  <a:buSzTx/>
                  <a:buNone/>
                </a:pPr>
                <a:r>
                  <a:rPr lang="en-US" altLang="en-US" sz="1700">
                    <a:ea typeface="Lucida Grande" charset="0"/>
                    <a:cs typeface="Lucida Grande" charset="0"/>
                  </a:rPr>
                  <a:t>Sodium chloride (salt)</a:t>
                </a:r>
              </a:p>
            </p:txBody>
          </p:sp>
        </p:grpSp>
        <p:grpSp>
          <p:nvGrpSpPr>
            <p:cNvPr id="32777" name="Group 42"/>
            <p:cNvGrpSpPr>
              <a:grpSpLocks/>
            </p:cNvGrpSpPr>
            <p:nvPr/>
          </p:nvGrpSpPr>
          <p:grpSpPr bwMode="auto">
            <a:xfrm>
              <a:off x="216" y="0"/>
              <a:ext cx="1776" cy="1768"/>
              <a:chOff x="0" y="0"/>
              <a:chExt cx="1776" cy="1768"/>
            </a:xfrm>
          </p:grpSpPr>
          <p:sp>
            <p:nvSpPr>
              <p:cNvPr id="32778" name="Oval 17"/>
              <p:cNvSpPr>
                <a:spLocks/>
              </p:cNvSpPr>
              <p:nvPr/>
            </p:nvSpPr>
            <p:spPr bwMode="auto">
              <a:xfrm>
                <a:off x="344" y="1024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5C0000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79" name="Oval 18"/>
              <p:cNvSpPr>
                <a:spLocks/>
              </p:cNvSpPr>
              <p:nvPr/>
            </p:nvSpPr>
            <p:spPr bwMode="auto">
              <a:xfrm>
                <a:off x="680" y="1360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5C0000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80" name="Oval 19"/>
              <p:cNvSpPr>
                <a:spLocks/>
              </p:cNvSpPr>
              <p:nvPr/>
            </p:nvSpPr>
            <p:spPr bwMode="auto">
              <a:xfrm>
                <a:off x="1024" y="1024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5C0000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81" name="Oval 20"/>
              <p:cNvSpPr>
                <a:spLocks/>
              </p:cNvSpPr>
              <p:nvPr/>
            </p:nvSpPr>
            <p:spPr bwMode="auto">
              <a:xfrm>
                <a:off x="680" y="680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5C0000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82" name="Oval 21"/>
              <p:cNvSpPr>
                <a:spLocks/>
              </p:cNvSpPr>
              <p:nvPr/>
            </p:nvSpPr>
            <p:spPr bwMode="auto">
              <a:xfrm>
                <a:off x="0" y="0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5C0000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83" name="Oval 22"/>
              <p:cNvSpPr>
                <a:spLocks/>
              </p:cNvSpPr>
              <p:nvPr/>
            </p:nvSpPr>
            <p:spPr bwMode="auto">
              <a:xfrm>
                <a:off x="0" y="1360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5C0000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84" name="Oval 23"/>
              <p:cNvSpPr>
                <a:spLocks/>
              </p:cNvSpPr>
              <p:nvPr/>
            </p:nvSpPr>
            <p:spPr bwMode="auto">
              <a:xfrm>
                <a:off x="680" y="0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5C0000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85" name="Oval 24"/>
              <p:cNvSpPr>
                <a:spLocks/>
              </p:cNvSpPr>
              <p:nvPr/>
            </p:nvSpPr>
            <p:spPr bwMode="auto">
              <a:xfrm>
                <a:off x="1368" y="1360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5C0000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86" name="Oval 25"/>
              <p:cNvSpPr>
                <a:spLocks/>
              </p:cNvSpPr>
              <p:nvPr/>
            </p:nvSpPr>
            <p:spPr bwMode="auto">
              <a:xfrm>
                <a:off x="344" y="336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5C0000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87" name="Oval 26"/>
              <p:cNvSpPr>
                <a:spLocks/>
              </p:cNvSpPr>
              <p:nvPr/>
            </p:nvSpPr>
            <p:spPr bwMode="auto">
              <a:xfrm>
                <a:off x="1368" y="680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5C0000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88" name="Oval 27"/>
              <p:cNvSpPr>
                <a:spLocks/>
              </p:cNvSpPr>
              <p:nvPr/>
            </p:nvSpPr>
            <p:spPr bwMode="auto">
              <a:xfrm>
                <a:off x="1368" y="0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5C0000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89" name="Oval 28"/>
              <p:cNvSpPr>
                <a:spLocks/>
              </p:cNvSpPr>
              <p:nvPr/>
            </p:nvSpPr>
            <p:spPr bwMode="auto">
              <a:xfrm>
                <a:off x="0" y="680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5C0000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90" name="Oval 29"/>
              <p:cNvSpPr>
                <a:spLocks/>
              </p:cNvSpPr>
              <p:nvPr/>
            </p:nvSpPr>
            <p:spPr bwMode="auto">
              <a:xfrm>
                <a:off x="1024" y="336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5C0000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91" name="Oval 30"/>
              <p:cNvSpPr>
                <a:spLocks/>
              </p:cNvSpPr>
              <p:nvPr/>
            </p:nvSpPr>
            <p:spPr bwMode="auto">
              <a:xfrm>
                <a:off x="0" y="336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00CC99"/>
                  </a:gs>
                  <a:gs pos="100000">
                    <a:srgbClr val="004A37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92" name="Oval 31"/>
              <p:cNvSpPr>
                <a:spLocks/>
              </p:cNvSpPr>
              <p:nvPr/>
            </p:nvSpPr>
            <p:spPr bwMode="auto">
              <a:xfrm>
                <a:off x="344" y="0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00CC99"/>
                  </a:gs>
                  <a:gs pos="100000">
                    <a:srgbClr val="004A37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93" name="Oval 32"/>
              <p:cNvSpPr>
                <a:spLocks/>
              </p:cNvSpPr>
              <p:nvPr/>
            </p:nvSpPr>
            <p:spPr bwMode="auto">
              <a:xfrm>
                <a:off x="680" y="336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00CC99"/>
                  </a:gs>
                  <a:gs pos="100000">
                    <a:srgbClr val="004A37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94" name="Oval 33"/>
              <p:cNvSpPr>
                <a:spLocks/>
              </p:cNvSpPr>
              <p:nvPr/>
            </p:nvSpPr>
            <p:spPr bwMode="auto">
              <a:xfrm>
                <a:off x="1368" y="1024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00CC99"/>
                  </a:gs>
                  <a:gs pos="100000">
                    <a:srgbClr val="004A37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95" name="Oval 34"/>
              <p:cNvSpPr>
                <a:spLocks/>
              </p:cNvSpPr>
              <p:nvPr/>
            </p:nvSpPr>
            <p:spPr bwMode="auto">
              <a:xfrm>
                <a:off x="1368" y="336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00CC99"/>
                  </a:gs>
                  <a:gs pos="100000">
                    <a:srgbClr val="004A37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96" name="Oval 35"/>
              <p:cNvSpPr>
                <a:spLocks/>
              </p:cNvSpPr>
              <p:nvPr/>
            </p:nvSpPr>
            <p:spPr bwMode="auto">
              <a:xfrm>
                <a:off x="1024" y="0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00CC99"/>
                  </a:gs>
                  <a:gs pos="100000">
                    <a:srgbClr val="004A37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97" name="Oval 36"/>
              <p:cNvSpPr>
                <a:spLocks/>
              </p:cNvSpPr>
              <p:nvPr/>
            </p:nvSpPr>
            <p:spPr bwMode="auto">
              <a:xfrm>
                <a:off x="344" y="680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00CC99"/>
                  </a:gs>
                  <a:gs pos="100000">
                    <a:srgbClr val="004A37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98" name="Oval 37"/>
              <p:cNvSpPr>
                <a:spLocks/>
              </p:cNvSpPr>
              <p:nvPr/>
            </p:nvSpPr>
            <p:spPr bwMode="auto">
              <a:xfrm>
                <a:off x="344" y="1360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00CC99"/>
                  </a:gs>
                  <a:gs pos="100000">
                    <a:srgbClr val="004A37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799" name="Oval 38"/>
              <p:cNvSpPr>
                <a:spLocks/>
              </p:cNvSpPr>
              <p:nvPr/>
            </p:nvSpPr>
            <p:spPr bwMode="auto">
              <a:xfrm>
                <a:off x="1024" y="1360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00CC99"/>
                  </a:gs>
                  <a:gs pos="100000">
                    <a:srgbClr val="004A37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800" name="Oval 39"/>
              <p:cNvSpPr>
                <a:spLocks/>
              </p:cNvSpPr>
              <p:nvPr/>
            </p:nvSpPr>
            <p:spPr bwMode="auto">
              <a:xfrm>
                <a:off x="1024" y="680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00CC99"/>
                  </a:gs>
                  <a:gs pos="100000">
                    <a:srgbClr val="004A37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801" name="Oval 40"/>
              <p:cNvSpPr>
                <a:spLocks/>
              </p:cNvSpPr>
              <p:nvPr/>
            </p:nvSpPr>
            <p:spPr bwMode="auto">
              <a:xfrm>
                <a:off x="680" y="1024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00CC99"/>
                  </a:gs>
                  <a:gs pos="100000">
                    <a:srgbClr val="004A37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802" name="Oval 41"/>
              <p:cNvSpPr>
                <a:spLocks/>
              </p:cNvSpPr>
              <p:nvPr/>
            </p:nvSpPr>
            <p:spPr bwMode="auto">
              <a:xfrm>
                <a:off x="0" y="1024"/>
                <a:ext cx="408" cy="408"/>
              </a:xfrm>
              <a:prstGeom prst="ellipse">
                <a:avLst/>
              </a:prstGeom>
              <a:gradFill rotWithShape="0">
                <a:gsLst>
                  <a:gs pos="0">
                    <a:srgbClr val="00CC99"/>
                  </a:gs>
                  <a:gs pos="100000">
                    <a:srgbClr val="004A37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11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4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1pPr>
                <a:lvl2pPr marL="742950" indent="-285750" eaLnBrk="0" hangingPunct="0"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3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2pPr>
                <a:lvl3pPr marL="1143000" indent="-228600" eaLnBrk="0" hangingPunct="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3pPr>
                <a:lvl4pPr marL="16002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4pPr>
                <a:lvl5pPr marL="2057400" indent="-228600" eaLnBrk="0" hangingPunct="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800">
                    <a:solidFill>
                      <a:schemeClr val="tx1"/>
                    </a:solidFill>
                    <a:latin typeface="Lucida Grande" charset="0"/>
                    <a:ea typeface="ヒラギノ角ゴ ProN W3" charset="0"/>
                    <a:cs typeface="ヒラギノ角ゴ ProN W3" charset="0"/>
                    <a:sym typeface="Lucida Grande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974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Ionic 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https://www.youtube.com/watch?v=WWc3k2723IM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62883"/>
      </p:ext>
    </p:extLst>
  </p:cSld>
  <p:clrMapOvr>
    <a:masterClrMapping/>
  </p:clrMapOvr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0</TotalTime>
  <Words>1522</Words>
  <Application>Microsoft Office PowerPoint</Application>
  <PresentationFormat>On-screen Show (4:3)</PresentationFormat>
  <Paragraphs>180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AQA Chevin Pro Light</vt:lpstr>
      <vt:lpstr>Arial</vt:lpstr>
      <vt:lpstr>Calibri</vt:lpstr>
      <vt:lpstr>Gill Sans</vt:lpstr>
      <vt:lpstr>Lucida Grande</vt:lpstr>
      <vt:lpstr>Verdana</vt:lpstr>
      <vt:lpstr>Verdana Bold</vt:lpstr>
      <vt:lpstr>ヒラギノ角ゴ ProN W3</vt:lpstr>
      <vt:lpstr>AQA Presentation</vt:lpstr>
      <vt:lpstr>AS/A-LEVEL BIOLOGY  3.1.8 Inorganic ions presentation</vt:lpstr>
      <vt:lpstr>Specification</vt:lpstr>
      <vt:lpstr>Atoms</vt:lpstr>
      <vt:lpstr>PowerPoint Presentation</vt:lpstr>
      <vt:lpstr>Biological Balderdash</vt:lpstr>
      <vt:lpstr>Chemical reactions BFY 9</vt:lpstr>
      <vt:lpstr>Atoms combine by</vt:lpstr>
      <vt:lpstr>Compounds</vt:lpstr>
      <vt:lpstr>Ionic bonding</vt:lpstr>
      <vt:lpstr>A sodium atom</vt:lpstr>
      <vt:lpstr>Stability of atoms</vt:lpstr>
      <vt:lpstr>A sodium ion is formed when a sodium atom loses the electron from its outer orbital</vt:lpstr>
      <vt:lpstr>Ions are formed when an atom gains, or loses, electrons </vt:lpstr>
      <vt:lpstr>Representing ions</vt:lpstr>
      <vt:lpstr>What is the formula of the following ions?</vt:lpstr>
      <vt:lpstr>Some ions are complex-Polyatomic ions</vt:lpstr>
      <vt:lpstr>A cation and anion can share electrons</vt:lpstr>
      <vt:lpstr>What are the main elements that make up living organisms?</vt:lpstr>
      <vt:lpstr>Elements</vt:lpstr>
      <vt:lpstr>PowerPoint Presentation</vt:lpstr>
      <vt:lpstr>Organic Molecules</vt:lpstr>
      <vt:lpstr>Organic molecules</vt:lpstr>
      <vt:lpstr>Inorganic molecules</vt:lpstr>
      <vt:lpstr>Macronutrients and Micronutrients</vt:lpstr>
      <vt:lpstr>PowerPoint Presentation</vt:lpstr>
      <vt:lpstr>PowerPoint Presentation</vt:lpstr>
    </vt:vector>
  </TitlesOfParts>
  <Company>AQA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GCE Biology Inorganic ions</dc:title>
  <dc:creator>AQA</dc:creator>
  <cp:lastModifiedBy>Jess Thomas</cp:lastModifiedBy>
  <cp:revision>24</cp:revision>
  <dcterms:created xsi:type="dcterms:W3CDTF">2015-01-09T14:38:09Z</dcterms:created>
  <dcterms:modified xsi:type="dcterms:W3CDTF">2022-02-22T14:11:47Z</dcterms:modified>
</cp:coreProperties>
</file>