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456" r:id="rId2"/>
    <p:sldId id="460" r:id="rId3"/>
    <p:sldId id="472" r:id="rId4"/>
    <p:sldId id="457" r:id="rId5"/>
    <p:sldId id="458" r:id="rId6"/>
    <p:sldId id="459" r:id="rId7"/>
    <p:sldId id="462" r:id="rId8"/>
    <p:sldId id="465" r:id="rId9"/>
    <p:sldId id="466" r:id="rId10"/>
    <p:sldId id="461" r:id="rId11"/>
    <p:sldId id="463" r:id="rId12"/>
    <p:sldId id="468" r:id="rId13"/>
    <p:sldId id="469" r:id="rId14"/>
    <p:sldId id="470" r:id="rId15"/>
    <p:sldId id="471" r:id="rId16"/>
    <p:sldId id="464" r:id="rId17"/>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13" d="100"/>
          <a:sy n="113" d="100"/>
        </p:scale>
        <p:origin x="144"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C4359BBC-FE8E-430D-B0E4-70723DFAF905}" type="datetimeFigureOut">
              <a:rPr lang="en-GB" smtClean="0"/>
              <a:pPr/>
              <a:t>29/06/2016</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CEADBCDB-2CC3-4628-97D8-81393595266B}" type="slidenum">
              <a:rPr lang="en-GB" smtClean="0"/>
              <a:pPr/>
              <a:t>‹#›</a:t>
            </a:fld>
            <a:endParaRPr lang="en-GB"/>
          </a:p>
        </p:txBody>
      </p:sp>
    </p:spTree>
    <p:extLst>
      <p:ext uri="{BB962C8B-B14F-4D97-AF65-F5344CB8AC3E}">
        <p14:creationId xmlns:p14="http://schemas.microsoft.com/office/powerpoint/2010/main" val="386906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5EF8A10-2AAB-4E24-A952-FED8F00087D6}" type="datetimeFigureOut">
              <a:rPr lang="en-GB" smtClean="0">
                <a:solidFill>
                  <a:prstClr val="black">
                    <a:tint val="75000"/>
                  </a:prstClr>
                </a:solidFill>
              </a:rPr>
              <a:pPr/>
              <a:t>29/06/2016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967505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5EF8A10-2AAB-4E24-A952-FED8F00087D6}" type="datetimeFigureOut">
              <a:rPr lang="en-GB" smtClean="0">
                <a:solidFill>
                  <a:prstClr val="black">
                    <a:tint val="75000"/>
                  </a:prstClr>
                </a:solidFill>
              </a:rPr>
              <a:pPr/>
              <a:t>29/06/2016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94734982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5EF8A10-2AAB-4E24-A952-FED8F00087D6}" type="datetimeFigureOut">
              <a:rPr lang="en-GB" smtClean="0">
                <a:solidFill>
                  <a:prstClr val="black">
                    <a:tint val="75000"/>
                  </a:prstClr>
                </a:solidFill>
              </a:rPr>
              <a:pPr/>
              <a:t>29/06/2016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86580875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09600" y="1600200"/>
            <a:ext cx="10972800" cy="4495800"/>
          </a:xfrm>
        </p:spPr>
        <p:txBody>
          <a:bodyPr/>
          <a:lstStyle/>
          <a:p>
            <a:pPr lvl="0"/>
            <a:endParaRPr lang="en-GB" noProof="0" smtClean="0"/>
          </a:p>
        </p:txBody>
      </p:sp>
      <p:sp>
        <p:nvSpPr>
          <p:cNvPr id="4" name="Rectangle 7"/>
          <p:cNvSpPr>
            <a:spLocks noGrp="1" noChangeArrowheads="1"/>
          </p:cNvSpPr>
          <p:nvPr>
            <p:ph type="dt" sz="half" idx="10"/>
          </p:nvPr>
        </p:nvSpPr>
        <p:spPr>
          <a:ln/>
        </p:spPr>
        <p:txBody>
          <a:bodyPr/>
          <a:lstStyle>
            <a:lvl1pPr>
              <a:defRPr/>
            </a:lvl1pPr>
          </a:lstStyle>
          <a:p>
            <a:pPr>
              <a:defRPr/>
            </a:pPr>
            <a:endParaRPr lang="en-GB">
              <a:solidFill>
                <a:prstClr val="black">
                  <a:tint val="75000"/>
                </a:prstClr>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en-GB">
              <a:solidFill>
                <a:prstClr val="black">
                  <a:tint val="75000"/>
                </a:prstClr>
              </a:solidFill>
            </a:endParaRPr>
          </a:p>
        </p:txBody>
      </p:sp>
      <p:sp>
        <p:nvSpPr>
          <p:cNvPr id="6" name="Rectangle 9"/>
          <p:cNvSpPr>
            <a:spLocks noGrp="1" noChangeArrowheads="1"/>
          </p:cNvSpPr>
          <p:nvPr>
            <p:ph type="sldNum" sz="quarter" idx="12"/>
          </p:nvPr>
        </p:nvSpPr>
        <p:spPr>
          <a:ln/>
        </p:spPr>
        <p:txBody>
          <a:bodyPr/>
          <a:lstStyle>
            <a:lvl1pPr>
              <a:defRPr/>
            </a:lvl1pPr>
          </a:lstStyle>
          <a:p>
            <a:pPr>
              <a:defRPr/>
            </a:pPr>
            <a:fld id="{49F07D4B-1C18-4F1C-BE6B-38BE1131BC6A}"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24629744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Title and 2-Column Text">
    <p:spTree>
      <p:nvGrpSpPr>
        <p:cNvPr id="1" name=""/>
        <p:cNvGrpSpPr/>
        <p:nvPr/>
      </p:nvGrpSpPr>
      <p:grpSpPr>
        <a:xfrm>
          <a:off x="0" y="0"/>
          <a:ext cx="0" cy="0"/>
          <a:chOff x="0" y="0"/>
          <a:chExt cx="0" cy="0"/>
        </a:xfrm>
      </p:grpSpPr>
      <p:sp>
        <p:nvSpPr>
          <p:cNvPr id="4" name="Rectangle 4"/>
          <p:cNvSpPr>
            <a:spLocks noGrp="1"/>
          </p:cNvSpPr>
          <p:nvPr>
            <p:ph type="body" sz="half" idx="1"/>
          </p:nvPr>
        </p:nvSpPr>
        <p:spPr>
          <a:xfrm>
            <a:off x="609600" y="1600201"/>
            <a:ext cx="538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 name="Rectangle 11"/>
          <p:cNvSpPr>
            <a:spLocks noGrp="1"/>
          </p:cNvSpPr>
          <p:nvPr>
            <p:ph type="body" sz="half" idx="2"/>
          </p:nvPr>
        </p:nvSpPr>
        <p:spPr>
          <a:xfrm>
            <a:off x="6197600" y="1600201"/>
            <a:ext cx="538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 name="Title 7"/>
          <p:cNvSpPr>
            <a:spLocks noGrp="1"/>
          </p:cNvSpPr>
          <p:nvPr>
            <p:ph type="title"/>
          </p:nvPr>
        </p:nvSpPr>
        <p:spPr>
          <a:xfrm>
            <a:off x="609600" y="359465"/>
            <a:ext cx="10972800" cy="1143000"/>
          </a:xfrm>
          <a:prstGeom prst="rect">
            <a:avLst/>
          </a:prstGeom>
        </p:spPr>
        <p:txBody>
          <a:bodyPr anchor="b" anchorCtr="0">
            <a:normAutofit/>
          </a:bodyPr>
          <a:lstStyle/>
          <a:p>
            <a:pPr algn="l"/>
            <a:r>
              <a:rPr lang="en-US" smtClean="0"/>
              <a:t>Click to edit Master title style</a:t>
            </a:r>
            <a:endParaRPr lang="en-US"/>
          </a:p>
        </p:txBody>
      </p:sp>
      <p:sp>
        <p:nvSpPr>
          <p:cNvPr id="10" name="Date Placeholder 9"/>
          <p:cNvSpPr>
            <a:spLocks noGrp="1"/>
          </p:cNvSpPr>
          <p:nvPr>
            <p:ph type="dt" sz="half" idx="10"/>
          </p:nvPr>
        </p:nvSpPr>
        <p:spPr/>
        <p:txBody>
          <a:bodyPr/>
          <a:lstStyle/>
          <a:p>
            <a:fld id="{1D8BD707-D9CF-40AE-B4C6-C98DA3205C09}" type="datetimeFigureOut">
              <a:rPr lang="en-US" smtClean="0">
                <a:solidFill>
                  <a:prstClr val="black">
                    <a:tint val="75000"/>
                  </a:prstClr>
                </a:solidFill>
              </a:rPr>
              <a:pPr/>
              <a:t>6/29/2016</a:t>
            </a:fld>
            <a:endParaRPr lang="en-US">
              <a:solidFill>
                <a:prstClr val="black">
                  <a:tint val="75000"/>
                </a:prstClr>
              </a:solidFill>
            </a:endParaRPr>
          </a:p>
        </p:txBody>
      </p:sp>
      <p:sp>
        <p:nvSpPr>
          <p:cNvPr id="12" name="Slide Number Placeholder 11"/>
          <p:cNvSpPr>
            <a:spLocks noGrp="1"/>
          </p:cNvSpPr>
          <p:nvPr>
            <p:ph type="sldNum" sz="quarter" idx="11"/>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
        <p:nvSpPr>
          <p:cNvPr id="13" name="Footer Placeholder 12"/>
          <p:cNvSpPr>
            <a:spLocks noGrp="1"/>
          </p:cNvSpPr>
          <p:nvPr>
            <p:ph type="ftr" sz="quarter" idx="12"/>
          </p:nvPr>
        </p:nvSpPr>
        <p:spPr/>
        <p:txBody>
          <a:bodyPr/>
          <a:lstStyle/>
          <a:p>
            <a:endParaRPr lang="en-US">
              <a:solidFill>
                <a:prstClr val="black">
                  <a:tint val="75000"/>
                </a:prstClr>
              </a:solidFill>
            </a:endParaRPr>
          </a:p>
        </p:txBody>
      </p:sp>
    </p:spTree>
    <p:extLst>
      <p:ext uri="{BB962C8B-B14F-4D97-AF65-F5344CB8AC3E}">
        <p14:creationId xmlns:p14="http://schemas.microsoft.com/office/powerpoint/2010/main" val="3626682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5EF8A10-2AAB-4E24-A952-FED8F00087D6}" type="datetimeFigureOut">
              <a:rPr lang="en-GB" smtClean="0">
                <a:solidFill>
                  <a:prstClr val="black">
                    <a:tint val="75000"/>
                  </a:prstClr>
                </a:solidFill>
              </a:rPr>
              <a:pPr/>
              <a:t>29/06/2016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329137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EF8A10-2AAB-4E24-A952-FED8F00087D6}" type="datetimeFigureOut">
              <a:rPr lang="en-GB" smtClean="0">
                <a:solidFill>
                  <a:prstClr val="black">
                    <a:tint val="75000"/>
                  </a:prstClr>
                </a:solidFill>
              </a:rPr>
              <a:pPr/>
              <a:t>29/06/2016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575873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5EF8A10-2AAB-4E24-A952-FED8F00087D6}" type="datetimeFigureOut">
              <a:rPr lang="en-GB" smtClean="0">
                <a:solidFill>
                  <a:prstClr val="black">
                    <a:tint val="75000"/>
                  </a:prstClr>
                </a:solidFill>
              </a:rPr>
              <a:pPr/>
              <a:t>29/06/2016</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87318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5EF8A10-2AAB-4E24-A952-FED8F00087D6}" type="datetimeFigureOut">
              <a:rPr lang="en-GB" smtClean="0">
                <a:solidFill>
                  <a:prstClr val="black">
                    <a:tint val="75000"/>
                  </a:prstClr>
                </a:solidFill>
              </a:rPr>
              <a:pPr/>
              <a:t>29/06/2016</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017724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5EF8A10-2AAB-4E24-A952-FED8F00087D6}" type="datetimeFigureOut">
              <a:rPr lang="en-GB" smtClean="0">
                <a:solidFill>
                  <a:prstClr val="black">
                    <a:tint val="75000"/>
                  </a:prstClr>
                </a:solidFill>
              </a:rPr>
              <a:pPr/>
              <a:t>29/06/2016</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085694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EF8A10-2AAB-4E24-A952-FED8F00087D6}" type="datetimeFigureOut">
              <a:rPr lang="en-GB" smtClean="0">
                <a:solidFill>
                  <a:prstClr val="black">
                    <a:tint val="75000"/>
                  </a:prstClr>
                </a:solidFill>
              </a:rPr>
              <a:pPr/>
              <a:t>29/06/2016</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05237846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EF8A10-2AAB-4E24-A952-FED8F00087D6}" type="datetimeFigureOut">
              <a:rPr lang="en-GB" smtClean="0">
                <a:solidFill>
                  <a:prstClr val="black">
                    <a:tint val="75000"/>
                  </a:prstClr>
                </a:solidFill>
              </a:rPr>
              <a:pPr/>
              <a:t>29/06/2016</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07772394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EF8A10-2AAB-4E24-A952-FED8F00087D6}" type="datetimeFigureOut">
              <a:rPr lang="en-GB" smtClean="0">
                <a:solidFill>
                  <a:prstClr val="black">
                    <a:tint val="75000"/>
                  </a:prstClr>
                </a:solidFill>
              </a:rPr>
              <a:pPr/>
              <a:t>29/06/2016</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66135972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tx1">
                    <a:tint val="75000"/>
                  </a:schemeClr>
                </a:solidFill>
              </a:defRPr>
            </a:lvl1pPr>
          </a:lstStyle>
          <a:p>
            <a:r>
              <a:rPr lang="en-GB" dirty="0" smtClean="0">
                <a:solidFill>
                  <a:prstClr val="black">
                    <a:tint val="75000"/>
                  </a:prstClr>
                </a:solidFill>
                <a:latin typeface="Arial" panose="020B0604020202020204" pitchFamily="34" charset="0"/>
                <a:cs typeface="Arial" panose="020B0604020202020204" pitchFamily="34" charset="0"/>
              </a:rPr>
              <a:t>To know crude oil is a mixture of hydrocarbons that can be separated into fractions</a:t>
            </a:r>
          </a:p>
          <a:p>
            <a:endParaRPr lang="en-GB" dirty="0">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6197651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5" r:id="rId12"/>
    <p:sldLayoutId id="2147483676" r:id="rId13"/>
  </p:sldLayoutIdLst>
  <p:txStyles>
    <p:titleStyle>
      <a:lvl1pPr algn="ctr" defTabSz="914400" rtl="0" eaLnBrk="1" latinLnBrk="0" hangingPunct="1">
        <a:spcBef>
          <a:spcPct val="0"/>
        </a:spcBef>
        <a:buNone/>
        <a:defRPr sz="4400" kern="1200">
          <a:solidFill>
            <a:srgbClr val="0000CC"/>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rgbClr val="0000CC"/>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rgbClr val="0000CC"/>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2400" kern="1200">
          <a:solidFill>
            <a:srgbClr val="0000CC"/>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2000" kern="1200">
          <a:solidFill>
            <a:srgbClr val="0000CC"/>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rgbClr val="0000CC"/>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wryq7-0Aqi8&amp;feature=youtu.be" TargetMode="External"/><Relationship Id="rId2" Type="http://schemas.openxmlformats.org/officeDocument/2006/relationships/hyperlink" Target="https://www.youtube.com/watch?v=1tvHisfVB6U"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61759"/>
            <a:ext cx="8343046" cy="1143000"/>
          </a:xfrm>
        </p:spPr>
        <p:txBody>
          <a:bodyPr>
            <a:normAutofit fontScale="90000"/>
          </a:bodyPr>
          <a:lstStyle/>
          <a:p>
            <a:r>
              <a:rPr lang="en-GB" dirty="0" smtClean="0"/>
              <a:t>Sand Dune Analysis and Introduction to Statistics </a:t>
            </a:r>
            <a:endParaRPr lang="en-GB" dirty="0"/>
          </a:p>
        </p:txBody>
      </p:sp>
      <p:sp>
        <p:nvSpPr>
          <p:cNvPr id="3" name="Content Placeholder 2"/>
          <p:cNvSpPr>
            <a:spLocks noGrp="1"/>
          </p:cNvSpPr>
          <p:nvPr>
            <p:ph idx="1"/>
          </p:nvPr>
        </p:nvSpPr>
        <p:spPr>
          <a:xfrm>
            <a:off x="172872" y="1330300"/>
            <a:ext cx="8466161" cy="4525963"/>
          </a:xfrm>
        </p:spPr>
        <p:txBody>
          <a:bodyPr/>
          <a:lstStyle/>
          <a:p>
            <a:pPr marL="0" indent="0">
              <a:buNone/>
            </a:pPr>
            <a:r>
              <a:rPr lang="en-GB" sz="2800" dirty="0" smtClean="0"/>
              <a:t>Objectives:</a:t>
            </a:r>
          </a:p>
          <a:p>
            <a:r>
              <a:rPr lang="en-GB" sz="2800" dirty="0" smtClean="0"/>
              <a:t>To complete the analysis of your data obtained from the sand dune and make valid conclusions.</a:t>
            </a:r>
          </a:p>
          <a:p>
            <a:r>
              <a:rPr lang="en-GB" sz="2800" dirty="0" smtClean="0"/>
              <a:t>To understand the need for using statistical tests to form a conclusions</a:t>
            </a:r>
            <a:endParaRPr lang="en-GB" sz="2800" dirty="0" smtClean="0">
              <a:solidFill>
                <a:srgbClr val="C00000"/>
              </a:solidFill>
            </a:endParaRPr>
          </a:p>
          <a:p>
            <a:r>
              <a:rPr lang="en-GB" sz="2800" dirty="0" smtClean="0"/>
              <a:t>To know when to use spearman rank correlation and how to interpret results from this test</a:t>
            </a:r>
          </a:p>
          <a:p>
            <a:endParaRPr lang="en-GB"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52646" y="4290656"/>
            <a:ext cx="3109055" cy="23421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70107" y="274342"/>
            <a:ext cx="3691594" cy="33655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803805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Spearman Rank Correlation</a:t>
            </a:r>
            <a:endParaRPr lang="en-GB"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bwMode="auto">
          <a:xfrm>
            <a:off x="2087130" y="2560638"/>
            <a:ext cx="7983450" cy="1865637"/>
          </a:xfrm>
          <a:prstGeom prst="rect">
            <a:avLst/>
          </a:prstGeom>
          <a:noFill/>
          <a:ln>
            <a:noFill/>
          </a:ln>
        </p:spPr>
      </p:pic>
      <p:sp>
        <p:nvSpPr>
          <p:cNvPr id="5" name="Rectangle 4"/>
          <p:cNvSpPr/>
          <p:nvPr/>
        </p:nvSpPr>
        <p:spPr>
          <a:xfrm>
            <a:off x="853440" y="1417638"/>
            <a:ext cx="10450830" cy="1366528"/>
          </a:xfrm>
          <a:prstGeom prst="rect">
            <a:avLst/>
          </a:prstGeom>
        </p:spPr>
        <p:txBody>
          <a:bodyPr wrap="square">
            <a:spAutoFit/>
          </a:bodyPr>
          <a:lstStyle/>
          <a:p>
            <a:pPr>
              <a:lnSpc>
                <a:spcPct val="115000"/>
              </a:lnSpc>
              <a:spcAft>
                <a:spcPts val="0"/>
              </a:spcAft>
            </a:pPr>
            <a:r>
              <a:rPr lang="en-GB" dirty="0" smtClean="0">
                <a:solidFill>
                  <a:srgbClr val="0000CC"/>
                </a:solidFill>
                <a:latin typeface="Arial" panose="020B0604020202020204" pitchFamily="34" charset="0"/>
                <a:ea typeface="SimSun" panose="02010600030101010101" pitchFamily="2" charset="-122"/>
                <a:cs typeface="Arial" panose="020B0604020202020204" pitchFamily="34" charset="0"/>
              </a:rPr>
              <a:t>An example of a statistical test that is concerned with the relationship between variables is Spearman’s </a:t>
            </a:r>
            <a:r>
              <a:rPr lang="en-GB" dirty="0">
                <a:solidFill>
                  <a:srgbClr val="0000CC"/>
                </a:solidFill>
                <a:latin typeface="Arial" panose="020B0604020202020204" pitchFamily="34" charset="0"/>
                <a:ea typeface="SimSun" panose="02010600030101010101" pitchFamily="2" charset="-122"/>
                <a:cs typeface="Arial" panose="020B0604020202020204" pitchFamily="34" charset="0"/>
              </a:rPr>
              <a:t>rank </a:t>
            </a:r>
            <a:r>
              <a:rPr lang="en-GB" dirty="0" smtClean="0">
                <a:solidFill>
                  <a:srgbClr val="0000CC"/>
                </a:solidFill>
                <a:latin typeface="Arial" panose="020B0604020202020204" pitchFamily="34" charset="0"/>
                <a:ea typeface="SimSun" panose="02010600030101010101" pitchFamily="2" charset="-122"/>
                <a:cs typeface="Arial" panose="020B0604020202020204" pitchFamily="34" charset="0"/>
              </a:rPr>
              <a:t>correlation.  It assess </a:t>
            </a:r>
            <a:r>
              <a:rPr lang="en-GB" dirty="0">
                <a:solidFill>
                  <a:srgbClr val="0000CC"/>
                </a:solidFill>
                <a:latin typeface="Arial" panose="020B0604020202020204" pitchFamily="34" charset="0"/>
                <a:ea typeface="SimSun" panose="02010600030101010101" pitchFamily="2" charset="-122"/>
                <a:cs typeface="Arial" panose="020B0604020202020204" pitchFamily="34" charset="0"/>
              </a:rPr>
              <a:t>the degree of association between different measurements from the same sample. That is, if you are looking for a positive or negative correlation between two variables.</a:t>
            </a:r>
            <a:endParaRPr lang="en-GB" sz="1600" dirty="0">
              <a:solidFill>
                <a:srgbClr val="0000CC"/>
              </a:solidFill>
              <a:effectLst/>
              <a:latin typeface="Arial" panose="020B0604020202020204" pitchFamily="34" charset="0"/>
              <a:ea typeface="SimSun" panose="02010600030101010101" pitchFamily="2" charset="-122"/>
              <a:cs typeface="Arial" panose="020B0604020202020204" pitchFamily="34" charset="0"/>
            </a:endParaRPr>
          </a:p>
        </p:txBody>
      </p:sp>
      <p:sp>
        <p:nvSpPr>
          <p:cNvPr id="6" name="Rectangle 5"/>
          <p:cNvSpPr/>
          <p:nvPr/>
        </p:nvSpPr>
        <p:spPr>
          <a:xfrm>
            <a:off x="853440" y="5135017"/>
            <a:ext cx="10450830" cy="1200329"/>
          </a:xfrm>
          <a:prstGeom prst="rect">
            <a:avLst/>
          </a:prstGeom>
        </p:spPr>
        <p:txBody>
          <a:bodyPr wrap="square">
            <a:spAutoFit/>
          </a:bodyPr>
          <a:lstStyle/>
          <a:p>
            <a:r>
              <a:rPr lang="en-GB" dirty="0">
                <a:solidFill>
                  <a:srgbClr val="0000CC"/>
                </a:solidFill>
                <a:latin typeface="Arial" panose="020B0604020202020204" pitchFamily="34" charset="0"/>
                <a:ea typeface="SimSun" panose="02010600030101010101" pitchFamily="2" charset="-122"/>
                <a:cs typeface="Arial" panose="020B0604020202020204" pitchFamily="34" charset="0"/>
              </a:rPr>
              <a:t>When the points on a graph clearly fit onto a line of best fit it is easy to determine whether a correlation exists. However, as the points become further placed from each other it is hard to make an accurate judgement. This is where statistics is used; to clarify how confident we are that a correlation </a:t>
            </a:r>
            <a:r>
              <a:rPr lang="en-GB" dirty="0" smtClean="0">
                <a:solidFill>
                  <a:srgbClr val="0000CC"/>
                </a:solidFill>
                <a:latin typeface="Arial" panose="020B0604020202020204" pitchFamily="34" charset="0"/>
                <a:ea typeface="SimSun" panose="02010600030101010101" pitchFamily="2" charset="-122"/>
                <a:cs typeface="Arial" panose="020B0604020202020204" pitchFamily="34" charset="0"/>
              </a:rPr>
              <a:t>exists.</a:t>
            </a:r>
            <a:endParaRPr lang="en-GB" dirty="0">
              <a:solidFill>
                <a:srgbClr val="0000CC"/>
              </a:solidFill>
              <a:latin typeface="Arial" panose="020B0604020202020204" pitchFamily="34" charset="0"/>
              <a:cs typeface="Arial" panose="020B0604020202020204" pitchFamily="34" charset="0"/>
            </a:endParaRPr>
          </a:p>
        </p:txBody>
      </p:sp>
      <p:sp>
        <p:nvSpPr>
          <p:cNvPr id="7" name="Rectangle 6"/>
          <p:cNvSpPr/>
          <p:nvPr/>
        </p:nvSpPr>
        <p:spPr>
          <a:xfrm>
            <a:off x="853440" y="4447814"/>
            <a:ext cx="10450830" cy="369332"/>
          </a:xfrm>
          <a:prstGeom prst="rect">
            <a:avLst/>
          </a:prstGeom>
        </p:spPr>
        <p:txBody>
          <a:bodyPr wrap="square">
            <a:spAutoFit/>
          </a:bodyPr>
          <a:lstStyle/>
          <a:p>
            <a:r>
              <a:rPr lang="en-GB" b="1" dirty="0" smtClean="0">
                <a:solidFill>
                  <a:srgbClr val="0000CC"/>
                </a:solidFill>
              </a:rPr>
              <a:t>                Positive </a:t>
            </a:r>
            <a:r>
              <a:rPr lang="en-GB" b="1" dirty="0">
                <a:solidFill>
                  <a:srgbClr val="0000CC"/>
                </a:solidFill>
              </a:rPr>
              <a:t>correlation 		 </a:t>
            </a:r>
            <a:r>
              <a:rPr lang="en-GB" b="1" dirty="0" smtClean="0">
                <a:solidFill>
                  <a:srgbClr val="0000CC"/>
                </a:solidFill>
              </a:rPr>
              <a:t>       </a:t>
            </a:r>
            <a:r>
              <a:rPr lang="en-GB" b="1" dirty="0">
                <a:solidFill>
                  <a:srgbClr val="0000CC"/>
                </a:solidFill>
              </a:rPr>
              <a:t>No correlation 	 </a:t>
            </a:r>
            <a:r>
              <a:rPr lang="en-GB" b="1" dirty="0" smtClean="0">
                <a:solidFill>
                  <a:srgbClr val="0000CC"/>
                </a:solidFill>
              </a:rPr>
              <a:t>           Negative </a:t>
            </a:r>
            <a:r>
              <a:rPr lang="en-GB" b="1" dirty="0">
                <a:solidFill>
                  <a:srgbClr val="0000CC"/>
                </a:solidFill>
              </a:rPr>
              <a:t>correlation</a:t>
            </a:r>
            <a:endParaRPr lang="en-GB" b="1" dirty="0">
              <a:solidFill>
                <a:srgbClr val="0000CC"/>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40968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Spearman rank correlation explained</a:t>
            </a:r>
            <a:endParaRPr lang="en-GB" dirty="0"/>
          </a:p>
        </p:txBody>
      </p:sp>
      <p:sp>
        <p:nvSpPr>
          <p:cNvPr id="3" name="Content Placeholder 2"/>
          <p:cNvSpPr>
            <a:spLocks noGrp="1"/>
          </p:cNvSpPr>
          <p:nvPr>
            <p:ph idx="1"/>
          </p:nvPr>
        </p:nvSpPr>
        <p:spPr/>
        <p:txBody>
          <a:bodyPr/>
          <a:lstStyle/>
          <a:p>
            <a:r>
              <a:rPr lang="en-GB" b="1" dirty="0">
                <a:solidFill>
                  <a:srgbClr val="C00000"/>
                </a:solidFill>
              </a:rPr>
              <a:t>Video on calculating spearman rank</a:t>
            </a:r>
          </a:p>
          <a:p>
            <a:pPr marL="0" indent="0">
              <a:buNone/>
            </a:pPr>
            <a:r>
              <a:rPr lang="en-GB" dirty="0" smtClean="0">
                <a:hlinkClick r:id="rId2"/>
              </a:rPr>
              <a:t>https</a:t>
            </a:r>
            <a:r>
              <a:rPr lang="en-GB" dirty="0">
                <a:hlinkClick r:id="rId2"/>
              </a:rPr>
              <a:t>://</a:t>
            </a:r>
            <a:r>
              <a:rPr lang="en-GB" dirty="0" smtClean="0">
                <a:hlinkClick r:id="rId2"/>
              </a:rPr>
              <a:t>www.youtube.com/watch?v=1tvHisfVB6U</a:t>
            </a:r>
            <a:endParaRPr lang="en-GB" dirty="0" smtClean="0"/>
          </a:p>
          <a:p>
            <a:r>
              <a:rPr lang="en-GB" b="1" dirty="0">
                <a:solidFill>
                  <a:srgbClr val="C00000"/>
                </a:solidFill>
              </a:rPr>
              <a:t>Video on critical values</a:t>
            </a:r>
          </a:p>
          <a:p>
            <a:pPr marL="0" indent="0">
              <a:buNone/>
            </a:pPr>
            <a:r>
              <a:rPr lang="en-GB" dirty="0" smtClean="0">
                <a:hlinkClick r:id="rId3"/>
              </a:rPr>
              <a:t>https</a:t>
            </a:r>
            <a:r>
              <a:rPr lang="en-GB" dirty="0">
                <a:hlinkClick r:id="rId3"/>
              </a:rPr>
              <a:t>://</a:t>
            </a:r>
            <a:r>
              <a:rPr lang="en-GB" dirty="0" smtClean="0">
                <a:hlinkClick r:id="rId3"/>
              </a:rPr>
              <a:t>www.youtube.com/watch?v=wryq7-0Aqi8&amp;feature=youtu.be</a:t>
            </a:r>
            <a:endParaRPr lang="en-GB" dirty="0" smtClean="0"/>
          </a:p>
          <a:p>
            <a:endParaRPr lang="en-GB" dirty="0"/>
          </a:p>
        </p:txBody>
      </p:sp>
    </p:spTree>
    <p:extLst>
      <p:ext uri="{BB962C8B-B14F-4D97-AF65-F5344CB8AC3E}">
        <p14:creationId xmlns:p14="http://schemas.microsoft.com/office/powerpoint/2010/main" val="8815248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p:txBody>
          <a:bodyPr/>
          <a:lstStyle/>
          <a:p>
            <a:pPr eaLnBrk="1" hangingPunct="1">
              <a:defRPr/>
            </a:pPr>
            <a:r>
              <a:rPr lang="en-GB" altLang="en-US" dirty="0" smtClean="0"/>
              <a:t>Spearman’s Rank correlation Coefficient</a:t>
            </a:r>
          </a:p>
        </p:txBody>
      </p:sp>
      <p:sp>
        <p:nvSpPr>
          <p:cNvPr id="6147" name="Rectangle 3"/>
          <p:cNvSpPr>
            <a:spLocks noGrp="1" noRot="1" noChangeArrowheads="1"/>
          </p:cNvSpPr>
          <p:nvPr>
            <p:ph type="body" idx="1"/>
          </p:nvPr>
        </p:nvSpPr>
        <p:spPr/>
        <p:txBody>
          <a:bodyPr/>
          <a:lstStyle/>
          <a:p>
            <a:pPr eaLnBrk="1" hangingPunct="1">
              <a:defRPr/>
            </a:pPr>
            <a:r>
              <a:rPr lang="en-GB" altLang="en-US" dirty="0" smtClean="0"/>
              <a:t>It uses the formula</a:t>
            </a:r>
          </a:p>
          <a:p>
            <a:pPr eaLnBrk="1" hangingPunct="1">
              <a:defRPr/>
            </a:pPr>
            <a:endParaRPr lang="en-GB" altLang="en-US" dirty="0" smtClean="0"/>
          </a:p>
          <a:p>
            <a:pPr eaLnBrk="1" hangingPunct="1">
              <a:defRPr/>
            </a:pPr>
            <a:endParaRPr lang="en-GB" altLang="en-US" dirty="0" smtClean="0"/>
          </a:p>
          <a:p>
            <a:pPr eaLnBrk="1" hangingPunct="1">
              <a:defRPr/>
            </a:pPr>
            <a:r>
              <a:rPr lang="en-GB" altLang="en-US" dirty="0" smtClean="0"/>
              <a:t>Where ‘d’ is the ‘difference in rank between data pairs’</a:t>
            </a:r>
          </a:p>
          <a:p>
            <a:pPr eaLnBrk="1" hangingPunct="1">
              <a:defRPr/>
            </a:pPr>
            <a:r>
              <a:rPr lang="en-GB" altLang="en-US" dirty="0" smtClean="0"/>
              <a:t>And ‘n’ is the total number of data pairs</a:t>
            </a:r>
          </a:p>
          <a:p>
            <a:pPr eaLnBrk="1" hangingPunct="1">
              <a:defRPr/>
            </a:pPr>
            <a:endParaRPr lang="en-GB" altLang="en-US" dirty="0" smtClean="0"/>
          </a:p>
        </p:txBody>
      </p:sp>
      <p:pic>
        <p:nvPicPr>
          <p:cNvPr id="41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83867" y="1844676"/>
            <a:ext cx="3776133" cy="1368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625620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p:txBody>
          <a:bodyPr/>
          <a:lstStyle/>
          <a:p>
            <a:pPr eaLnBrk="1" hangingPunct="1">
              <a:defRPr/>
            </a:pPr>
            <a:r>
              <a:rPr lang="en-GB" altLang="en-US" smtClean="0"/>
              <a:t>Spearman’s Rank correlation Coefficient</a:t>
            </a:r>
          </a:p>
        </p:txBody>
      </p:sp>
      <p:sp>
        <p:nvSpPr>
          <p:cNvPr id="6147" name="Rectangle 3"/>
          <p:cNvSpPr>
            <a:spLocks noGrp="1" noRot="1" noChangeArrowheads="1"/>
          </p:cNvSpPr>
          <p:nvPr>
            <p:ph type="body" idx="1"/>
          </p:nvPr>
        </p:nvSpPr>
        <p:spPr/>
        <p:txBody>
          <a:bodyPr/>
          <a:lstStyle/>
          <a:p>
            <a:pPr eaLnBrk="1" hangingPunct="1">
              <a:defRPr/>
            </a:pPr>
            <a:r>
              <a:rPr lang="en-GB" altLang="en-US" sz="2800" dirty="0" smtClean="0"/>
              <a:t>The null hypothesis states that there is no correlation either negative or positive between the two variables.</a:t>
            </a:r>
          </a:p>
          <a:p>
            <a:pPr eaLnBrk="1" hangingPunct="1">
              <a:defRPr/>
            </a:pPr>
            <a:r>
              <a:rPr lang="en-GB" altLang="en-US" sz="2800" dirty="0" smtClean="0"/>
              <a:t>Use your data to rank the two variables you are investigating.</a:t>
            </a:r>
          </a:p>
          <a:p>
            <a:pPr eaLnBrk="1" hangingPunct="1">
              <a:defRPr/>
            </a:pPr>
            <a:r>
              <a:rPr lang="en-GB" altLang="en-US" dirty="0" err="1" smtClean="0"/>
              <a:t>Eg</a:t>
            </a:r>
            <a:r>
              <a:rPr lang="en-GB" altLang="en-US" dirty="0" smtClean="0"/>
              <a:t>  </a:t>
            </a:r>
          </a:p>
          <a:p>
            <a:pPr eaLnBrk="1" hangingPunct="1">
              <a:defRPr/>
            </a:pPr>
            <a:endParaRPr lang="en-GB" altLang="en-US" dirty="0" smtClean="0"/>
          </a:p>
        </p:txBody>
      </p:sp>
      <p:graphicFrame>
        <p:nvGraphicFramePr>
          <p:cNvPr id="2" name="Table 1"/>
          <p:cNvGraphicFramePr>
            <a:graphicFrameLocks noGrp="1"/>
          </p:cNvGraphicFramePr>
          <p:nvPr>
            <p:extLst>
              <p:ext uri="{D42A27DB-BD31-4B8C-83A1-F6EECF244321}">
                <p14:modId xmlns:p14="http://schemas.microsoft.com/office/powerpoint/2010/main" val="3312910656"/>
              </p:ext>
            </p:extLst>
          </p:nvPr>
        </p:nvGraphicFramePr>
        <p:xfrm>
          <a:off x="1830590" y="3201013"/>
          <a:ext cx="9880764" cy="3147032"/>
        </p:xfrm>
        <a:graphic>
          <a:graphicData uri="http://schemas.openxmlformats.org/drawingml/2006/table">
            <a:tbl>
              <a:tblPr firstRow="1" firstCol="1" bandRow="1">
                <a:tableStyleId>{5C22544A-7EE6-4342-B048-85BDC9FD1C3A}</a:tableStyleId>
              </a:tblPr>
              <a:tblGrid>
                <a:gridCol w="4940382"/>
                <a:gridCol w="4940382"/>
              </a:tblGrid>
              <a:tr h="393379">
                <a:tc>
                  <a:txBody>
                    <a:bodyPr/>
                    <a:lstStyle/>
                    <a:p>
                      <a:pPr>
                        <a:lnSpc>
                          <a:spcPct val="107000"/>
                        </a:lnSpc>
                        <a:spcAft>
                          <a:spcPts val="0"/>
                        </a:spcAft>
                      </a:pPr>
                      <a:r>
                        <a:rPr lang="en-GB" sz="2400" dirty="0">
                          <a:effectLst/>
                        </a:rPr>
                        <a:t>Number of pesticide applications</a:t>
                      </a:r>
                      <a:endParaRPr lang="en-GB" sz="2400" dirty="0">
                        <a:effectLst/>
                        <a:latin typeface="Calibri"/>
                        <a:ea typeface="Calibri"/>
                        <a:cs typeface="Times New Roman"/>
                      </a:endParaRPr>
                    </a:p>
                  </a:txBody>
                  <a:tcPr marL="91445" marR="91445" marT="0" marB="0"/>
                </a:tc>
                <a:tc>
                  <a:txBody>
                    <a:bodyPr/>
                    <a:lstStyle/>
                    <a:p>
                      <a:pPr>
                        <a:lnSpc>
                          <a:spcPct val="107000"/>
                        </a:lnSpc>
                        <a:spcAft>
                          <a:spcPts val="0"/>
                        </a:spcAft>
                      </a:pPr>
                      <a:r>
                        <a:rPr lang="en-GB" sz="2400">
                          <a:effectLst/>
                        </a:rPr>
                        <a:t>Index of diversity</a:t>
                      </a:r>
                      <a:endParaRPr lang="en-GB" sz="2400">
                        <a:effectLst/>
                        <a:latin typeface="Calibri"/>
                        <a:ea typeface="Calibri"/>
                        <a:cs typeface="Times New Roman"/>
                      </a:endParaRPr>
                    </a:p>
                  </a:txBody>
                  <a:tcPr marL="91445" marR="91445" marT="0" marB="0"/>
                </a:tc>
              </a:tr>
              <a:tr h="393379">
                <a:tc>
                  <a:txBody>
                    <a:bodyPr/>
                    <a:lstStyle/>
                    <a:p>
                      <a:pPr>
                        <a:lnSpc>
                          <a:spcPct val="107000"/>
                        </a:lnSpc>
                        <a:spcAft>
                          <a:spcPts val="0"/>
                        </a:spcAft>
                      </a:pPr>
                      <a:r>
                        <a:rPr lang="en-GB" sz="2400" dirty="0">
                          <a:effectLst/>
                        </a:rPr>
                        <a:t>0</a:t>
                      </a:r>
                      <a:endParaRPr lang="en-GB" sz="2400" dirty="0">
                        <a:effectLst/>
                        <a:latin typeface="Calibri"/>
                        <a:ea typeface="Calibri"/>
                        <a:cs typeface="Times New Roman"/>
                      </a:endParaRPr>
                    </a:p>
                  </a:txBody>
                  <a:tcPr marL="91445" marR="91445" marT="0" marB="0"/>
                </a:tc>
                <a:tc>
                  <a:txBody>
                    <a:bodyPr/>
                    <a:lstStyle/>
                    <a:p>
                      <a:pPr>
                        <a:lnSpc>
                          <a:spcPct val="107000"/>
                        </a:lnSpc>
                        <a:spcAft>
                          <a:spcPts val="0"/>
                        </a:spcAft>
                      </a:pPr>
                      <a:r>
                        <a:rPr lang="en-GB" sz="2400">
                          <a:effectLst/>
                        </a:rPr>
                        <a:t>4.89</a:t>
                      </a:r>
                      <a:endParaRPr lang="en-GB" sz="2400">
                        <a:effectLst/>
                        <a:latin typeface="Calibri"/>
                        <a:ea typeface="Calibri"/>
                        <a:cs typeface="Times New Roman"/>
                      </a:endParaRPr>
                    </a:p>
                  </a:txBody>
                  <a:tcPr marL="91445" marR="91445" marT="0" marB="0"/>
                </a:tc>
              </a:tr>
              <a:tr h="393379">
                <a:tc>
                  <a:txBody>
                    <a:bodyPr/>
                    <a:lstStyle/>
                    <a:p>
                      <a:pPr>
                        <a:lnSpc>
                          <a:spcPct val="107000"/>
                        </a:lnSpc>
                        <a:spcAft>
                          <a:spcPts val="0"/>
                        </a:spcAft>
                      </a:pPr>
                      <a:r>
                        <a:rPr lang="en-GB" sz="2400">
                          <a:effectLst/>
                        </a:rPr>
                        <a:t>1</a:t>
                      </a:r>
                      <a:endParaRPr lang="en-GB" sz="2400">
                        <a:effectLst/>
                        <a:latin typeface="Calibri"/>
                        <a:ea typeface="Calibri"/>
                        <a:cs typeface="Times New Roman"/>
                      </a:endParaRPr>
                    </a:p>
                  </a:txBody>
                  <a:tcPr marL="91445" marR="91445" marT="0" marB="0"/>
                </a:tc>
                <a:tc>
                  <a:txBody>
                    <a:bodyPr/>
                    <a:lstStyle/>
                    <a:p>
                      <a:pPr>
                        <a:lnSpc>
                          <a:spcPct val="107000"/>
                        </a:lnSpc>
                        <a:spcAft>
                          <a:spcPts val="0"/>
                        </a:spcAft>
                      </a:pPr>
                      <a:r>
                        <a:rPr lang="en-GB" sz="2400">
                          <a:effectLst/>
                        </a:rPr>
                        <a:t>4.19</a:t>
                      </a:r>
                      <a:endParaRPr lang="en-GB" sz="2400">
                        <a:effectLst/>
                        <a:latin typeface="Calibri"/>
                        <a:ea typeface="Calibri"/>
                        <a:cs typeface="Times New Roman"/>
                      </a:endParaRPr>
                    </a:p>
                  </a:txBody>
                  <a:tcPr marL="91445" marR="91445" marT="0" marB="0"/>
                </a:tc>
              </a:tr>
              <a:tr h="393379">
                <a:tc>
                  <a:txBody>
                    <a:bodyPr/>
                    <a:lstStyle/>
                    <a:p>
                      <a:pPr>
                        <a:lnSpc>
                          <a:spcPct val="107000"/>
                        </a:lnSpc>
                        <a:spcAft>
                          <a:spcPts val="0"/>
                        </a:spcAft>
                      </a:pPr>
                      <a:r>
                        <a:rPr lang="en-GB" sz="2400">
                          <a:effectLst/>
                        </a:rPr>
                        <a:t>2</a:t>
                      </a:r>
                      <a:endParaRPr lang="en-GB" sz="2400">
                        <a:effectLst/>
                        <a:latin typeface="Calibri"/>
                        <a:ea typeface="Calibri"/>
                        <a:cs typeface="Times New Roman"/>
                      </a:endParaRPr>
                    </a:p>
                  </a:txBody>
                  <a:tcPr marL="91445" marR="91445" marT="0" marB="0"/>
                </a:tc>
                <a:tc>
                  <a:txBody>
                    <a:bodyPr/>
                    <a:lstStyle/>
                    <a:p>
                      <a:pPr>
                        <a:lnSpc>
                          <a:spcPct val="107000"/>
                        </a:lnSpc>
                        <a:spcAft>
                          <a:spcPts val="0"/>
                        </a:spcAft>
                      </a:pPr>
                      <a:r>
                        <a:rPr lang="en-GB" sz="2400">
                          <a:effectLst/>
                        </a:rPr>
                        <a:t>3.80</a:t>
                      </a:r>
                      <a:endParaRPr lang="en-GB" sz="2400">
                        <a:effectLst/>
                        <a:latin typeface="Calibri"/>
                        <a:ea typeface="Calibri"/>
                        <a:cs typeface="Times New Roman"/>
                      </a:endParaRPr>
                    </a:p>
                  </a:txBody>
                  <a:tcPr marL="91445" marR="91445" marT="0" marB="0"/>
                </a:tc>
              </a:tr>
              <a:tr h="393379">
                <a:tc>
                  <a:txBody>
                    <a:bodyPr/>
                    <a:lstStyle/>
                    <a:p>
                      <a:pPr>
                        <a:lnSpc>
                          <a:spcPct val="107000"/>
                        </a:lnSpc>
                        <a:spcAft>
                          <a:spcPts val="0"/>
                        </a:spcAft>
                      </a:pPr>
                      <a:r>
                        <a:rPr lang="en-GB" sz="2400">
                          <a:effectLst/>
                        </a:rPr>
                        <a:t>3</a:t>
                      </a:r>
                      <a:endParaRPr lang="en-GB" sz="2400">
                        <a:effectLst/>
                        <a:latin typeface="Calibri"/>
                        <a:ea typeface="Calibri"/>
                        <a:cs typeface="Times New Roman"/>
                      </a:endParaRPr>
                    </a:p>
                  </a:txBody>
                  <a:tcPr marL="91445" marR="91445" marT="0" marB="0"/>
                </a:tc>
                <a:tc>
                  <a:txBody>
                    <a:bodyPr/>
                    <a:lstStyle/>
                    <a:p>
                      <a:pPr>
                        <a:lnSpc>
                          <a:spcPct val="107000"/>
                        </a:lnSpc>
                        <a:spcAft>
                          <a:spcPts val="0"/>
                        </a:spcAft>
                      </a:pPr>
                      <a:r>
                        <a:rPr lang="en-GB" sz="2400">
                          <a:effectLst/>
                        </a:rPr>
                        <a:t>3.12</a:t>
                      </a:r>
                      <a:endParaRPr lang="en-GB" sz="2400">
                        <a:effectLst/>
                        <a:latin typeface="Calibri"/>
                        <a:ea typeface="Calibri"/>
                        <a:cs typeface="Times New Roman"/>
                      </a:endParaRPr>
                    </a:p>
                  </a:txBody>
                  <a:tcPr marL="91445" marR="91445" marT="0" marB="0"/>
                </a:tc>
              </a:tr>
              <a:tr h="393379">
                <a:tc>
                  <a:txBody>
                    <a:bodyPr/>
                    <a:lstStyle/>
                    <a:p>
                      <a:pPr>
                        <a:lnSpc>
                          <a:spcPct val="107000"/>
                        </a:lnSpc>
                        <a:spcAft>
                          <a:spcPts val="0"/>
                        </a:spcAft>
                      </a:pPr>
                      <a:r>
                        <a:rPr lang="en-GB" sz="2400">
                          <a:effectLst/>
                        </a:rPr>
                        <a:t>4</a:t>
                      </a:r>
                      <a:endParaRPr lang="en-GB" sz="2400">
                        <a:effectLst/>
                        <a:latin typeface="Calibri"/>
                        <a:ea typeface="Calibri"/>
                        <a:cs typeface="Times New Roman"/>
                      </a:endParaRPr>
                    </a:p>
                  </a:txBody>
                  <a:tcPr marL="91445" marR="91445" marT="0" marB="0"/>
                </a:tc>
                <a:tc>
                  <a:txBody>
                    <a:bodyPr/>
                    <a:lstStyle/>
                    <a:p>
                      <a:pPr>
                        <a:lnSpc>
                          <a:spcPct val="107000"/>
                        </a:lnSpc>
                        <a:spcAft>
                          <a:spcPts val="0"/>
                        </a:spcAft>
                      </a:pPr>
                      <a:r>
                        <a:rPr lang="en-GB" sz="2400">
                          <a:effectLst/>
                        </a:rPr>
                        <a:t>3.26</a:t>
                      </a:r>
                      <a:endParaRPr lang="en-GB" sz="2400">
                        <a:effectLst/>
                        <a:latin typeface="Calibri"/>
                        <a:ea typeface="Calibri"/>
                        <a:cs typeface="Times New Roman"/>
                      </a:endParaRPr>
                    </a:p>
                  </a:txBody>
                  <a:tcPr marL="91445" marR="91445" marT="0" marB="0"/>
                </a:tc>
              </a:tr>
              <a:tr h="393379">
                <a:tc>
                  <a:txBody>
                    <a:bodyPr/>
                    <a:lstStyle/>
                    <a:p>
                      <a:pPr>
                        <a:lnSpc>
                          <a:spcPct val="107000"/>
                        </a:lnSpc>
                        <a:spcAft>
                          <a:spcPts val="0"/>
                        </a:spcAft>
                      </a:pPr>
                      <a:r>
                        <a:rPr lang="en-GB" sz="2400">
                          <a:effectLst/>
                        </a:rPr>
                        <a:t>5</a:t>
                      </a:r>
                      <a:endParaRPr lang="en-GB" sz="2400">
                        <a:effectLst/>
                        <a:latin typeface="Calibri"/>
                        <a:ea typeface="Calibri"/>
                        <a:cs typeface="Times New Roman"/>
                      </a:endParaRPr>
                    </a:p>
                  </a:txBody>
                  <a:tcPr marL="91445" marR="91445" marT="0" marB="0"/>
                </a:tc>
                <a:tc>
                  <a:txBody>
                    <a:bodyPr/>
                    <a:lstStyle/>
                    <a:p>
                      <a:pPr>
                        <a:lnSpc>
                          <a:spcPct val="107000"/>
                        </a:lnSpc>
                        <a:spcAft>
                          <a:spcPts val="0"/>
                        </a:spcAft>
                      </a:pPr>
                      <a:r>
                        <a:rPr lang="en-GB" sz="2400">
                          <a:effectLst/>
                        </a:rPr>
                        <a:t>2.36</a:t>
                      </a:r>
                      <a:endParaRPr lang="en-GB" sz="2400">
                        <a:effectLst/>
                        <a:latin typeface="Calibri"/>
                        <a:ea typeface="Calibri"/>
                        <a:cs typeface="Times New Roman"/>
                      </a:endParaRPr>
                    </a:p>
                  </a:txBody>
                  <a:tcPr marL="91445" marR="91445" marT="0" marB="0"/>
                </a:tc>
              </a:tr>
              <a:tr h="393379">
                <a:tc>
                  <a:txBody>
                    <a:bodyPr/>
                    <a:lstStyle/>
                    <a:p>
                      <a:pPr>
                        <a:lnSpc>
                          <a:spcPct val="107000"/>
                        </a:lnSpc>
                        <a:spcAft>
                          <a:spcPts val="0"/>
                        </a:spcAft>
                      </a:pPr>
                      <a:r>
                        <a:rPr lang="en-GB" sz="2400" dirty="0">
                          <a:effectLst/>
                        </a:rPr>
                        <a:t>6</a:t>
                      </a:r>
                      <a:endParaRPr lang="en-GB" sz="2400" dirty="0">
                        <a:effectLst/>
                        <a:latin typeface="Calibri"/>
                        <a:ea typeface="Calibri"/>
                        <a:cs typeface="Times New Roman"/>
                      </a:endParaRPr>
                    </a:p>
                  </a:txBody>
                  <a:tcPr marL="91445" marR="91445" marT="0" marB="0"/>
                </a:tc>
                <a:tc>
                  <a:txBody>
                    <a:bodyPr/>
                    <a:lstStyle/>
                    <a:p>
                      <a:pPr>
                        <a:lnSpc>
                          <a:spcPct val="107000"/>
                        </a:lnSpc>
                        <a:spcAft>
                          <a:spcPts val="0"/>
                        </a:spcAft>
                      </a:pPr>
                      <a:r>
                        <a:rPr lang="en-GB" sz="2400" dirty="0">
                          <a:effectLst/>
                        </a:rPr>
                        <a:t>1.92</a:t>
                      </a:r>
                      <a:endParaRPr lang="en-GB" sz="2400" dirty="0">
                        <a:effectLst/>
                        <a:latin typeface="Calibri"/>
                        <a:ea typeface="Calibri"/>
                        <a:cs typeface="Times New Roman"/>
                      </a:endParaRPr>
                    </a:p>
                  </a:txBody>
                  <a:tcPr marL="91445" marR="91445" marT="0" marB="0"/>
                </a:tc>
              </a:tr>
            </a:tbl>
          </a:graphicData>
        </a:graphic>
      </p:graphicFrame>
    </p:spTree>
    <p:extLst>
      <p:ext uri="{BB962C8B-B14F-4D97-AF65-F5344CB8AC3E}">
        <p14:creationId xmlns:p14="http://schemas.microsoft.com/office/powerpoint/2010/main" val="1029538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31801" y="3068638"/>
            <a:ext cx="11180233" cy="1431925"/>
          </a:xfrm>
        </p:spPr>
        <p:txBody>
          <a:bodyPr/>
          <a:lstStyle/>
          <a:p>
            <a:pPr eaLnBrk="1" hangingPunct="1"/>
            <a:r>
              <a:rPr lang="en-GB" altLang="en-US" sz="2800" b="0" dirty="0" smtClean="0">
                <a:effectLst/>
                <a:latin typeface="Calibri" pitchFamily="34" charset="0"/>
              </a:rPr>
              <a:t>Then work out the difference in rank between the two variables.</a:t>
            </a:r>
            <a:br>
              <a:rPr lang="en-GB" altLang="en-US" sz="2800" b="0" dirty="0" smtClean="0">
                <a:effectLst/>
                <a:latin typeface="Calibri" pitchFamily="34" charset="0"/>
              </a:rPr>
            </a:br>
            <a:endParaRPr lang="en-GB" altLang="en-US" sz="2800" b="0" dirty="0" smtClean="0">
              <a:effectLst/>
              <a:latin typeface="Calibri"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38733987"/>
              </p:ext>
            </p:extLst>
          </p:nvPr>
        </p:nvGraphicFramePr>
        <p:xfrm>
          <a:off x="351691" y="260351"/>
          <a:ext cx="11183816" cy="2935224"/>
        </p:xfrm>
        <a:graphic>
          <a:graphicData uri="http://schemas.openxmlformats.org/drawingml/2006/table">
            <a:tbl>
              <a:tblPr firstRow="1" firstCol="1" bandRow="1">
                <a:tableStyleId>{5C22544A-7EE6-4342-B048-85BDC9FD1C3A}</a:tableStyleId>
              </a:tblPr>
              <a:tblGrid>
                <a:gridCol w="2795954"/>
                <a:gridCol w="2795954"/>
                <a:gridCol w="2795954"/>
                <a:gridCol w="2795954"/>
              </a:tblGrid>
              <a:tr h="319941">
                <a:tc>
                  <a:txBody>
                    <a:bodyPr/>
                    <a:lstStyle/>
                    <a:p>
                      <a:pPr>
                        <a:lnSpc>
                          <a:spcPct val="107000"/>
                        </a:lnSpc>
                        <a:spcAft>
                          <a:spcPts val="0"/>
                        </a:spcAft>
                      </a:pPr>
                      <a:r>
                        <a:rPr lang="en-GB" sz="2000" dirty="0">
                          <a:solidFill>
                            <a:srgbClr val="002060"/>
                          </a:solidFill>
                          <a:effectLst/>
                        </a:rPr>
                        <a:t>Number of pesticide applications</a:t>
                      </a:r>
                      <a:endParaRPr lang="en-GB" sz="2000" dirty="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dirty="0">
                          <a:solidFill>
                            <a:srgbClr val="002060"/>
                          </a:solidFill>
                          <a:effectLst/>
                        </a:rPr>
                        <a:t>Rank</a:t>
                      </a:r>
                      <a:endParaRPr lang="en-GB" sz="2000" dirty="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a:solidFill>
                            <a:srgbClr val="002060"/>
                          </a:solidFill>
                          <a:effectLst/>
                        </a:rPr>
                        <a:t>Index of diversity</a:t>
                      </a:r>
                      <a:endParaRPr lang="en-GB" sz="200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dirty="0">
                          <a:solidFill>
                            <a:srgbClr val="002060"/>
                          </a:solidFill>
                          <a:effectLst/>
                        </a:rPr>
                        <a:t>Rank</a:t>
                      </a:r>
                      <a:endParaRPr lang="en-GB" sz="2000" dirty="0">
                        <a:solidFill>
                          <a:srgbClr val="002060"/>
                        </a:solidFill>
                        <a:effectLst/>
                        <a:latin typeface="Calibri"/>
                        <a:ea typeface="Calibri"/>
                        <a:cs typeface="Times New Roman"/>
                      </a:endParaRPr>
                    </a:p>
                  </a:txBody>
                  <a:tcPr marL="91436" marR="91436" marT="0" marB="0"/>
                </a:tc>
              </a:tr>
              <a:tr h="261079">
                <a:tc>
                  <a:txBody>
                    <a:bodyPr/>
                    <a:lstStyle/>
                    <a:p>
                      <a:pPr>
                        <a:lnSpc>
                          <a:spcPct val="107000"/>
                        </a:lnSpc>
                        <a:spcAft>
                          <a:spcPts val="0"/>
                        </a:spcAft>
                      </a:pPr>
                      <a:r>
                        <a:rPr lang="en-GB" sz="2000" dirty="0">
                          <a:solidFill>
                            <a:srgbClr val="002060"/>
                          </a:solidFill>
                          <a:effectLst/>
                        </a:rPr>
                        <a:t>0</a:t>
                      </a:r>
                      <a:endParaRPr lang="en-GB" sz="2000" dirty="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dirty="0">
                          <a:solidFill>
                            <a:srgbClr val="002060"/>
                          </a:solidFill>
                          <a:effectLst/>
                        </a:rPr>
                        <a:t> </a:t>
                      </a:r>
                      <a:r>
                        <a:rPr lang="en-GB" sz="2000" dirty="0" smtClean="0">
                          <a:solidFill>
                            <a:srgbClr val="002060"/>
                          </a:solidFill>
                          <a:effectLst/>
                        </a:rPr>
                        <a:t>7</a:t>
                      </a:r>
                      <a:endParaRPr lang="en-GB" sz="2000" dirty="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dirty="0">
                          <a:solidFill>
                            <a:srgbClr val="002060"/>
                          </a:solidFill>
                          <a:effectLst/>
                        </a:rPr>
                        <a:t>4.89</a:t>
                      </a:r>
                      <a:endParaRPr lang="en-GB" sz="2000" dirty="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dirty="0">
                          <a:solidFill>
                            <a:srgbClr val="002060"/>
                          </a:solidFill>
                          <a:effectLst/>
                        </a:rPr>
                        <a:t> </a:t>
                      </a:r>
                      <a:r>
                        <a:rPr lang="en-GB" sz="2000" dirty="0" smtClean="0">
                          <a:solidFill>
                            <a:srgbClr val="002060"/>
                          </a:solidFill>
                          <a:effectLst/>
                        </a:rPr>
                        <a:t>1</a:t>
                      </a:r>
                      <a:endParaRPr lang="en-GB" sz="2000" dirty="0">
                        <a:solidFill>
                          <a:srgbClr val="002060"/>
                        </a:solidFill>
                        <a:effectLst/>
                        <a:latin typeface="Calibri"/>
                        <a:ea typeface="Calibri"/>
                        <a:cs typeface="Times New Roman"/>
                      </a:endParaRPr>
                    </a:p>
                  </a:txBody>
                  <a:tcPr marL="91436" marR="91436" marT="0" marB="0"/>
                </a:tc>
              </a:tr>
              <a:tr h="261079">
                <a:tc>
                  <a:txBody>
                    <a:bodyPr/>
                    <a:lstStyle/>
                    <a:p>
                      <a:pPr>
                        <a:lnSpc>
                          <a:spcPct val="107000"/>
                        </a:lnSpc>
                        <a:spcAft>
                          <a:spcPts val="0"/>
                        </a:spcAft>
                      </a:pPr>
                      <a:r>
                        <a:rPr lang="en-GB" sz="2000">
                          <a:solidFill>
                            <a:srgbClr val="002060"/>
                          </a:solidFill>
                          <a:effectLst/>
                        </a:rPr>
                        <a:t>1</a:t>
                      </a:r>
                      <a:endParaRPr lang="en-GB" sz="200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dirty="0">
                          <a:solidFill>
                            <a:srgbClr val="002060"/>
                          </a:solidFill>
                          <a:effectLst/>
                        </a:rPr>
                        <a:t> </a:t>
                      </a:r>
                      <a:r>
                        <a:rPr lang="en-GB" sz="2000" dirty="0" smtClean="0">
                          <a:solidFill>
                            <a:srgbClr val="002060"/>
                          </a:solidFill>
                          <a:effectLst/>
                        </a:rPr>
                        <a:t>6</a:t>
                      </a:r>
                      <a:endParaRPr lang="en-GB" sz="2000" dirty="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dirty="0">
                          <a:solidFill>
                            <a:srgbClr val="002060"/>
                          </a:solidFill>
                          <a:effectLst/>
                        </a:rPr>
                        <a:t>4.19</a:t>
                      </a:r>
                      <a:endParaRPr lang="en-GB" sz="2000" dirty="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dirty="0">
                          <a:solidFill>
                            <a:srgbClr val="002060"/>
                          </a:solidFill>
                          <a:effectLst/>
                        </a:rPr>
                        <a:t> </a:t>
                      </a:r>
                      <a:r>
                        <a:rPr lang="en-GB" sz="2000" dirty="0" smtClean="0">
                          <a:solidFill>
                            <a:srgbClr val="002060"/>
                          </a:solidFill>
                          <a:effectLst/>
                        </a:rPr>
                        <a:t>2</a:t>
                      </a:r>
                      <a:endParaRPr lang="en-GB" sz="2000" dirty="0">
                        <a:solidFill>
                          <a:srgbClr val="002060"/>
                        </a:solidFill>
                        <a:effectLst/>
                        <a:latin typeface="Calibri"/>
                        <a:ea typeface="Calibri"/>
                        <a:cs typeface="Times New Roman"/>
                      </a:endParaRPr>
                    </a:p>
                  </a:txBody>
                  <a:tcPr marL="91436" marR="91436" marT="0" marB="0"/>
                </a:tc>
              </a:tr>
              <a:tr h="261079">
                <a:tc>
                  <a:txBody>
                    <a:bodyPr/>
                    <a:lstStyle/>
                    <a:p>
                      <a:pPr>
                        <a:lnSpc>
                          <a:spcPct val="107000"/>
                        </a:lnSpc>
                        <a:spcAft>
                          <a:spcPts val="0"/>
                        </a:spcAft>
                      </a:pPr>
                      <a:r>
                        <a:rPr lang="en-GB" sz="2000">
                          <a:solidFill>
                            <a:srgbClr val="002060"/>
                          </a:solidFill>
                          <a:effectLst/>
                        </a:rPr>
                        <a:t>2</a:t>
                      </a:r>
                      <a:endParaRPr lang="en-GB" sz="200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dirty="0">
                          <a:solidFill>
                            <a:srgbClr val="002060"/>
                          </a:solidFill>
                          <a:effectLst/>
                        </a:rPr>
                        <a:t> </a:t>
                      </a:r>
                      <a:r>
                        <a:rPr lang="en-GB" sz="2000" dirty="0" smtClean="0">
                          <a:solidFill>
                            <a:srgbClr val="002060"/>
                          </a:solidFill>
                          <a:effectLst/>
                        </a:rPr>
                        <a:t>5</a:t>
                      </a:r>
                      <a:endParaRPr lang="en-GB" sz="2000" dirty="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dirty="0">
                          <a:solidFill>
                            <a:srgbClr val="002060"/>
                          </a:solidFill>
                          <a:effectLst/>
                        </a:rPr>
                        <a:t>3.80</a:t>
                      </a:r>
                      <a:endParaRPr lang="en-GB" sz="2000" dirty="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dirty="0">
                          <a:solidFill>
                            <a:srgbClr val="002060"/>
                          </a:solidFill>
                          <a:effectLst/>
                        </a:rPr>
                        <a:t> </a:t>
                      </a:r>
                      <a:r>
                        <a:rPr lang="en-GB" sz="2000" dirty="0" smtClean="0">
                          <a:solidFill>
                            <a:srgbClr val="002060"/>
                          </a:solidFill>
                          <a:effectLst/>
                        </a:rPr>
                        <a:t>3</a:t>
                      </a:r>
                      <a:endParaRPr lang="en-GB" sz="2000" dirty="0">
                        <a:solidFill>
                          <a:srgbClr val="002060"/>
                        </a:solidFill>
                        <a:effectLst/>
                        <a:latin typeface="Calibri"/>
                        <a:ea typeface="Calibri"/>
                        <a:cs typeface="Times New Roman"/>
                      </a:endParaRPr>
                    </a:p>
                  </a:txBody>
                  <a:tcPr marL="91436" marR="91436" marT="0" marB="0"/>
                </a:tc>
              </a:tr>
              <a:tr h="261079">
                <a:tc>
                  <a:txBody>
                    <a:bodyPr/>
                    <a:lstStyle/>
                    <a:p>
                      <a:pPr>
                        <a:lnSpc>
                          <a:spcPct val="107000"/>
                        </a:lnSpc>
                        <a:spcAft>
                          <a:spcPts val="0"/>
                        </a:spcAft>
                      </a:pPr>
                      <a:r>
                        <a:rPr lang="en-GB" sz="2000">
                          <a:solidFill>
                            <a:srgbClr val="002060"/>
                          </a:solidFill>
                          <a:effectLst/>
                        </a:rPr>
                        <a:t>3</a:t>
                      </a:r>
                      <a:endParaRPr lang="en-GB" sz="200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dirty="0">
                          <a:solidFill>
                            <a:srgbClr val="002060"/>
                          </a:solidFill>
                          <a:effectLst/>
                        </a:rPr>
                        <a:t> </a:t>
                      </a:r>
                      <a:r>
                        <a:rPr lang="en-GB" sz="2000" dirty="0" smtClean="0">
                          <a:solidFill>
                            <a:srgbClr val="002060"/>
                          </a:solidFill>
                          <a:effectLst/>
                        </a:rPr>
                        <a:t>4</a:t>
                      </a:r>
                      <a:endParaRPr lang="en-GB" sz="2000" dirty="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dirty="0">
                          <a:solidFill>
                            <a:srgbClr val="002060"/>
                          </a:solidFill>
                          <a:effectLst/>
                        </a:rPr>
                        <a:t>3.12</a:t>
                      </a:r>
                      <a:endParaRPr lang="en-GB" sz="2000" dirty="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dirty="0">
                          <a:solidFill>
                            <a:srgbClr val="002060"/>
                          </a:solidFill>
                          <a:effectLst/>
                        </a:rPr>
                        <a:t> </a:t>
                      </a:r>
                      <a:r>
                        <a:rPr lang="en-GB" sz="2000" dirty="0" smtClean="0">
                          <a:solidFill>
                            <a:srgbClr val="002060"/>
                          </a:solidFill>
                          <a:effectLst/>
                        </a:rPr>
                        <a:t>5</a:t>
                      </a:r>
                      <a:endParaRPr lang="en-GB" sz="2000" dirty="0">
                        <a:solidFill>
                          <a:srgbClr val="002060"/>
                        </a:solidFill>
                        <a:effectLst/>
                        <a:latin typeface="Calibri"/>
                        <a:ea typeface="Calibri"/>
                        <a:cs typeface="Times New Roman"/>
                      </a:endParaRPr>
                    </a:p>
                  </a:txBody>
                  <a:tcPr marL="91436" marR="91436" marT="0" marB="0"/>
                </a:tc>
              </a:tr>
              <a:tr h="261079">
                <a:tc>
                  <a:txBody>
                    <a:bodyPr/>
                    <a:lstStyle/>
                    <a:p>
                      <a:pPr>
                        <a:lnSpc>
                          <a:spcPct val="107000"/>
                        </a:lnSpc>
                        <a:spcAft>
                          <a:spcPts val="0"/>
                        </a:spcAft>
                      </a:pPr>
                      <a:r>
                        <a:rPr lang="en-GB" sz="2000">
                          <a:solidFill>
                            <a:srgbClr val="002060"/>
                          </a:solidFill>
                          <a:effectLst/>
                        </a:rPr>
                        <a:t>4</a:t>
                      </a:r>
                      <a:endParaRPr lang="en-GB" sz="200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dirty="0">
                          <a:solidFill>
                            <a:srgbClr val="002060"/>
                          </a:solidFill>
                          <a:effectLst/>
                        </a:rPr>
                        <a:t> </a:t>
                      </a:r>
                      <a:r>
                        <a:rPr lang="en-GB" sz="2000" dirty="0" smtClean="0">
                          <a:solidFill>
                            <a:srgbClr val="002060"/>
                          </a:solidFill>
                          <a:effectLst/>
                        </a:rPr>
                        <a:t>3</a:t>
                      </a:r>
                      <a:endParaRPr lang="en-GB" sz="2000" dirty="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a:solidFill>
                            <a:srgbClr val="002060"/>
                          </a:solidFill>
                          <a:effectLst/>
                        </a:rPr>
                        <a:t>3.26</a:t>
                      </a:r>
                      <a:endParaRPr lang="en-GB" sz="200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dirty="0">
                          <a:solidFill>
                            <a:srgbClr val="002060"/>
                          </a:solidFill>
                          <a:effectLst/>
                        </a:rPr>
                        <a:t> </a:t>
                      </a:r>
                      <a:r>
                        <a:rPr lang="en-GB" sz="2000" dirty="0" smtClean="0">
                          <a:solidFill>
                            <a:srgbClr val="002060"/>
                          </a:solidFill>
                          <a:effectLst/>
                        </a:rPr>
                        <a:t>4</a:t>
                      </a:r>
                      <a:endParaRPr lang="en-GB" sz="2000" dirty="0">
                        <a:solidFill>
                          <a:srgbClr val="002060"/>
                        </a:solidFill>
                        <a:effectLst/>
                        <a:latin typeface="Calibri"/>
                        <a:ea typeface="Calibri"/>
                        <a:cs typeface="Times New Roman"/>
                      </a:endParaRPr>
                    </a:p>
                  </a:txBody>
                  <a:tcPr marL="91436" marR="91436" marT="0" marB="0"/>
                </a:tc>
              </a:tr>
              <a:tr h="261079">
                <a:tc>
                  <a:txBody>
                    <a:bodyPr/>
                    <a:lstStyle/>
                    <a:p>
                      <a:pPr>
                        <a:lnSpc>
                          <a:spcPct val="107000"/>
                        </a:lnSpc>
                        <a:spcAft>
                          <a:spcPts val="0"/>
                        </a:spcAft>
                      </a:pPr>
                      <a:r>
                        <a:rPr lang="en-GB" sz="2000">
                          <a:solidFill>
                            <a:srgbClr val="002060"/>
                          </a:solidFill>
                          <a:effectLst/>
                        </a:rPr>
                        <a:t>5</a:t>
                      </a:r>
                      <a:endParaRPr lang="en-GB" sz="200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dirty="0">
                          <a:solidFill>
                            <a:srgbClr val="002060"/>
                          </a:solidFill>
                          <a:effectLst/>
                        </a:rPr>
                        <a:t> </a:t>
                      </a:r>
                      <a:r>
                        <a:rPr lang="en-GB" sz="2000" dirty="0" smtClean="0">
                          <a:solidFill>
                            <a:srgbClr val="002060"/>
                          </a:solidFill>
                          <a:effectLst/>
                        </a:rPr>
                        <a:t>2</a:t>
                      </a:r>
                      <a:endParaRPr lang="en-GB" sz="2000" dirty="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a:solidFill>
                            <a:srgbClr val="002060"/>
                          </a:solidFill>
                          <a:effectLst/>
                        </a:rPr>
                        <a:t>2.36</a:t>
                      </a:r>
                      <a:endParaRPr lang="en-GB" sz="200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dirty="0">
                          <a:solidFill>
                            <a:srgbClr val="002060"/>
                          </a:solidFill>
                          <a:effectLst/>
                        </a:rPr>
                        <a:t> </a:t>
                      </a:r>
                      <a:r>
                        <a:rPr lang="en-GB" sz="2000" dirty="0" smtClean="0">
                          <a:solidFill>
                            <a:srgbClr val="002060"/>
                          </a:solidFill>
                          <a:effectLst/>
                        </a:rPr>
                        <a:t>6</a:t>
                      </a:r>
                      <a:endParaRPr lang="en-GB" sz="2000" dirty="0">
                        <a:solidFill>
                          <a:srgbClr val="002060"/>
                        </a:solidFill>
                        <a:effectLst/>
                        <a:latin typeface="Calibri"/>
                        <a:ea typeface="Calibri"/>
                        <a:cs typeface="Times New Roman"/>
                      </a:endParaRPr>
                    </a:p>
                  </a:txBody>
                  <a:tcPr marL="91436" marR="91436" marT="0" marB="0"/>
                </a:tc>
              </a:tr>
              <a:tr h="261079">
                <a:tc>
                  <a:txBody>
                    <a:bodyPr/>
                    <a:lstStyle/>
                    <a:p>
                      <a:pPr>
                        <a:lnSpc>
                          <a:spcPct val="107000"/>
                        </a:lnSpc>
                        <a:spcAft>
                          <a:spcPts val="0"/>
                        </a:spcAft>
                      </a:pPr>
                      <a:r>
                        <a:rPr lang="en-GB" sz="2000">
                          <a:solidFill>
                            <a:srgbClr val="002060"/>
                          </a:solidFill>
                          <a:effectLst/>
                        </a:rPr>
                        <a:t>6</a:t>
                      </a:r>
                      <a:endParaRPr lang="en-GB" sz="200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dirty="0">
                          <a:solidFill>
                            <a:srgbClr val="002060"/>
                          </a:solidFill>
                          <a:effectLst/>
                        </a:rPr>
                        <a:t> </a:t>
                      </a:r>
                      <a:r>
                        <a:rPr lang="en-GB" sz="2000" dirty="0" smtClean="0">
                          <a:solidFill>
                            <a:srgbClr val="002060"/>
                          </a:solidFill>
                          <a:effectLst/>
                        </a:rPr>
                        <a:t>1</a:t>
                      </a:r>
                      <a:endParaRPr lang="en-GB" sz="2000" dirty="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a:solidFill>
                            <a:srgbClr val="002060"/>
                          </a:solidFill>
                          <a:effectLst/>
                        </a:rPr>
                        <a:t>1.92</a:t>
                      </a:r>
                      <a:endParaRPr lang="en-GB" sz="200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dirty="0">
                          <a:solidFill>
                            <a:srgbClr val="002060"/>
                          </a:solidFill>
                          <a:effectLst/>
                        </a:rPr>
                        <a:t> </a:t>
                      </a:r>
                      <a:r>
                        <a:rPr lang="en-GB" sz="2000" dirty="0" smtClean="0">
                          <a:solidFill>
                            <a:srgbClr val="002060"/>
                          </a:solidFill>
                          <a:effectLst/>
                        </a:rPr>
                        <a:t>7</a:t>
                      </a:r>
                      <a:endParaRPr lang="en-GB" sz="2000" dirty="0">
                        <a:solidFill>
                          <a:srgbClr val="002060"/>
                        </a:solidFill>
                        <a:effectLst/>
                        <a:latin typeface="Calibri"/>
                        <a:ea typeface="Calibri"/>
                        <a:cs typeface="Times New Roman"/>
                      </a:endParaRPr>
                    </a:p>
                  </a:txBody>
                  <a:tcPr marL="91436" marR="91436" marT="0" marB="0"/>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800216847"/>
              </p:ext>
            </p:extLst>
          </p:nvPr>
        </p:nvGraphicFramePr>
        <p:xfrm>
          <a:off x="422032" y="3895725"/>
          <a:ext cx="11166228" cy="2935224"/>
        </p:xfrm>
        <a:graphic>
          <a:graphicData uri="http://schemas.openxmlformats.org/drawingml/2006/table">
            <a:tbl>
              <a:tblPr firstRow="1" firstCol="1" bandRow="1">
                <a:tableStyleId>{5C22544A-7EE6-4342-B048-85BDC9FD1C3A}</a:tableStyleId>
              </a:tblPr>
              <a:tblGrid>
                <a:gridCol w="2426676"/>
                <a:gridCol w="1295400"/>
                <a:gridCol w="1861038"/>
                <a:gridCol w="1186962"/>
                <a:gridCol w="3147646"/>
                <a:gridCol w="1248506"/>
              </a:tblGrid>
              <a:tr h="538162">
                <a:tc>
                  <a:txBody>
                    <a:bodyPr/>
                    <a:lstStyle/>
                    <a:p>
                      <a:pPr>
                        <a:lnSpc>
                          <a:spcPct val="107000"/>
                        </a:lnSpc>
                        <a:spcAft>
                          <a:spcPts val="0"/>
                        </a:spcAft>
                      </a:pPr>
                      <a:r>
                        <a:rPr lang="en-GB" sz="2000" dirty="0">
                          <a:solidFill>
                            <a:schemeClr val="tx1"/>
                          </a:solidFill>
                          <a:effectLst/>
                        </a:rPr>
                        <a:t>Number of pesticide applications</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a:solidFill>
                            <a:schemeClr val="tx1"/>
                          </a:solidFill>
                          <a:effectLst/>
                        </a:rPr>
                        <a:t>Rank</a:t>
                      </a:r>
                      <a:endParaRPr lang="en-GB" sz="200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Index of diversity</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a:solidFill>
                            <a:schemeClr val="tx1"/>
                          </a:solidFill>
                          <a:effectLst/>
                        </a:rPr>
                        <a:t>Rank</a:t>
                      </a:r>
                      <a:endParaRPr lang="en-GB" sz="200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a:solidFill>
                            <a:schemeClr val="tx1"/>
                          </a:solidFill>
                          <a:effectLst/>
                        </a:rPr>
                        <a:t>Difference between ranks (d)</a:t>
                      </a:r>
                      <a:endParaRPr lang="en-GB" sz="200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a:solidFill>
                            <a:schemeClr val="tx1"/>
                          </a:solidFill>
                          <a:effectLst/>
                        </a:rPr>
                        <a:t>d</a:t>
                      </a:r>
                      <a:r>
                        <a:rPr lang="en-GB" sz="2000" baseline="30000">
                          <a:solidFill>
                            <a:schemeClr val="tx1"/>
                          </a:solidFill>
                          <a:effectLst/>
                        </a:rPr>
                        <a:t>2</a:t>
                      </a:r>
                      <a:endParaRPr lang="en-GB" sz="2000">
                        <a:solidFill>
                          <a:schemeClr val="tx1"/>
                        </a:solidFill>
                        <a:effectLst/>
                        <a:latin typeface="Calibri"/>
                        <a:ea typeface="Calibri"/>
                        <a:cs typeface="Times New Roman"/>
                      </a:endParaRPr>
                    </a:p>
                  </a:txBody>
                  <a:tcPr marT="0" marB="0"/>
                </a:tc>
              </a:tr>
              <a:tr h="179388">
                <a:tc>
                  <a:txBody>
                    <a:bodyPr/>
                    <a:lstStyle/>
                    <a:p>
                      <a:pPr>
                        <a:lnSpc>
                          <a:spcPct val="107000"/>
                        </a:lnSpc>
                        <a:spcAft>
                          <a:spcPts val="0"/>
                        </a:spcAft>
                      </a:pPr>
                      <a:r>
                        <a:rPr lang="en-GB" sz="2000" dirty="0">
                          <a:solidFill>
                            <a:schemeClr val="tx1"/>
                          </a:solidFill>
                          <a:effectLst/>
                        </a:rPr>
                        <a:t>0</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7</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a:solidFill>
                            <a:schemeClr val="tx1"/>
                          </a:solidFill>
                          <a:effectLst/>
                        </a:rPr>
                        <a:t>4.89</a:t>
                      </a:r>
                      <a:endParaRPr lang="en-GB" sz="200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1</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6</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36</a:t>
                      </a:r>
                      <a:endParaRPr lang="en-GB" sz="2000" dirty="0">
                        <a:solidFill>
                          <a:schemeClr val="tx1"/>
                        </a:solidFill>
                        <a:effectLst/>
                        <a:latin typeface="Calibri"/>
                        <a:ea typeface="Calibri"/>
                        <a:cs typeface="Times New Roman"/>
                      </a:endParaRPr>
                    </a:p>
                  </a:txBody>
                  <a:tcPr marT="0" marB="0"/>
                </a:tc>
              </a:tr>
              <a:tr h="179388">
                <a:tc>
                  <a:txBody>
                    <a:bodyPr/>
                    <a:lstStyle/>
                    <a:p>
                      <a:pPr>
                        <a:lnSpc>
                          <a:spcPct val="107000"/>
                        </a:lnSpc>
                        <a:spcAft>
                          <a:spcPts val="0"/>
                        </a:spcAft>
                      </a:pPr>
                      <a:r>
                        <a:rPr lang="en-GB" sz="2000">
                          <a:solidFill>
                            <a:schemeClr val="tx1"/>
                          </a:solidFill>
                          <a:effectLst/>
                        </a:rPr>
                        <a:t>1</a:t>
                      </a:r>
                      <a:endParaRPr lang="en-GB" sz="200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6</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a:solidFill>
                            <a:schemeClr val="tx1"/>
                          </a:solidFill>
                          <a:effectLst/>
                        </a:rPr>
                        <a:t>4.19</a:t>
                      </a:r>
                      <a:endParaRPr lang="en-GB" sz="200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2</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4</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16</a:t>
                      </a:r>
                      <a:endParaRPr lang="en-GB" sz="2000" dirty="0">
                        <a:solidFill>
                          <a:schemeClr val="tx1"/>
                        </a:solidFill>
                        <a:effectLst/>
                        <a:latin typeface="Calibri"/>
                        <a:ea typeface="Calibri"/>
                        <a:cs typeface="Times New Roman"/>
                      </a:endParaRPr>
                    </a:p>
                  </a:txBody>
                  <a:tcPr marT="0" marB="0"/>
                </a:tc>
              </a:tr>
              <a:tr h="179388">
                <a:tc>
                  <a:txBody>
                    <a:bodyPr/>
                    <a:lstStyle/>
                    <a:p>
                      <a:pPr>
                        <a:lnSpc>
                          <a:spcPct val="107000"/>
                        </a:lnSpc>
                        <a:spcAft>
                          <a:spcPts val="0"/>
                        </a:spcAft>
                      </a:pPr>
                      <a:r>
                        <a:rPr lang="en-GB" sz="2000">
                          <a:solidFill>
                            <a:schemeClr val="tx1"/>
                          </a:solidFill>
                          <a:effectLst/>
                        </a:rPr>
                        <a:t>2</a:t>
                      </a:r>
                      <a:endParaRPr lang="en-GB" sz="200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5</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a:solidFill>
                            <a:schemeClr val="tx1"/>
                          </a:solidFill>
                          <a:effectLst/>
                        </a:rPr>
                        <a:t>3.80</a:t>
                      </a:r>
                      <a:endParaRPr lang="en-GB" sz="200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3</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2</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4</a:t>
                      </a:r>
                      <a:endParaRPr lang="en-GB" sz="2000" dirty="0">
                        <a:solidFill>
                          <a:schemeClr val="tx1"/>
                        </a:solidFill>
                        <a:effectLst/>
                        <a:latin typeface="Calibri"/>
                        <a:ea typeface="Calibri"/>
                        <a:cs typeface="Times New Roman"/>
                      </a:endParaRPr>
                    </a:p>
                  </a:txBody>
                  <a:tcPr marT="0" marB="0"/>
                </a:tc>
              </a:tr>
              <a:tr h="179388">
                <a:tc>
                  <a:txBody>
                    <a:bodyPr/>
                    <a:lstStyle/>
                    <a:p>
                      <a:pPr>
                        <a:lnSpc>
                          <a:spcPct val="107000"/>
                        </a:lnSpc>
                        <a:spcAft>
                          <a:spcPts val="0"/>
                        </a:spcAft>
                      </a:pPr>
                      <a:r>
                        <a:rPr lang="en-GB" sz="2000">
                          <a:solidFill>
                            <a:schemeClr val="tx1"/>
                          </a:solidFill>
                          <a:effectLst/>
                        </a:rPr>
                        <a:t>3</a:t>
                      </a:r>
                      <a:endParaRPr lang="en-GB" sz="200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4</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a:solidFill>
                            <a:schemeClr val="tx1"/>
                          </a:solidFill>
                          <a:effectLst/>
                        </a:rPr>
                        <a:t>3.12</a:t>
                      </a:r>
                      <a:endParaRPr lang="en-GB" sz="200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5</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1</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1</a:t>
                      </a:r>
                      <a:endParaRPr lang="en-GB" sz="2000" dirty="0">
                        <a:solidFill>
                          <a:schemeClr val="tx1"/>
                        </a:solidFill>
                        <a:effectLst/>
                        <a:latin typeface="Calibri"/>
                        <a:ea typeface="Calibri"/>
                        <a:cs typeface="Times New Roman"/>
                      </a:endParaRPr>
                    </a:p>
                  </a:txBody>
                  <a:tcPr marT="0" marB="0"/>
                </a:tc>
              </a:tr>
              <a:tr h="179388">
                <a:tc>
                  <a:txBody>
                    <a:bodyPr/>
                    <a:lstStyle/>
                    <a:p>
                      <a:pPr>
                        <a:lnSpc>
                          <a:spcPct val="107000"/>
                        </a:lnSpc>
                        <a:spcAft>
                          <a:spcPts val="0"/>
                        </a:spcAft>
                      </a:pPr>
                      <a:r>
                        <a:rPr lang="en-GB" sz="2000">
                          <a:solidFill>
                            <a:schemeClr val="tx1"/>
                          </a:solidFill>
                          <a:effectLst/>
                        </a:rPr>
                        <a:t>4</a:t>
                      </a:r>
                      <a:endParaRPr lang="en-GB" sz="200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3</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a:solidFill>
                            <a:schemeClr val="tx1"/>
                          </a:solidFill>
                          <a:effectLst/>
                        </a:rPr>
                        <a:t>3.26</a:t>
                      </a:r>
                      <a:endParaRPr lang="en-GB" sz="200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4</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1</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1</a:t>
                      </a:r>
                      <a:endParaRPr lang="en-GB" sz="2000" dirty="0">
                        <a:solidFill>
                          <a:schemeClr val="tx1"/>
                        </a:solidFill>
                        <a:effectLst/>
                        <a:latin typeface="Calibri"/>
                        <a:ea typeface="Calibri"/>
                        <a:cs typeface="Times New Roman"/>
                      </a:endParaRPr>
                    </a:p>
                  </a:txBody>
                  <a:tcPr marT="0" marB="0"/>
                </a:tc>
              </a:tr>
              <a:tr h="179388">
                <a:tc>
                  <a:txBody>
                    <a:bodyPr/>
                    <a:lstStyle/>
                    <a:p>
                      <a:pPr>
                        <a:lnSpc>
                          <a:spcPct val="107000"/>
                        </a:lnSpc>
                        <a:spcAft>
                          <a:spcPts val="0"/>
                        </a:spcAft>
                      </a:pPr>
                      <a:r>
                        <a:rPr lang="en-GB" sz="2000">
                          <a:solidFill>
                            <a:schemeClr val="tx1"/>
                          </a:solidFill>
                          <a:effectLst/>
                        </a:rPr>
                        <a:t>5</a:t>
                      </a:r>
                      <a:endParaRPr lang="en-GB" sz="200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2</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a:solidFill>
                            <a:schemeClr val="tx1"/>
                          </a:solidFill>
                          <a:effectLst/>
                        </a:rPr>
                        <a:t>2.36</a:t>
                      </a:r>
                      <a:endParaRPr lang="en-GB" sz="200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6</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4</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16</a:t>
                      </a:r>
                      <a:endParaRPr lang="en-GB" sz="2000" dirty="0">
                        <a:solidFill>
                          <a:schemeClr val="tx1"/>
                        </a:solidFill>
                        <a:effectLst/>
                        <a:latin typeface="Calibri"/>
                        <a:ea typeface="Calibri"/>
                        <a:cs typeface="Times New Roman"/>
                      </a:endParaRPr>
                    </a:p>
                  </a:txBody>
                  <a:tcPr marT="0" marB="0"/>
                </a:tc>
              </a:tr>
              <a:tr h="179388">
                <a:tc>
                  <a:txBody>
                    <a:bodyPr/>
                    <a:lstStyle/>
                    <a:p>
                      <a:pPr>
                        <a:lnSpc>
                          <a:spcPct val="107000"/>
                        </a:lnSpc>
                        <a:spcAft>
                          <a:spcPts val="0"/>
                        </a:spcAft>
                      </a:pPr>
                      <a:r>
                        <a:rPr lang="en-GB" sz="2000">
                          <a:solidFill>
                            <a:schemeClr val="tx1"/>
                          </a:solidFill>
                          <a:effectLst/>
                        </a:rPr>
                        <a:t>6</a:t>
                      </a:r>
                      <a:endParaRPr lang="en-GB" sz="200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1</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a:solidFill>
                            <a:schemeClr val="tx1"/>
                          </a:solidFill>
                          <a:effectLst/>
                        </a:rPr>
                        <a:t>1.92</a:t>
                      </a:r>
                      <a:endParaRPr lang="en-GB" sz="200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7</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6</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36</a:t>
                      </a:r>
                      <a:endParaRPr lang="en-GB" sz="2000" dirty="0">
                        <a:solidFill>
                          <a:schemeClr val="tx1"/>
                        </a:solidFill>
                        <a:effectLst/>
                        <a:latin typeface="Calibri"/>
                        <a:ea typeface="Calibri"/>
                        <a:cs typeface="Times New Roman"/>
                      </a:endParaRPr>
                    </a:p>
                  </a:txBody>
                  <a:tcPr marT="0" marB="0"/>
                </a:tc>
              </a:tr>
            </a:tbl>
          </a:graphicData>
        </a:graphic>
      </p:graphicFrame>
    </p:spTree>
    <p:extLst>
      <p:ext uri="{BB962C8B-B14F-4D97-AF65-F5344CB8AC3E}">
        <p14:creationId xmlns:p14="http://schemas.microsoft.com/office/powerpoint/2010/main" val="25890589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7533" y="549275"/>
            <a:ext cx="10676467" cy="4191000"/>
          </a:xfrm>
        </p:spPr>
        <p:txBody>
          <a:bodyPr>
            <a:normAutofit lnSpcReduction="10000"/>
          </a:bodyPr>
          <a:lstStyle/>
          <a:p>
            <a:pPr eaLnBrk="1" hangingPunct="1">
              <a:defRPr/>
            </a:pPr>
            <a:r>
              <a:rPr lang="en-GB" dirty="0" smtClean="0"/>
              <a:t>Now put this into the formula</a:t>
            </a:r>
          </a:p>
          <a:p>
            <a:pPr eaLnBrk="1" hangingPunct="1">
              <a:defRPr/>
            </a:pPr>
            <a:endParaRPr lang="en-GB" dirty="0" smtClean="0"/>
          </a:p>
          <a:p>
            <a:pPr eaLnBrk="1" hangingPunct="1">
              <a:defRPr/>
            </a:pPr>
            <a:endParaRPr lang="en-GB" dirty="0" smtClean="0"/>
          </a:p>
          <a:p>
            <a:pPr eaLnBrk="1" hangingPunct="1">
              <a:defRPr/>
            </a:pPr>
            <a:endParaRPr lang="en-GB" dirty="0" smtClean="0"/>
          </a:p>
          <a:p>
            <a:pPr eaLnBrk="1" hangingPunct="1">
              <a:defRPr/>
            </a:pPr>
            <a:r>
              <a:rPr lang="en-GB" dirty="0" err="1" smtClean="0"/>
              <a:t>r</a:t>
            </a:r>
            <a:r>
              <a:rPr lang="en-GB" baseline="-25000" dirty="0" err="1" smtClean="0"/>
              <a:t>s</a:t>
            </a:r>
            <a:r>
              <a:rPr lang="en-GB" dirty="0" smtClean="0"/>
              <a:t> = -0.964</a:t>
            </a:r>
          </a:p>
          <a:p>
            <a:pPr eaLnBrk="1" hangingPunct="1">
              <a:defRPr/>
            </a:pPr>
            <a:r>
              <a:rPr lang="en-GB" dirty="0" smtClean="0"/>
              <a:t>As this is a negative value this suggests a negative correlation. Now use the critical value table to assess if this is statistically significant </a:t>
            </a:r>
          </a:p>
        </p:txBody>
      </p:sp>
      <p:pic>
        <p:nvPicPr>
          <p:cNvPr id="717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3918" y="1268413"/>
            <a:ext cx="3776133" cy="1368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357512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Statistical Analysis of Investigation 2</a:t>
            </a:r>
            <a:endParaRPr lang="en-GB" dirty="0"/>
          </a:p>
        </p:txBody>
      </p:sp>
      <p:sp>
        <p:nvSpPr>
          <p:cNvPr id="3" name="Content Placeholder 2"/>
          <p:cNvSpPr>
            <a:spLocks noGrp="1"/>
          </p:cNvSpPr>
          <p:nvPr>
            <p:ph idx="1"/>
          </p:nvPr>
        </p:nvSpPr>
        <p:spPr/>
        <p:txBody>
          <a:bodyPr>
            <a:normAutofit/>
          </a:bodyPr>
          <a:lstStyle/>
          <a:p>
            <a:r>
              <a:rPr lang="en-GB" sz="2400" dirty="0" smtClean="0"/>
              <a:t>Calculate your critical value using the spearman rank correlation</a:t>
            </a:r>
          </a:p>
          <a:p>
            <a:r>
              <a:rPr lang="en-GB" sz="2400" dirty="0" smtClean="0"/>
              <a:t>Reject or accept your null hypothesis and analyse your results </a:t>
            </a:r>
            <a:endParaRPr lang="en-GB" sz="2400" dirty="0"/>
          </a:p>
        </p:txBody>
      </p:sp>
      <p:sp>
        <p:nvSpPr>
          <p:cNvPr id="4" name="Oval Callout 3"/>
          <p:cNvSpPr/>
          <p:nvPr/>
        </p:nvSpPr>
        <p:spPr>
          <a:xfrm>
            <a:off x="1576579" y="2848708"/>
            <a:ext cx="9906175" cy="3288323"/>
          </a:xfrm>
          <a:prstGeom prst="wedgeEllipseCallout">
            <a:avLst>
              <a:gd name="adj1" fmla="val -51628"/>
              <a:gd name="adj2" fmla="val -59939"/>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latin typeface="Arial" panose="020B0604020202020204" pitchFamily="34" charset="0"/>
                <a:cs typeface="Arial" panose="020B0604020202020204" pitchFamily="34" charset="0"/>
              </a:rPr>
              <a:t>Remember when you describe your results;</a:t>
            </a:r>
          </a:p>
          <a:p>
            <a:pPr algn="ctr"/>
            <a:endParaRPr lang="en-US" sz="2000" b="1" dirty="0" smtClean="0">
              <a:solidFill>
                <a:schemeClr val="tx1"/>
              </a:solidFill>
              <a:latin typeface="Arial" panose="020B0604020202020204" pitchFamily="34" charset="0"/>
              <a:cs typeface="Arial" panose="020B0604020202020204" pitchFamily="34" charset="0"/>
            </a:endParaRPr>
          </a:p>
          <a:p>
            <a:pPr algn="ctr"/>
            <a:r>
              <a:rPr lang="en-GB" sz="2000" b="1" dirty="0" smtClean="0">
                <a:solidFill>
                  <a:schemeClr val="tx1"/>
                </a:solidFill>
                <a:latin typeface="Arial" panose="020B0604020202020204" pitchFamily="34" charset="0"/>
                <a:cs typeface="Arial" panose="020B0604020202020204" pitchFamily="34" charset="0"/>
              </a:rPr>
              <a:t>If the calculated </a:t>
            </a:r>
            <a:r>
              <a:rPr lang="en-GB" sz="2000" b="1" dirty="0">
                <a:solidFill>
                  <a:schemeClr val="tx1"/>
                </a:solidFill>
                <a:latin typeface="Arial" panose="020B0604020202020204" pitchFamily="34" charset="0"/>
                <a:cs typeface="Arial" panose="020B0604020202020204" pitchFamily="34" charset="0"/>
              </a:rPr>
              <a:t>value of Spearman’s rank correlation coefficient, </a:t>
            </a:r>
            <a:r>
              <a:rPr lang="en-GB" sz="2000" b="1" dirty="0" err="1">
                <a:solidFill>
                  <a:schemeClr val="tx1"/>
                </a:solidFill>
                <a:latin typeface="Arial" panose="020B0604020202020204" pitchFamily="34" charset="0"/>
                <a:cs typeface="Arial" panose="020B0604020202020204" pitchFamily="34" charset="0"/>
              </a:rPr>
              <a:t>r</a:t>
            </a:r>
            <a:r>
              <a:rPr lang="en-GB" sz="2000" b="1" baseline="-25000" dirty="0" err="1">
                <a:solidFill>
                  <a:schemeClr val="tx1"/>
                </a:solidFill>
                <a:latin typeface="Arial" panose="020B0604020202020204" pitchFamily="34" charset="0"/>
                <a:cs typeface="Arial" panose="020B0604020202020204" pitchFamily="34" charset="0"/>
              </a:rPr>
              <a:t>s</a:t>
            </a:r>
            <a:r>
              <a:rPr lang="en-GB" sz="2000" b="1" dirty="0">
                <a:solidFill>
                  <a:schemeClr val="tx1"/>
                </a:solidFill>
                <a:latin typeface="Arial" panose="020B0604020202020204" pitchFamily="34" charset="0"/>
                <a:cs typeface="Arial" panose="020B0604020202020204" pitchFamily="34" charset="0"/>
              </a:rPr>
              <a:t>  </a:t>
            </a:r>
            <a:r>
              <a:rPr lang="en-GB" sz="2000" b="1" dirty="0" smtClean="0">
                <a:solidFill>
                  <a:schemeClr val="tx1"/>
                </a:solidFill>
                <a:latin typeface="Arial" panose="020B0604020202020204" pitchFamily="34" charset="0"/>
                <a:cs typeface="Arial" panose="020B0604020202020204" pitchFamily="34" charset="0"/>
              </a:rPr>
              <a:t>is </a:t>
            </a:r>
            <a:r>
              <a:rPr lang="en-GB" sz="2000" b="1" dirty="0">
                <a:solidFill>
                  <a:schemeClr val="tx1"/>
                </a:solidFill>
                <a:latin typeface="Arial" panose="020B0604020202020204" pitchFamily="34" charset="0"/>
                <a:cs typeface="Arial" panose="020B0604020202020204" pitchFamily="34" charset="0"/>
              </a:rPr>
              <a:t>larger than the critical value .</a:t>
            </a:r>
          </a:p>
          <a:p>
            <a:pPr algn="ctr"/>
            <a:r>
              <a:rPr lang="en-GB" sz="2000" b="1" dirty="0" smtClean="0">
                <a:solidFill>
                  <a:schemeClr val="tx1"/>
                </a:solidFill>
                <a:latin typeface="Arial" panose="020B0604020202020204" pitchFamily="34" charset="0"/>
                <a:cs typeface="Arial" panose="020B0604020202020204" pitchFamily="34" charset="0"/>
              </a:rPr>
              <a:t>Then there </a:t>
            </a:r>
            <a:r>
              <a:rPr lang="en-GB" sz="2000" b="1" dirty="0">
                <a:solidFill>
                  <a:schemeClr val="tx1"/>
                </a:solidFill>
                <a:latin typeface="Arial" panose="020B0604020202020204" pitchFamily="34" charset="0"/>
                <a:cs typeface="Arial" panose="020B0604020202020204" pitchFamily="34" charset="0"/>
              </a:rPr>
              <a:t>is less than 5% probability that the </a:t>
            </a:r>
            <a:r>
              <a:rPr lang="en-GB" sz="2000" b="1" dirty="0" smtClean="0">
                <a:solidFill>
                  <a:schemeClr val="tx1"/>
                </a:solidFill>
                <a:latin typeface="Arial" panose="020B0604020202020204" pitchFamily="34" charset="0"/>
                <a:cs typeface="Arial" panose="020B0604020202020204" pitchFamily="34" charset="0"/>
              </a:rPr>
              <a:t>correlation </a:t>
            </a:r>
            <a:r>
              <a:rPr lang="en-GB" sz="2000" b="1" dirty="0">
                <a:solidFill>
                  <a:schemeClr val="tx1"/>
                </a:solidFill>
                <a:latin typeface="Arial" panose="020B0604020202020204" pitchFamily="34" charset="0"/>
                <a:cs typeface="Arial" panose="020B0604020202020204" pitchFamily="34" charset="0"/>
              </a:rPr>
              <a:t>between </a:t>
            </a:r>
            <a:r>
              <a:rPr lang="en-GB" sz="2000" b="1" dirty="0" smtClean="0">
                <a:solidFill>
                  <a:schemeClr val="tx1"/>
                </a:solidFill>
                <a:latin typeface="Arial" panose="020B0604020202020204" pitchFamily="34" charset="0"/>
                <a:cs typeface="Arial" panose="020B0604020202020204" pitchFamily="34" charset="0"/>
              </a:rPr>
              <a:t>the 2 factors/variables  investigated is </a:t>
            </a:r>
            <a:r>
              <a:rPr lang="en-GB" sz="2000" b="1" dirty="0">
                <a:solidFill>
                  <a:schemeClr val="tx1"/>
                </a:solidFill>
                <a:latin typeface="Arial" panose="020B0604020202020204" pitchFamily="34" charset="0"/>
                <a:cs typeface="Arial" panose="020B0604020202020204" pitchFamily="34" charset="0"/>
              </a:rPr>
              <a:t>due to chance.</a:t>
            </a:r>
          </a:p>
          <a:p>
            <a:pPr algn="ctr"/>
            <a:r>
              <a:rPr lang="en-GB" sz="2000" b="1" dirty="0" smtClean="0">
                <a:solidFill>
                  <a:schemeClr val="tx1"/>
                </a:solidFill>
                <a:latin typeface="Arial" panose="020B0604020202020204" pitchFamily="34" charset="0"/>
                <a:cs typeface="Arial" panose="020B0604020202020204" pitchFamily="34" charset="0"/>
              </a:rPr>
              <a:t>You reject </a:t>
            </a:r>
            <a:r>
              <a:rPr lang="en-GB" sz="2000" b="1" dirty="0">
                <a:solidFill>
                  <a:schemeClr val="tx1"/>
                </a:solidFill>
                <a:latin typeface="Arial" panose="020B0604020202020204" pitchFamily="34" charset="0"/>
                <a:cs typeface="Arial" panose="020B0604020202020204" pitchFamily="34" charset="0"/>
              </a:rPr>
              <a:t>our null hypothesis.</a:t>
            </a:r>
          </a:p>
          <a:p>
            <a:pPr algn="ctr"/>
            <a:endParaRPr lang="en-GB" dirty="0"/>
          </a:p>
        </p:txBody>
      </p:sp>
    </p:spTree>
    <p:extLst>
      <p:ext uri="{BB962C8B-B14F-4D97-AF65-F5344CB8AC3E}">
        <p14:creationId xmlns:p14="http://schemas.microsoft.com/office/powerpoint/2010/main" val="13895218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West Wittering Ecological Investigations</a:t>
            </a:r>
            <a:endParaRPr lang="en-GB" dirty="0"/>
          </a:p>
        </p:txBody>
      </p:sp>
      <p:sp>
        <p:nvSpPr>
          <p:cNvPr id="3" name="Content Placeholder 2"/>
          <p:cNvSpPr>
            <a:spLocks noGrp="1"/>
          </p:cNvSpPr>
          <p:nvPr>
            <p:ph idx="1"/>
          </p:nvPr>
        </p:nvSpPr>
        <p:spPr/>
        <p:txBody>
          <a:bodyPr/>
          <a:lstStyle/>
          <a:p>
            <a:r>
              <a:rPr lang="en-GB" dirty="0" smtClean="0"/>
              <a:t>Aim</a:t>
            </a:r>
          </a:p>
          <a:p>
            <a:pPr lvl="1"/>
            <a:r>
              <a:rPr lang="en-GB" dirty="0" smtClean="0"/>
              <a:t>To complete the analysis and conclusion of the salt marsh investigation</a:t>
            </a:r>
          </a:p>
          <a:p>
            <a:pPr lvl="1"/>
            <a:r>
              <a:rPr lang="en-GB" dirty="0" smtClean="0"/>
              <a:t>To complete the analysis and conclusion of the abiotic factor and species distribution investigation </a:t>
            </a:r>
            <a:endParaRPr lang="en-GB" dirty="0"/>
          </a:p>
        </p:txBody>
      </p:sp>
    </p:spTree>
    <p:extLst>
      <p:ext uri="{BB962C8B-B14F-4D97-AF65-F5344CB8AC3E}">
        <p14:creationId xmlns:p14="http://schemas.microsoft.com/office/powerpoint/2010/main" val="42185904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Practical 12</a:t>
            </a:r>
            <a:endParaRPr lang="en-GB" dirty="0"/>
          </a:p>
        </p:txBody>
      </p:sp>
      <p:sp>
        <p:nvSpPr>
          <p:cNvPr id="3" name="Content Placeholder 2"/>
          <p:cNvSpPr>
            <a:spLocks noGrp="1"/>
          </p:cNvSpPr>
          <p:nvPr>
            <p:ph idx="1"/>
          </p:nvPr>
        </p:nvSpPr>
        <p:spPr/>
        <p:txBody>
          <a:bodyPr>
            <a:normAutofit fontScale="70000" lnSpcReduction="20000"/>
          </a:bodyPr>
          <a:lstStyle/>
          <a:p>
            <a:pPr marL="0" indent="0">
              <a:buNone/>
            </a:pPr>
            <a:r>
              <a:rPr lang="en-GB" b="1" u="sng" dirty="0" smtClean="0">
                <a:solidFill>
                  <a:srgbClr val="FF0000"/>
                </a:solidFill>
              </a:rPr>
              <a:t>The end </a:t>
            </a:r>
            <a:r>
              <a:rPr lang="en-GB" b="1" u="sng" dirty="0" smtClean="0">
                <a:solidFill>
                  <a:srgbClr val="FF0000"/>
                </a:solidFill>
              </a:rPr>
              <a:t>goal</a:t>
            </a:r>
          </a:p>
          <a:p>
            <a:pPr marL="0" indent="0">
              <a:buNone/>
            </a:pPr>
            <a:endParaRPr lang="en-GB" dirty="0"/>
          </a:p>
          <a:p>
            <a:pPr marL="0" indent="0">
              <a:buNone/>
            </a:pPr>
            <a:r>
              <a:rPr lang="en-GB" dirty="0" smtClean="0"/>
              <a:t>Write up on paper the analysis for the practical.  This will include:</a:t>
            </a:r>
          </a:p>
          <a:p>
            <a:pPr marL="0" indent="0">
              <a:buNone/>
            </a:pPr>
            <a:endParaRPr lang="en-GB" dirty="0" smtClean="0"/>
          </a:p>
          <a:p>
            <a:pPr marL="514350" indent="-514350">
              <a:buFont typeface="+mj-lt"/>
              <a:buAutoNum type="arabicPeriod"/>
            </a:pPr>
            <a:r>
              <a:rPr lang="en-GB" dirty="0" smtClean="0"/>
              <a:t>Aim</a:t>
            </a:r>
          </a:p>
          <a:p>
            <a:pPr marL="514350" indent="-514350">
              <a:buFont typeface="+mj-lt"/>
              <a:buAutoNum type="arabicPeriod"/>
            </a:pPr>
            <a:r>
              <a:rPr lang="en-GB" dirty="0" smtClean="0"/>
              <a:t>Null Hypothesis</a:t>
            </a:r>
          </a:p>
          <a:p>
            <a:pPr marL="514350" indent="-514350">
              <a:buFont typeface="+mj-lt"/>
              <a:buAutoNum type="arabicPeriod"/>
            </a:pPr>
            <a:r>
              <a:rPr lang="en-GB" dirty="0" smtClean="0"/>
              <a:t>Results/stats/graphs</a:t>
            </a:r>
          </a:p>
          <a:p>
            <a:pPr marL="514350" indent="-514350">
              <a:buFont typeface="+mj-lt"/>
              <a:buAutoNum type="arabicPeriod"/>
            </a:pPr>
            <a:r>
              <a:rPr lang="en-GB" dirty="0" smtClean="0"/>
              <a:t>Conclusion – detailed description of what you found out and including scientific knowledge to explain results (including details of population ecology, adaptations to different environmental conditions and details of succession)</a:t>
            </a:r>
          </a:p>
          <a:p>
            <a:pPr marL="514350" indent="-514350">
              <a:buFont typeface="+mj-lt"/>
              <a:buAutoNum type="arabicPeriod"/>
            </a:pPr>
            <a:r>
              <a:rPr lang="en-GB" dirty="0" err="1" smtClean="0"/>
              <a:t>Evalutation</a:t>
            </a:r>
            <a:r>
              <a:rPr lang="en-GB" dirty="0" smtClean="0"/>
              <a:t> – critical discussion on the validity and reliability of your investigation with suggestions on improvements and further investigations.</a:t>
            </a:r>
          </a:p>
        </p:txBody>
      </p:sp>
    </p:spTree>
    <p:extLst>
      <p:ext uri="{BB962C8B-B14F-4D97-AF65-F5344CB8AC3E}">
        <p14:creationId xmlns:p14="http://schemas.microsoft.com/office/powerpoint/2010/main" val="24600428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use statistics?	</a:t>
            </a:r>
            <a:endParaRPr lang="en-GB" dirty="0"/>
          </a:p>
        </p:txBody>
      </p:sp>
      <p:sp>
        <p:nvSpPr>
          <p:cNvPr id="3" name="Content Placeholder 2"/>
          <p:cNvSpPr>
            <a:spLocks noGrp="1"/>
          </p:cNvSpPr>
          <p:nvPr>
            <p:ph idx="1"/>
          </p:nvPr>
        </p:nvSpPr>
        <p:spPr/>
        <p:txBody>
          <a:bodyPr>
            <a:normAutofit fontScale="92500" lnSpcReduction="10000"/>
          </a:bodyPr>
          <a:lstStyle/>
          <a:p>
            <a:pPr marL="0" indent="0">
              <a:buNone/>
            </a:pPr>
            <a:r>
              <a:rPr lang="en-GB" dirty="0" smtClean="0"/>
              <a:t>Statistics is a mathematical process that enable conclusions to be made.  </a:t>
            </a:r>
          </a:p>
          <a:p>
            <a:pPr marL="0" indent="0">
              <a:buNone/>
            </a:pPr>
            <a:r>
              <a:rPr lang="en-GB" dirty="0" smtClean="0"/>
              <a:t>Statistics is a process that we can apply to biological investigations where numerical raw data is collected and comprises the following steps:</a:t>
            </a:r>
          </a:p>
          <a:p>
            <a:pPr marL="971550" lvl="1" indent="-514350">
              <a:buFont typeface="+mj-lt"/>
              <a:buAutoNum type="arabicPeriod"/>
            </a:pPr>
            <a:r>
              <a:rPr lang="en-GB" dirty="0" smtClean="0"/>
              <a:t>Organise the data (table)</a:t>
            </a:r>
          </a:p>
          <a:p>
            <a:pPr marL="971550" lvl="1" indent="-514350">
              <a:buFont typeface="+mj-lt"/>
              <a:buAutoNum type="arabicPeriod"/>
            </a:pPr>
            <a:r>
              <a:rPr lang="en-GB" dirty="0" smtClean="0"/>
              <a:t>Illustrate the data using an appropriate diagram (bar chart, scatter  graph etc.)</a:t>
            </a:r>
          </a:p>
          <a:p>
            <a:pPr marL="971550" lvl="1" indent="-514350">
              <a:buFont typeface="+mj-lt"/>
              <a:buAutoNum type="arabicPeriod"/>
            </a:pPr>
            <a:r>
              <a:rPr lang="en-GB" dirty="0" smtClean="0"/>
              <a:t>Analyse the data using the correct statistical method so that a conclusion can be made.</a:t>
            </a:r>
            <a:endParaRPr lang="en-GB" dirty="0"/>
          </a:p>
        </p:txBody>
      </p:sp>
    </p:spTree>
    <p:extLst>
      <p:ext uri="{BB962C8B-B14F-4D97-AF65-F5344CB8AC3E}">
        <p14:creationId xmlns:p14="http://schemas.microsoft.com/office/powerpoint/2010/main" val="35445795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kind of statistic to use?</a:t>
            </a:r>
            <a:endParaRPr lang="en-GB" dirty="0"/>
          </a:p>
        </p:txBody>
      </p:sp>
      <p:sp>
        <p:nvSpPr>
          <p:cNvPr id="3" name="Content Placeholder 2"/>
          <p:cNvSpPr>
            <a:spLocks noGrp="1"/>
          </p:cNvSpPr>
          <p:nvPr>
            <p:ph idx="1"/>
          </p:nvPr>
        </p:nvSpPr>
        <p:spPr>
          <a:xfrm>
            <a:off x="609600" y="1325881"/>
            <a:ext cx="10972800" cy="4800284"/>
          </a:xfrm>
        </p:spPr>
        <p:txBody>
          <a:bodyPr>
            <a:normAutofit/>
          </a:bodyPr>
          <a:lstStyle/>
          <a:p>
            <a:pPr marL="0" indent="0">
              <a:buNone/>
            </a:pPr>
            <a:r>
              <a:rPr lang="en-GB" sz="2000" dirty="0" smtClean="0"/>
              <a:t>Depending on the investigation being done, you would use different kinds of statistic.</a:t>
            </a:r>
          </a:p>
          <a:p>
            <a:pPr marL="0" indent="0">
              <a:buNone/>
            </a:pPr>
            <a:endParaRPr lang="en-GB" sz="2000" dirty="0" smtClean="0"/>
          </a:p>
          <a:p>
            <a:pPr marL="0" indent="0">
              <a:buNone/>
            </a:pPr>
            <a:r>
              <a:rPr lang="en-GB" sz="2000" b="1" dirty="0" smtClean="0">
                <a:solidFill>
                  <a:srgbClr val="FF0000"/>
                </a:solidFill>
              </a:rPr>
              <a:t>1.  Descriptive statistics - measuring ‘spread</a:t>
            </a:r>
            <a:r>
              <a:rPr lang="en-GB" sz="2000" b="1" dirty="0">
                <a:solidFill>
                  <a:srgbClr val="FF0000"/>
                </a:solidFill>
              </a:rPr>
              <a:t>’ </a:t>
            </a:r>
            <a:endParaRPr lang="en-GB" sz="2000" b="1" dirty="0" smtClean="0">
              <a:solidFill>
                <a:srgbClr val="FF0000"/>
              </a:solidFill>
            </a:endParaRPr>
          </a:p>
          <a:p>
            <a:pPr marL="0" indent="0">
              <a:buNone/>
            </a:pPr>
            <a:r>
              <a:rPr lang="en-GB" sz="2000" dirty="0" smtClean="0"/>
              <a:t>Use </a:t>
            </a:r>
            <a:r>
              <a:rPr lang="en-GB" sz="2000" dirty="0"/>
              <a:t>descriptive statistics to measure the ‘spread’ of </a:t>
            </a:r>
            <a:r>
              <a:rPr lang="en-GB" sz="2000" dirty="0" smtClean="0"/>
              <a:t>data and to </a:t>
            </a:r>
            <a:r>
              <a:rPr lang="en-GB" sz="2000" dirty="0"/>
              <a:t>describe data. </a:t>
            </a:r>
            <a:r>
              <a:rPr lang="en-GB" sz="2000" dirty="0" smtClean="0"/>
              <a:t>E.g. if </a:t>
            </a:r>
            <a:r>
              <a:rPr lang="en-GB" sz="2000" dirty="0"/>
              <a:t>you were investigating the number of visitors to a beach in </a:t>
            </a:r>
            <a:r>
              <a:rPr lang="en-GB" sz="2000" dirty="0" smtClean="0"/>
              <a:t>August, you </a:t>
            </a:r>
            <a:r>
              <a:rPr lang="en-GB" sz="2000" dirty="0"/>
              <a:t>might draw a graph to see how the number of visitors varied each day, work out the average number of visitors each day (using mean, mode or median), work out the range of visitor numbers each day. </a:t>
            </a:r>
            <a:endParaRPr lang="en-GB" sz="2000" dirty="0" smtClean="0"/>
          </a:p>
          <a:p>
            <a:pPr marL="0" indent="0">
              <a:buNone/>
            </a:pPr>
            <a:r>
              <a:rPr lang="en-GB" sz="2000" dirty="0" smtClean="0"/>
              <a:t>Descriptive </a:t>
            </a:r>
            <a:r>
              <a:rPr lang="en-GB" sz="2000" dirty="0"/>
              <a:t>statistics also involve using</a:t>
            </a:r>
            <a:r>
              <a:rPr lang="en-GB" sz="2000" dirty="0" smtClean="0"/>
              <a:t>:</a:t>
            </a:r>
          </a:p>
          <a:p>
            <a:pPr marL="0" indent="0">
              <a:buNone/>
            </a:pPr>
            <a:endParaRPr lang="en-GB" sz="2000" dirty="0"/>
          </a:p>
          <a:p>
            <a:pPr marL="914400" lvl="1" indent="-514350">
              <a:buFont typeface="+mj-lt"/>
              <a:buAutoNum type="arabicPeriod"/>
            </a:pPr>
            <a:r>
              <a:rPr lang="en-GB" sz="2000" dirty="0" smtClean="0"/>
              <a:t>Range</a:t>
            </a:r>
            <a:endParaRPr lang="en-GB" sz="2000" dirty="0"/>
          </a:p>
          <a:p>
            <a:pPr marL="914400" lvl="1" indent="-514350">
              <a:buFont typeface="+mj-lt"/>
              <a:buAutoNum type="arabicPeriod"/>
            </a:pPr>
            <a:r>
              <a:rPr lang="en-GB" sz="2000" dirty="0" smtClean="0"/>
              <a:t>± </a:t>
            </a:r>
            <a:r>
              <a:rPr lang="en-GB" sz="2000" dirty="0"/>
              <a:t>2 Standard Deviations from the mean</a:t>
            </a:r>
          </a:p>
          <a:p>
            <a:pPr marL="914400" lvl="1" indent="-514350">
              <a:buFont typeface="+mj-lt"/>
              <a:buAutoNum type="arabicPeriod"/>
            </a:pPr>
            <a:r>
              <a:rPr lang="en-GB" sz="2000" dirty="0" smtClean="0"/>
              <a:t>± </a:t>
            </a:r>
            <a:r>
              <a:rPr lang="en-GB" sz="2000" dirty="0"/>
              <a:t>1.96 Standard Errors of the mean</a:t>
            </a:r>
          </a:p>
          <a:p>
            <a:pPr marL="514350" indent="-514350">
              <a:buFont typeface="+mj-lt"/>
              <a:buAutoNum type="arabicPeriod"/>
            </a:pPr>
            <a:endParaRPr lang="en-GB" sz="2000" dirty="0"/>
          </a:p>
          <a:p>
            <a:pPr marL="514350" indent="-514350">
              <a:buFont typeface="+mj-lt"/>
              <a:buAutoNum type="arabicPeriod"/>
            </a:pPr>
            <a:endParaRPr lang="en-GB" sz="2000" dirty="0"/>
          </a:p>
        </p:txBody>
      </p:sp>
    </p:spTree>
    <p:extLst>
      <p:ext uri="{BB962C8B-B14F-4D97-AF65-F5344CB8AC3E}">
        <p14:creationId xmlns:p14="http://schemas.microsoft.com/office/powerpoint/2010/main" val="30645678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2460" y="845821"/>
            <a:ext cx="10972800" cy="4525963"/>
          </a:xfrm>
        </p:spPr>
        <p:txBody>
          <a:bodyPr>
            <a:normAutofit fontScale="92500"/>
          </a:bodyPr>
          <a:lstStyle/>
          <a:p>
            <a:pPr marL="0" indent="0">
              <a:buNone/>
            </a:pPr>
            <a:r>
              <a:rPr lang="en-GB" sz="2000" b="1" dirty="0" smtClean="0">
                <a:solidFill>
                  <a:srgbClr val="FF0000"/>
                </a:solidFill>
              </a:rPr>
              <a:t>2.  Inferential </a:t>
            </a:r>
            <a:r>
              <a:rPr lang="en-GB" sz="2000" b="1" dirty="0">
                <a:solidFill>
                  <a:srgbClr val="FF0000"/>
                </a:solidFill>
              </a:rPr>
              <a:t>statistics </a:t>
            </a:r>
            <a:r>
              <a:rPr lang="en-GB" sz="2000" b="1" dirty="0" smtClean="0">
                <a:solidFill>
                  <a:srgbClr val="FF0000"/>
                </a:solidFill>
              </a:rPr>
              <a:t>- using </a:t>
            </a:r>
            <a:r>
              <a:rPr lang="en-GB" sz="2000" b="1" dirty="0">
                <a:solidFill>
                  <a:srgbClr val="FF0000"/>
                </a:solidFill>
              </a:rPr>
              <a:t>what we know to make inferences about what we don’t </a:t>
            </a:r>
            <a:r>
              <a:rPr lang="en-GB" sz="2000" b="1" dirty="0" smtClean="0">
                <a:solidFill>
                  <a:srgbClr val="FF0000"/>
                </a:solidFill>
              </a:rPr>
              <a:t>know.</a:t>
            </a:r>
          </a:p>
          <a:p>
            <a:pPr marL="0" indent="0">
              <a:buNone/>
            </a:pPr>
            <a:endParaRPr lang="en-GB" sz="2000" b="1" dirty="0" smtClean="0">
              <a:solidFill>
                <a:srgbClr val="FF0000"/>
              </a:solidFill>
            </a:endParaRPr>
          </a:p>
          <a:p>
            <a:pPr marL="0" indent="0">
              <a:buNone/>
            </a:pPr>
            <a:r>
              <a:rPr lang="en-GB" sz="2000" dirty="0" smtClean="0"/>
              <a:t>Use inferential </a:t>
            </a:r>
            <a:r>
              <a:rPr lang="en-GB" sz="2000" dirty="0"/>
              <a:t>statistics which are techniques that allow us to use what we know to make inferences (i.e. judgements) about what we don’t know. </a:t>
            </a:r>
            <a:endParaRPr lang="en-GB" sz="2000" dirty="0" smtClean="0"/>
          </a:p>
          <a:p>
            <a:pPr marL="0" indent="0">
              <a:buNone/>
            </a:pPr>
            <a:r>
              <a:rPr lang="en-GB" sz="2000" dirty="0" smtClean="0"/>
              <a:t>E.g. </a:t>
            </a:r>
            <a:r>
              <a:rPr lang="en-GB" sz="2000" dirty="0"/>
              <a:t>if we asked 200 people who they were going to vote for, on the day before the local election, we could try to predict which party would win the election. We need to choose a statistical test to use</a:t>
            </a:r>
            <a:r>
              <a:rPr lang="en-GB" sz="2000" dirty="0" smtClean="0"/>
              <a:t>:</a:t>
            </a:r>
          </a:p>
          <a:p>
            <a:pPr marL="0" indent="0">
              <a:buNone/>
            </a:pPr>
            <a:endParaRPr lang="en-GB" sz="2000" dirty="0"/>
          </a:p>
          <a:p>
            <a:pPr marL="857250" lvl="1" indent="-457200">
              <a:buFont typeface="+mj-lt"/>
              <a:buAutoNum type="arabicPeriod"/>
            </a:pPr>
            <a:r>
              <a:rPr lang="en-GB" sz="2000" dirty="0" smtClean="0"/>
              <a:t>Chi </a:t>
            </a:r>
            <a:r>
              <a:rPr lang="en-GB" sz="2000" dirty="0"/>
              <a:t>squared</a:t>
            </a:r>
          </a:p>
          <a:p>
            <a:pPr marL="857250" lvl="1" indent="-457200">
              <a:buFont typeface="+mj-lt"/>
              <a:buAutoNum type="arabicPeriod"/>
            </a:pPr>
            <a:r>
              <a:rPr lang="en-GB" sz="2000" dirty="0" smtClean="0"/>
              <a:t>Spearman’s </a:t>
            </a:r>
            <a:r>
              <a:rPr lang="en-GB" sz="2000" dirty="0"/>
              <a:t>rank correlation coefficient</a:t>
            </a:r>
          </a:p>
          <a:p>
            <a:pPr marL="857250" lvl="1" indent="-457200">
              <a:buFont typeface="+mj-lt"/>
              <a:buAutoNum type="arabicPeriod"/>
            </a:pPr>
            <a:r>
              <a:rPr lang="en-GB" sz="2000" dirty="0" smtClean="0"/>
              <a:t>Student’s t-test</a:t>
            </a:r>
          </a:p>
          <a:p>
            <a:pPr marL="857250" lvl="1" indent="-457200">
              <a:buFont typeface="+mj-lt"/>
              <a:buAutoNum type="arabicPeriod"/>
            </a:pPr>
            <a:endParaRPr lang="en-GB" sz="2000" dirty="0"/>
          </a:p>
          <a:p>
            <a:pPr marL="0" indent="0">
              <a:buNone/>
            </a:pPr>
            <a:r>
              <a:rPr lang="en-GB" sz="2000" dirty="0" smtClean="0"/>
              <a:t>Inferential statistics test a theory (hypothesis).  You must have a </a:t>
            </a:r>
            <a:r>
              <a:rPr lang="en-GB" sz="2000" b="1" dirty="0" smtClean="0">
                <a:solidFill>
                  <a:srgbClr val="FF0000"/>
                </a:solidFill>
              </a:rPr>
              <a:t>null hypothesis </a:t>
            </a:r>
            <a:r>
              <a:rPr lang="en-GB" sz="2000" dirty="0" smtClean="0"/>
              <a:t>in order to carry out a statistical test.  The statistical test with either support of reject the null hypothesis.</a:t>
            </a:r>
            <a:endParaRPr lang="en-GB" sz="2000" dirty="0"/>
          </a:p>
        </p:txBody>
      </p:sp>
    </p:spTree>
    <p:extLst>
      <p:ext uri="{BB962C8B-B14F-4D97-AF65-F5344CB8AC3E}">
        <p14:creationId xmlns:p14="http://schemas.microsoft.com/office/powerpoint/2010/main" val="17289179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Making a null hypothesis.</a:t>
            </a:r>
            <a:endParaRPr lang="en-GB" dirty="0"/>
          </a:p>
        </p:txBody>
      </p:sp>
      <p:sp>
        <p:nvSpPr>
          <p:cNvPr id="3" name="Content Placeholder 2"/>
          <p:cNvSpPr>
            <a:spLocks noGrp="1"/>
          </p:cNvSpPr>
          <p:nvPr>
            <p:ph idx="1"/>
          </p:nvPr>
        </p:nvSpPr>
        <p:spPr/>
        <p:txBody>
          <a:bodyPr>
            <a:normAutofit fontScale="55000" lnSpcReduction="20000"/>
          </a:bodyPr>
          <a:lstStyle/>
          <a:p>
            <a:pPr marL="0" indent="0">
              <a:buNone/>
            </a:pPr>
            <a:r>
              <a:rPr lang="en-GB" b="1" i="1" dirty="0" smtClean="0">
                <a:solidFill>
                  <a:srgbClr val="FF0000"/>
                </a:solidFill>
              </a:rPr>
              <a:t>A </a:t>
            </a:r>
            <a:r>
              <a:rPr lang="en-GB" b="1" i="1" dirty="0">
                <a:solidFill>
                  <a:srgbClr val="FF0000"/>
                </a:solidFill>
              </a:rPr>
              <a:t>hypothesis is an explanation you can </a:t>
            </a:r>
            <a:r>
              <a:rPr lang="en-GB" b="1" i="1" dirty="0" smtClean="0">
                <a:solidFill>
                  <a:srgbClr val="FF0000"/>
                </a:solidFill>
              </a:rPr>
              <a:t>test.  </a:t>
            </a:r>
          </a:p>
          <a:p>
            <a:pPr marL="0" indent="0">
              <a:buNone/>
            </a:pPr>
            <a:endParaRPr lang="en-GB" b="1" i="1" dirty="0" smtClean="0">
              <a:solidFill>
                <a:srgbClr val="FF0000"/>
              </a:solidFill>
            </a:endParaRPr>
          </a:p>
          <a:p>
            <a:pPr marL="0" indent="0">
              <a:buNone/>
            </a:pPr>
            <a:r>
              <a:rPr lang="en-GB" dirty="0" smtClean="0"/>
              <a:t>It’s </a:t>
            </a:r>
            <a:r>
              <a:rPr lang="en-GB" dirty="0"/>
              <a:t>human nature to look for </a:t>
            </a:r>
            <a:r>
              <a:rPr lang="en-GB" dirty="0" smtClean="0"/>
              <a:t>patterns e.g. </a:t>
            </a:r>
            <a:r>
              <a:rPr lang="en-GB" dirty="0"/>
              <a:t>to </a:t>
            </a:r>
            <a:r>
              <a:rPr lang="en-GB" dirty="0" smtClean="0"/>
              <a:t>argue that </a:t>
            </a:r>
            <a:r>
              <a:rPr lang="en-GB" dirty="0"/>
              <a:t>there is a link between x and </a:t>
            </a:r>
            <a:r>
              <a:rPr lang="en-GB" dirty="0" smtClean="0"/>
              <a:t>y. Science </a:t>
            </a:r>
            <a:r>
              <a:rPr lang="en-GB" dirty="0"/>
              <a:t>can </a:t>
            </a:r>
            <a:r>
              <a:rPr lang="en-GB" dirty="0" smtClean="0"/>
              <a:t>actually </a:t>
            </a:r>
            <a:r>
              <a:rPr lang="en-GB" u="sng" dirty="0" smtClean="0"/>
              <a:t>never </a:t>
            </a:r>
            <a:r>
              <a:rPr lang="en-GB" u="sng" dirty="0"/>
              <a:t>prove </a:t>
            </a:r>
            <a:r>
              <a:rPr lang="en-GB" dirty="0"/>
              <a:t>anything with </a:t>
            </a:r>
            <a:r>
              <a:rPr lang="en-GB" u="sng" dirty="0" smtClean="0"/>
              <a:t>absolute certainty</a:t>
            </a:r>
            <a:r>
              <a:rPr lang="en-GB" dirty="0"/>
              <a:t>. </a:t>
            </a:r>
            <a:endParaRPr lang="en-GB" dirty="0" smtClean="0"/>
          </a:p>
          <a:p>
            <a:pPr marL="0" indent="0">
              <a:buNone/>
            </a:pPr>
            <a:endParaRPr lang="en-GB" dirty="0" smtClean="0"/>
          </a:p>
          <a:p>
            <a:pPr marL="0" indent="0">
              <a:buNone/>
            </a:pPr>
            <a:r>
              <a:rPr lang="en-GB" dirty="0" smtClean="0"/>
              <a:t>Researchers assume that </a:t>
            </a:r>
            <a:r>
              <a:rPr lang="en-GB" b="1" dirty="0">
                <a:solidFill>
                  <a:srgbClr val="FF0000"/>
                </a:solidFill>
              </a:rPr>
              <a:t>no link exists </a:t>
            </a:r>
            <a:r>
              <a:rPr lang="en-GB" dirty="0"/>
              <a:t>and explore </a:t>
            </a:r>
            <a:r>
              <a:rPr lang="en-GB" b="1" dirty="0" smtClean="0">
                <a:solidFill>
                  <a:srgbClr val="FF0000"/>
                </a:solidFill>
              </a:rPr>
              <a:t>how likely </a:t>
            </a:r>
            <a:r>
              <a:rPr lang="en-GB" dirty="0"/>
              <a:t>it is that they would still </a:t>
            </a:r>
            <a:r>
              <a:rPr lang="en-GB" dirty="0" smtClean="0"/>
              <a:t>see the </a:t>
            </a:r>
            <a:r>
              <a:rPr lang="en-GB" dirty="0"/>
              <a:t>same result </a:t>
            </a:r>
            <a:r>
              <a:rPr lang="en-GB" b="1" dirty="0">
                <a:solidFill>
                  <a:srgbClr val="FF0000"/>
                </a:solidFill>
              </a:rPr>
              <a:t>because of chance </a:t>
            </a:r>
            <a:r>
              <a:rPr lang="en-GB" dirty="0" smtClean="0"/>
              <a:t>or other </a:t>
            </a:r>
            <a:r>
              <a:rPr lang="en-GB" dirty="0"/>
              <a:t>unknown </a:t>
            </a:r>
            <a:r>
              <a:rPr lang="en-GB" dirty="0" smtClean="0"/>
              <a:t>factors. </a:t>
            </a:r>
          </a:p>
          <a:p>
            <a:pPr marL="0" indent="0">
              <a:buNone/>
            </a:pPr>
            <a:r>
              <a:rPr lang="en-GB" dirty="0" smtClean="0"/>
              <a:t> </a:t>
            </a:r>
          </a:p>
          <a:p>
            <a:pPr marL="0" indent="0">
              <a:buNone/>
            </a:pPr>
            <a:r>
              <a:rPr lang="en-GB" dirty="0" smtClean="0"/>
              <a:t>A hypothesis </a:t>
            </a:r>
            <a:r>
              <a:rPr lang="en-GB" dirty="0"/>
              <a:t>is </a:t>
            </a:r>
            <a:r>
              <a:rPr lang="en-GB" dirty="0" smtClean="0"/>
              <a:t>the explanation you </a:t>
            </a:r>
            <a:r>
              <a:rPr lang="en-GB" dirty="0"/>
              <a:t>think is behind </a:t>
            </a:r>
            <a:r>
              <a:rPr lang="en-GB" dirty="0" smtClean="0"/>
              <a:t>an observation</a:t>
            </a:r>
            <a:r>
              <a:rPr lang="en-GB" dirty="0"/>
              <a:t>. To show a </a:t>
            </a:r>
            <a:r>
              <a:rPr lang="en-GB" dirty="0" smtClean="0"/>
              <a:t>scientific hypothesis </a:t>
            </a:r>
            <a:r>
              <a:rPr lang="en-GB" dirty="0"/>
              <a:t>to be true, you </a:t>
            </a:r>
            <a:r>
              <a:rPr lang="en-GB" dirty="0" smtClean="0"/>
              <a:t>actually need </a:t>
            </a:r>
            <a:r>
              <a:rPr lang="en-GB" dirty="0"/>
              <a:t>to show that the </a:t>
            </a:r>
            <a:r>
              <a:rPr lang="en-GB" b="1" dirty="0">
                <a:solidFill>
                  <a:srgbClr val="FF0000"/>
                </a:solidFill>
              </a:rPr>
              <a:t>null </a:t>
            </a:r>
            <a:r>
              <a:rPr lang="en-GB" b="1" dirty="0" smtClean="0">
                <a:solidFill>
                  <a:srgbClr val="FF0000"/>
                </a:solidFill>
              </a:rPr>
              <a:t>hypothesis </a:t>
            </a:r>
            <a:r>
              <a:rPr lang="en-GB" dirty="0" smtClean="0"/>
              <a:t>– </a:t>
            </a:r>
            <a:r>
              <a:rPr lang="en-GB" dirty="0"/>
              <a:t>a ‘non-event’ where the effect is </a:t>
            </a:r>
            <a:r>
              <a:rPr lang="en-GB" dirty="0" smtClean="0"/>
              <a:t>not seen </a:t>
            </a:r>
            <a:r>
              <a:rPr lang="en-GB" dirty="0"/>
              <a:t>– </a:t>
            </a:r>
            <a:r>
              <a:rPr lang="en-GB" b="1" dirty="0">
                <a:solidFill>
                  <a:srgbClr val="FF0000"/>
                </a:solidFill>
              </a:rPr>
              <a:t>is false</a:t>
            </a:r>
            <a:r>
              <a:rPr lang="en-GB" dirty="0"/>
              <a:t>. </a:t>
            </a:r>
            <a:endParaRPr lang="en-GB" dirty="0" smtClean="0"/>
          </a:p>
          <a:p>
            <a:pPr marL="0" indent="0">
              <a:buNone/>
            </a:pPr>
            <a:endParaRPr lang="en-GB" dirty="0"/>
          </a:p>
          <a:p>
            <a:pPr marL="0" indent="0">
              <a:buNone/>
            </a:pPr>
            <a:r>
              <a:rPr lang="en-GB" dirty="0" smtClean="0"/>
              <a:t>E.g. you </a:t>
            </a:r>
            <a:r>
              <a:rPr lang="en-GB" dirty="0"/>
              <a:t>might think </a:t>
            </a:r>
            <a:r>
              <a:rPr lang="en-GB" dirty="0" smtClean="0"/>
              <a:t>that bumblebees </a:t>
            </a:r>
            <a:r>
              <a:rPr lang="en-GB" dirty="0"/>
              <a:t>prefer one colour </a:t>
            </a:r>
            <a:r>
              <a:rPr lang="en-GB" dirty="0" smtClean="0"/>
              <a:t>flower over </a:t>
            </a:r>
            <a:r>
              <a:rPr lang="en-GB" dirty="0"/>
              <a:t>another. </a:t>
            </a:r>
            <a:endParaRPr lang="en-GB" dirty="0" smtClean="0"/>
          </a:p>
          <a:p>
            <a:pPr marL="0" indent="0">
              <a:buNone/>
            </a:pPr>
            <a:r>
              <a:rPr lang="en-GB" dirty="0" smtClean="0"/>
              <a:t>Null hypothesis </a:t>
            </a:r>
            <a:r>
              <a:rPr lang="en-GB" dirty="0"/>
              <a:t>(H</a:t>
            </a:r>
            <a:r>
              <a:rPr lang="en-GB" baseline="-25000" dirty="0"/>
              <a:t>0</a:t>
            </a:r>
            <a:r>
              <a:rPr lang="en-GB" dirty="0"/>
              <a:t>) is ‘</a:t>
            </a:r>
            <a:r>
              <a:rPr lang="en-GB" b="1" i="1" dirty="0"/>
              <a:t>There is </a:t>
            </a:r>
            <a:r>
              <a:rPr lang="en-GB" b="1" i="1" dirty="0" smtClean="0"/>
              <a:t>no difference </a:t>
            </a:r>
            <a:r>
              <a:rPr lang="en-GB" b="1" i="1" dirty="0"/>
              <a:t>in the number of </a:t>
            </a:r>
            <a:r>
              <a:rPr lang="en-GB" b="1" i="1" dirty="0" smtClean="0"/>
              <a:t>visits to </a:t>
            </a:r>
            <a:r>
              <a:rPr lang="en-GB" b="1" i="1" dirty="0"/>
              <a:t>each colour of flower’</a:t>
            </a:r>
            <a:r>
              <a:rPr lang="en-GB" dirty="0"/>
              <a:t>, and </a:t>
            </a:r>
            <a:r>
              <a:rPr lang="en-GB" dirty="0" smtClean="0"/>
              <a:t>the alternative </a:t>
            </a:r>
            <a:r>
              <a:rPr lang="en-GB" dirty="0"/>
              <a:t>hypothesis (H</a:t>
            </a:r>
            <a:r>
              <a:rPr lang="en-GB" baseline="-25000" dirty="0"/>
              <a:t>1</a:t>
            </a:r>
            <a:r>
              <a:rPr lang="en-GB" dirty="0"/>
              <a:t>) is </a:t>
            </a:r>
            <a:r>
              <a:rPr lang="en-GB" b="1" i="1" dirty="0"/>
              <a:t>‘There </a:t>
            </a:r>
            <a:r>
              <a:rPr lang="en-GB" b="1" i="1" dirty="0" smtClean="0"/>
              <a:t>is a </a:t>
            </a:r>
            <a:r>
              <a:rPr lang="en-GB" b="1" i="1" dirty="0"/>
              <a:t>difference in the number of visits </a:t>
            </a:r>
            <a:r>
              <a:rPr lang="en-GB" b="1" i="1" dirty="0" smtClean="0"/>
              <a:t>to each </a:t>
            </a:r>
            <a:r>
              <a:rPr lang="en-GB" b="1" i="1" dirty="0"/>
              <a:t>colour of flower’</a:t>
            </a:r>
            <a:r>
              <a:rPr lang="en-GB" dirty="0"/>
              <a:t>.</a:t>
            </a:r>
          </a:p>
        </p:txBody>
      </p:sp>
    </p:spTree>
    <p:extLst>
      <p:ext uri="{BB962C8B-B14F-4D97-AF65-F5344CB8AC3E}">
        <p14:creationId xmlns:p14="http://schemas.microsoft.com/office/powerpoint/2010/main" val="5430025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Null Hypotheses for the Salt Marsh and Sand Dune Investigations</a:t>
            </a:r>
            <a:endParaRPr lang="en-GB"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smtClean="0"/>
              <a:t>Write a null hypothesis for these 2 investigations.</a:t>
            </a:r>
          </a:p>
          <a:p>
            <a:pPr marL="0" indent="0">
              <a:buNone/>
            </a:pPr>
            <a:endParaRPr lang="en-US" dirty="0"/>
          </a:p>
          <a:p>
            <a:pPr marL="0" indent="0">
              <a:buNone/>
            </a:pPr>
            <a:r>
              <a:rPr lang="en-US" dirty="0" smtClean="0"/>
              <a:t>Investigation 1:  How does the position within the salt marsh affect the species diversity.</a:t>
            </a:r>
          </a:p>
          <a:p>
            <a:pPr marL="0" indent="0">
              <a:buNone/>
            </a:pPr>
            <a:endParaRPr lang="en-US" dirty="0"/>
          </a:p>
          <a:p>
            <a:pPr marL="0" indent="0">
              <a:buNone/>
            </a:pPr>
            <a:r>
              <a:rPr lang="en-US" b="1" dirty="0" smtClean="0">
                <a:solidFill>
                  <a:srgbClr val="FF0000"/>
                </a:solidFill>
              </a:rPr>
              <a:t>Null hypothesis:  There is no difference between the species diversity of plants found on the lower and middle area of the salt marsh</a:t>
            </a:r>
            <a:r>
              <a:rPr lang="en-US" dirty="0" smtClean="0"/>
              <a:t>.</a:t>
            </a:r>
          </a:p>
          <a:p>
            <a:pPr marL="0" indent="0">
              <a:buNone/>
            </a:pPr>
            <a:endParaRPr lang="en-US" dirty="0"/>
          </a:p>
          <a:p>
            <a:pPr marL="0" indent="0">
              <a:buNone/>
            </a:pPr>
            <a:r>
              <a:rPr lang="en-US" dirty="0" smtClean="0"/>
              <a:t>Investigation 2:  How does a named environmental factor affect the distribution of species found on a sand dune.</a:t>
            </a:r>
          </a:p>
          <a:p>
            <a:pPr marL="0" indent="0">
              <a:buNone/>
            </a:pPr>
            <a:r>
              <a:rPr lang="en-US" i="1" dirty="0" smtClean="0"/>
              <a:t>Note:  You will have to choose one of the factors you measured for this investigation even though you measured a few</a:t>
            </a:r>
          </a:p>
          <a:p>
            <a:pPr marL="0" indent="0">
              <a:buNone/>
            </a:pPr>
            <a:endParaRPr lang="en-US" i="1" dirty="0"/>
          </a:p>
          <a:p>
            <a:pPr marL="0" indent="0">
              <a:buNone/>
            </a:pPr>
            <a:r>
              <a:rPr lang="en-US" b="1" dirty="0" smtClean="0">
                <a:solidFill>
                  <a:srgbClr val="FF0000"/>
                </a:solidFill>
              </a:rPr>
              <a:t>Null hypothesis:  There is no correlation between the distribution of species found on the sand dune and the wind speed/distance from the sea shore/soil temperature.</a:t>
            </a:r>
            <a:endParaRPr lang="en-GB" b="1" dirty="0">
              <a:solidFill>
                <a:srgbClr val="FF0000"/>
              </a:solidFill>
            </a:endParaRPr>
          </a:p>
        </p:txBody>
      </p:sp>
    </p:spTree>
    <p:extLst>
      <p:ext uri="{BB962C8B-B14F-4D97-AF65-F5344CB8AC3E}">
        <p14:creationId xmlns:p14="http://schemas.microsoft.com/office/powerpoint/2010/main" val="2862745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Statistical Analysis of Investigation 1</a:t>
            </a:r>
            <a:endParaRPr lang="en-GB" dirty="0"/>
          </a:p>
        </p:txBody>
      </p:sp>
      <p:sp>
        <p:nvSpPr>
          <p:cNvPr id="3" name="Content Placeholder 2"/>
          <p:cNvSpPr>
            <a:spLocks noGrp="1"/>
          </p:cNvSpPr>
          <p:nvPr>
            <p:ph idx="1"/>
          </p:nvPr>
        </p:nvSpPr>
        <p:spPr/>
        <p:txBody>
          <a:bodyPr/>
          <a:lstStyle/>
          <a:p>
            <a:pPr marL="0" indent="0">
              <a:buNone/>
            </a:pPr>
            <a:r>
              <a:rPr lang="en-US" sz="2400" dirty="0" smtClean="0"/>
              <a:t>Investigation 1:  Use descriptive statistics to </a:t>
            </a:r>
            <a:r>
              <a:rPr lang="en-US" sz="2400" dirty="0" err="1" smtClean="0"/>
              <a:t>analyse</a:t>
            </a:r>
            <a:r>
              <a:rPr lang="en-US" sz="2400" dirty="0" smtClean="0"/>
              <a:t> your results</a:t>
            </a:r>
          </a:p>
          <a:p>
            <a:pPr marL="0" indent="0">
              <a:buNone/>
            </a:pPr>
            <a:endParaRPr lang="en-US" sz="2400" dirty="0"/>
          </a:p>
          <a:p>
            <a:pPr marL="514350" indent="-514350">
              <a:buFont typeface="+mj-lt"/>
              <a:buAutoNum type="arabicPeriod"/>
            </a:pPr>
            <a:r>
              <a:rPr lang="en-US" sz="2400" dirty="0" smtClean="0"/>
              <a:t>Work through your results sheet to calculate the standard deviation of your results</a:t>
            </a:r>
          </a:p>
          <a:p>
            <a:pPr marL="514350" indent="-514350">
              <a:buFont typeface="+mj-lt"/>
              <a:buAutoNum type="arabicPeriod"/>
            </a:pPr>
            <a:r>
              <a:rPr lang="en-US" sz="2400" dirty="0" smtClean="0"/>
              <a:t>Plot a graph with error bars</a:t>
            </a:r>
          </a:p>
          <a:p>
            <a:pPr marL="514350" indent="-514350">
              <a:buFont typeface="+mj-lt"/>
              <a:buAutoNum type="arabicPeriod"/>
            </a:pPr>
            <a:r>
              <a:rPr lang="en-US" sz="2400" dirty="0" smtClean="0"/>
              <a:t>Write a conclusion </a:t>
            </a:r>
            <a:r>
              <a:rPr lang="en-US" sz="2400" dirty="0" smtClean="0"/>
              <a:t>and evaluation for </a:t>
            </a:r>
            <a:r>
              <a:rPr lang="en-US" sz="2400" dirty="0" smtClean="0"/>
              <a:t>this investigation.</a:t>
            </a:r>
          </a:p>
          <a:p>
            <a:pPr marL="0" indent="0">
              <a:buNone/>
            </a:pPr>
            <a:r>
              <a:rPr lang="en-US" dirty="0"/>
              <a:t>	</a:t>
            </a:r>
            <a:endParaRPr lang="en-US" dirty="0" smtClean="0"/>
          </a:p>
          <a:p>
            <a:endParaRPr lang="en-GB" dirty="0"/>
          </a:p>
        </p:txBody>
      </p:sp>
      <p:sp>
        <p:nvSpPr>
          <p:cNvPr id="4" name="Oval Callout 3"/>
          <p:cNvSpPr/>
          <p:nvPr/>
        </p:nvSpPr>
        <p:spPr>
          <a:xfrm>
            <a:off x="2825087" y="4343400"/>
            <a:ext cx="9366913" cy="2350827"/>
          </a:xfrm>
          <a:prstGeom prst="wedgeEllipseCallout">
            <a:avLst>
              <a:gd name="adj1" fmla="val -51628"/>
              <a:gd name="adj2" fmla="val -59939"/>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latin typeface="Arial" panose="020B0604020202020204" pitchFamily="34" charset="0"/>
                <a:cs typeface="Arial" panose="020B0604020202020204" pitchFamily="34" charset="0"/>
              </a:rPr>
              <a:t>Remember when you describe your results;</a:t>
            </a:r>
          </a:p>
          <a:p>
            <a:pPr algn="ctr"/>
            <a:endParaRPr lang="en-US" sz="2000" b="1" dirty="0" smtClean="0">
              <a:solidFill>
                <a:schemeClr val="tx1"/>
              </a:solidFill>
              <a:latin typeface="Arial" panose="020B0604020202020204" pitchFamily="34" charset="0"/>
              <a:cs typeface="Arial" panose="020B0604020202020204" pitchFamily="34" charset="0"/>
            </a:endParaRPr>
          </a:p>
          <a:p>
            <a:pPr algn="ctr"/>
            <a:r>
              <a:rPr lang="en-US" sz="2000" b="1" dirty="0" smtClean="0">
                <a:solidFill>
                  <a:schemeClr val="tx1"/>
                </a:solidFill>
                <a:latin typeface="Arial" panose="020B0604020202020204" pitchFamily="34" charset="0"/>
                <a:cs typeface="Arial" panose="020B0604020202020204" pitchFamily="34" charset="0"/>
              </a:rPr>
              <a:t>If t</a:t>
            </a:r>
            <a:r>
              <a:rPr lang="en-GB" sz="2000" b="1" dirty="0" smtClean="0">
                <a:solidFill>
                  <a:schemeClr val="tx1"/>
                </a:solidFill>
                <a:latin typeface="Arial" panose="020B0604020202020204" pitchFamily="34" charset="0"/>
                <a:cs typeface="Arial" panose="020B0604020202020204" pitchFamily="34" charset="0"/>
              </a:rPr>
              <a:t>here </a:t>
            </a:r>
            <a:r>
              <a:rPr lang="en-GB" sz="2000" b="1" dirty="0">
                <a:solidFill>
                  <a:schemeClr val="tx1"/>
                </a:solidFill>
                <a:latin typeface="Arial" panose="020B0604020202020204" pitchFamily="34" charset="0"/>
                <a:cs typeface="Arial" panose="020B0604020202020204" pitchFamily="34" charset="0"/>
              </a:rPr>
              <a:t>is </a:t>
            </a:r>
            <a:r>
              <a:rPr lang="en-GB" sz="2000" b="1" u="sng" dirty="0">
                <a:solidFill>
                  <a:schemeClr val="tx1"/>
                </a:solidFill>
                <a:latin typeface="Arial" panose="020B0604020202020204" pitchFamily="34" charset="0"/>
                <a:cs typeface="Arial" panose="020B0604020202020204" pitchFamily="34" charset="0"/>
              </a:rPr>
              <a:t>an / no</a:t>
            </a:r>
            <a:r>
              <a:rPr lang="en-GB" sz="2000" b="1" dirty="0">
                <a:solidFill>
                  <a:schemeClr val="tx1"/>
                </a:solidFill>
                <a:latin typeface="Arial" panose="020B0604020202020204" pitchFamily="34" charset="0"/>
                <a:cs typeface="Arial" panose="020B0604020202020204" pitchFamily="34" charset="0"/>
              </a:rPr>
              <a:t> overlap in the </a:t>
            </a:r>
            <a:r>
              <a:rPr lang="en-GB" sz="2000" b="1" dirty="0" smtClean="0">
                <a:solidFill>
                  <a:schemeClr val="tx1"/>
                </a:solidFill>
                <a:latin typeface="Arial" panose="020B0604020202020204" pitchFamily="34" charset="0"/>
                <a:cs typeface="Arial" panose="020B0604020202020204" pitchFamily="34" charset="0"/>
              </a:rPr>
              <a:t>bars</a:t>
            </a:r>
            <a:r>
              <a:rPr lang="en-GB" sz="2000" b="1" dirty="0">
                <a:solidFill>
                  <a:schemeClr val="tx1"/>
                </a:solidFill>
                <a:latin typeface="Arial" panose="020B0604020202020204" pitchFamily="34" charset="0"/>
                <a:cs typeface="Arial" panose="020B0604020202020204" pitchFamily="34" charset="0"/>
              </a:rPr>
              <a:t>.</a:t>
            </a:r>
          </a:p>
          <a:p>
            <a:r>
              <a:rPr lang="en-GB" sz="2000" b="1" dirty="0">
                <a:solidFill>
                  <a:schemeClr val="tx1"/>
                </a:solidFill>
                <a:latin typeface="Arial" panose="020B0604020202020204" pitchFamily="34" charset="0"/>
                <a:cs typeface="Arial" panose="020B0604020202020204" pitchFamily="34" charset="0"/>
              </a:rPr>
              <a:t>This indicates that the differences in the </a:t>
            </a:r>
            <a:r>
              <a:rPr lang="en-GB" sz="2000" b="1" dirty="0" smtClean="0">
                <a:solidFill>
                  <a:schemeClr val="tx1"/>
                </a:solidFill>
                <a:latin typeface="Arial" panose="020B0604020202020204" pitchFamily="34" charset="0"/>
                <a:cs typeface="Arial" panose="020B0604020202020204" pitchFamily="34" charset="0"/>
              </a:rPr>
              <a:t>means (………………………………..) </a:t>
            </a:r>
            <a:r>
              <a:rPr lang="en-GB" sz="2000" b="1" dirty="0">
                <a:solidFill>
                  <a:schemeClr val="tx1"/>
                </a:solidFill>
                <a:latin typeface="Arial" panose="020B0604020202020204" pitchFamily="34" charset="0"/>
                <a:cs typeface="Arial" panose="020B0604020202020204" pitchFamily="34" charset="0"/>
              </a:rPr>
              <a:t>is </a:t>
            </a:r>
            <a:r>
              <a:rPr lang="en-GB" sz="2000" b="1" u="sng" dirty="0">
                <a:solidFill>
                  <a:schemeClr val="tx1"/>
                </a:solidFill>
                <a:latin typeface="Arial" panose="020B0604020202020204" pitchFamily="34" charset="0"/>
                <a:cs typeface="Arial" panose="020B0604020202020204" pitchFamily="34" charset="0"/>
              </a:rPr>
              <a:t>unlikely/likely</a:t>
            </a:r>
            <a:r>
              <a:rPr lang="en-GB" sz="2000" b="1" dirty="0">
                <a:solidFill>
                  <a:schemeClr val="tx1"/>
                </a:solidFill>
                <a:latin typeface="Arial" panose="020B0604020202020204" pitchFamily="34" charset="0"/>
                <a:cs typeface="Arial" panose="020B0604020202020204" pitchFamily="34" charset="0"/>
              </a:rPr>
              <a:t>  to be due to chance. </a:t>
            </a:r>
          </a:p>
          <a:p>
            <a:pPr algn="ctr"/>
            <a:endParaRPr lang="en-GB" dirty="0"/>
          </a:p>
        </p:txBody>
      </p:sp>
    </p:spTree>
    <p:extLst>
      <p:ext uri="{BB962C8B-B14F-4D97-AF65-F5344CB8AC3E}">
        <p14:creationId xmlns:p14="http://schemas.microsoft.com/office/powerpoint/2010/main" val="115035164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8008</TotalTime>
  <Words>1286</Words>
  <Application>Microsoft Office PowerPoint</Application>
  <PresentationFormat>Widescreen</PresentationFormat>
  <Paragraphs>208</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SimSun</vt:lpstr>
      <vt:lpstr>Arial</vt:lpstr>
      <vt:lpstr>Calibri</vt:lpstr>
      <vt:lpstr>Times New Roman</vt:lpstr>
      <vt:lpstr>1_Office Theme</vt:lpstr>
      <vt:lpstr>Sand Dune Analysis and Introduction to Statistics </vt:lpstr>
      <vt:lpstr>West Wittering Ecological Investigations</vt:lpstr>
      <vt:lpstr>Practical 12</vt:lpstr>
      <vt:lpstr>Why use statistics? </vt:lpstr>
      <vt:lpstr>What kind of statistic to use?</vt:lpstr>
      <vt:lpstr>PowerPoint Presentation</vt:lpstr>
      <vt:lpstr>Making a null hypothesis.</vt:lpstr>
      <vt:lpstr>Null Hypotheses for the Salt Marsh and Sand Dune Investigations</vt:lpstr>
      <vt:lpstr>Statistical Analysis of Investigation 1</vt:lpstr>
      <vt:lpstr>Spearman Rank Correlation</vt:lpstr>
      <vt:lpstr>Spearman rank correlation explained</vt:lpstr>
      <vt:lpstr>Spearman’s Rank correlation Coefficient</vt:lpstr>
      <vt:lpstr>Spearman’s Rank correlation Coefficient</vt:lpstr>
      <vt:lpstr>Then work out the difference in rank between the two variables. </vt:lpstr>
      <vt:lpstr>PowerPoint Presentation</vt:lpstr>
      <vt:lpstr>Statistical Analysis of Investigation 2</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Justine Chatwin</dc:creator>
  <cp:lastModifiedBy>Justine Chatwin</cp:lastModifiedBy>
  <cp:revision>100</cp:revision>
  <cp:lastPrinted>2016-03-08T14:55:05Z</cp:lastPrinted>
  <dcterms:created xsi:type="dcterms:W3CDTF">2016-03-07T13:38:24Z</dcterms:created>
  <dcterms:modified xsi:type="dcterms:W3CDTF">2016-06-29T09:22:55Z</dcterms:modified>
</cp:coreProperties>
</file>