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4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3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0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92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9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94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9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6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9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0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02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E70A-6723-4BF4-AF36-D8F0DC24D6C8}" type="datetimeFigureOut">
              <a:rPr lang="en-GB" smtClean="0"/>
              <a:t>06/06/2019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A305-CDBB-4E47-9E63-65E7947A1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MKtGulgGH8" TargetMode="External"/><Relationship Id="rId2" Type="http://schemas.openxmlformats.org/officeDocument/2006/relationships/hyperlink" Target="http://www.chemguide.co.uk/organicprops/amides/preparation.html#to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hemguide.co.uk/organicprops/amines/background.html#to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Duo9spEpys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emguide.co.uk/organicprops/amines/base.html#to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guide.co.uk/organicprops/amines/preparation.html#to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Zrw14UyVas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emguide.co.uk/organicprops/amides/background.html#to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Amines and amides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235186" y="3561785"/>
            <a:ext cx="4876813" cy="1815015"/>
            <a:chOff x="6234" y="3742"/>
            <a:chExt cx="4613" cy="133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6234" y="3823"/>
              <a:ext cx="1713" cy="9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4000" tIns="45720" rIns="54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extended </a:t>
              </a: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</a:rPr>
                <a:t>p </a:t>
              </a: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system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in phenylamine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28" name="Picture 4" descr="phenylamine shap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22"/>
            <a:stretch>
              <a:fillRect/>
            </a:stretch>
          </p:blipFill>
          <p:spPr bwMode="auto">
            <a:xfrm>
              <a:off x="8168" y="3742"/>
              <a:ext cx="2679" cy="1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873" y="3976"/>
              <a:ext cx="502" cy="1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7873" y="4174"/>
              <a:ext cx="330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77895" y="3930315"/>
            <a:ext cx="4999957" cy="1620419"/>
            <a:chOff x="1564" y="3569"/>
            <a:chExt cx="3943" cy="139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564" y="3569"/>
              <a:ext cx="1953" cy="9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4000" tIns="45720" rIns="54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localized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lone pair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in trimethylamine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3" name="Picture 9" descr="ammonia shap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8" y="3803"/>
              <a:ext cx="1769" cy="1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3474" y="3910"/>
              <a:ext cx="7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8633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Amides – page 9</a:t>
            </a:r>
            <a:endParaRPr lang="en-GB" dirty="0"/>
          </a:p>
        </p:txBody>
      </p:sp>
      <p:pic>
        <p:nvPicPr>
          <p:cNvPr id="5" name="Picture 2" descr="http://4.bp.blogspot.com/_z_etvXOnqPU/S_WJlJgUE4I/AAAAAAAAAQY/9M5KkGGiN84/s1600/Amide-gener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5227954" cy="405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267744" y="2276872"/>
            <a:ext cx="3643778" cy="3816424"/>
          </a:xfrm>
          <a:prstGeom prst="roundRect">
            <a:avLst/>
          </a:prstGeom>
          <a:solidFill>
            <a:schemeClr val="accent6">
              <a:lumMod val="75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576" y="3933056"/>
            <a:ext cx="2304256" cy="2088232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9512" y="112584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Alkan</a:t>
            </a:r>
            <a:r>
              <a:rPr lang="en-GB" sz="7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amide</a:t>
            </a:r>
            <a:endParaRPr lang="en-GB" sz="7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50043" y="11641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</a:t>
            </a:r>
            <a:r>
              <a:rPr lang="en-GB" sz="7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Alkyl</a:t>
            </a:r>
            <a:r>
              <a:rPr lang="en-GB" sz="7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alkan</a:t>
            </a:r>
            <a:r>
              <a:rPr lang="en-GB" sz="7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amide</a:t>
            </a:r>
            <a:endParaRPr lang="en-GB" sz="7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http://images3.wikia.nocookie.net/__cb20071107092853/psychology/images/7/72/Amid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88" y="2340550"/>
            <a:ext cx="5640313" cy="382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6320372" y="2546751"/>
            <a:ext cx="2880320" cy="1819846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0640852" y="3852718"/>
            <a:ext cx="2304256" cy="1224136"/>
          </a:xfrm>
          <a:prstGeom prst="ellipse">
            <a:avLst/>
          </a:prstGeom>
          <a:solidFill>
            <a:srgbClr val="FF0000">
              <a:alpha val="63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336596" y="2196534"/>
            <a:ext cx="2520280" cy="2520280"/>
          </a:xfrm>
          <a:prstGeom prst="ellipse">
            <a:avLst/>
          </a:prstGeom>
          <a:solidFill>
            <a:schemeClr val="accent6">
              <a:alpha val="44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7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Preparation of amides – page 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Preparation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http://www.chemguide.co.uk/organicprops/amides/preparation.html#top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Video on </a:t>
            </a:r>
            <a:r>
              <a:rPr lang="en-GB" dirty="0" smtClean="0"/>
              <a:t>mechanism (2.30min onwards)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https://www.youtube.com/watch?v=gMKtGulgGH8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6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Naming a physical properties – page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Naming amines and physical properties - </a:t>
            </a:r>
            <a:r>
              <a:rPr lang="en-GB" dirty="0" smtClean="0">
                <a:hlinkClick r:id="rId2"/>
              </a:rPr>
              <a:t>http://www.chemguide.co.uk/organicprops/amines/background.html#top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the NH</a:t>
            </a:r>
            <a:r>
              <a:rPr lang="en-GB" baseline="-25000" dirty="0" smtClean="0"/>
              <a:t>2</a:t>
            </a:r>
            <a:r>
              <a:rPr lang="en-GB" dirty="0" smtClean="0"/>
              <a:t> group is in the middle of a chain the prefix ‘amino’ is used:</a:t>
            </a:r>
          </a:p>
          <a:p>
            <a:pPr marL="0" indent="0">
              <a:buNone/>
            </a:pPr>
            <a:r>
              <a:rPr lang="en-GB" dirty="0" err="1" smtClean="0"/>
              <a:t>Eg</a:t>
            </a:r>
            <a:r>
              <a:rPr lang="en-GB" dirty="0" smtClean="0"/>
              <a:t> 3-aminophenol</a:t>
            </a:r>
            <a:endParaRPr lang="en-GB" dirty="0"/>
          </a:p>
        </p:txBody>
      </p:sp>
      <p:pic>
        <p:nvPicPr>
          <p:cNvPr id="4" name="Picture 2" descr="http://www.chemspider.com/ImagesHandler.ashx?id=11080&amp;w=200&amp;h=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126" y="4094043"/>
            <a:ext cx="2217857" cy="221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4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Pages 2-4 in class experiment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43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1770" y="4100514"/>
            <a:ext cx="8388350" cy="18764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64" y="152399"/>
            <a:ext cx="10515600" cy="1325563"/>
          </a:xfrm>
        </p:spPr>
        <p:txBody>
          <a:bodyPr/>
          <a:lstStyle/>
          <a:p>
            <a:r>
              <a:rPr lang="en-GB" dirty="0" smtClean="0"/>
              <a:t>Basic properties of the amine – page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Video </a:t>
            </a:r>
            <a:r>
              <a:rPr lang="en-GB" dirty="0" smtClean="0">
                <a:hlinkClick r:id="rId3"/>
              </a:rPr>
              <a:t>https://www.youtube.com/watch?v=FDuo9spEpys</a:t>
            </a:r>
            <a:endParaRPr lang="en-GB" dirty="0" smtClean="0"/>
          </a:p>
          <a:p>
            <a:r>
              <a:rPr lang="en-GB" dirty="0" smtClean="0"/>
              <a:t>Read </a:t>
            </a:r>
            <a:r>
              <a:rPr lang="en-GB" dirty="0" smtClean="0">
                <a:hlinkClick r:id="rId4"/>
              </a:rPr>
              <a:t>http://www.chemguide.co.uk/organicprops/amines/base.html#top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38200" y="3398838"/>
            <a:ext cx="1051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dirty="0">
                <a:latin typeface="Tahoma" panose="020B0604030504040204" pitchFamily="34" charset="0"/>
              </a:rPr>
              <a:t>Alkyl groups push electrons towards the N better than H (remember carbocation stability).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92029" y="5800558"/>
            <a:ext cx="705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58953" y="5758282"/>
            <a:ext cx="2922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latin typeface="Tahoma" panose="020B0604030504040204" pitchFamily="34" charset="0"/>
              </a:rPr>
              <a:t>Base strength increases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738564" y="6176963"/>
            <a:ext cx="3814762" cy="528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50000"/>
              </a:spcAft>
            </a:pPr>
            <a:r>
              <a:rPr lang="en-GB" altLang="en-US" sz="2800" b="1">
                <a:latin typeface="Tahoma" panose="020B0604030504040204" pitchFamily="34" charset="0"/>
              </a:rPr>
              <a:t>3</a:t>
            </a:r>
            <a:r>
              <a:rPr lang="en-GB" altLang="en-US" sz="2800" b="1" baseline="30000">
                <a:latin typeface="Tahoma" panose="020B0604030504040204" pitchFamily="34" charset="0"/>
              </a:rPr>
              <a:t>y</a:t>
            </a:r>
            <a:r>
              <a:rPr lang="en-GB" altLang="en-US" sz="2800" b="1">
                <a:latin typeface="Tahoma" panose="020B0604030504040204" pitchFamily="34" charset="0"/>
              </a:rPr>
              <a:t> &gt; 2</a:t>
            </a:r>
            <a:r>
              <a:rPr lang="en-GB" altLang="en-US" sz="2800" b="1" baseline="30000">
                <a:latin typeface="Tahoma" panose="020B0604030504040204" pitchFamily="34" charset="0"/>
              </a:rPr>
              <a:t>y</a:t>
            </a:r>
            <a:r>
              <a:rPr lang="en-GB" altLang="en-US" sz="2800" b="1">
                <a:latin typeface="Tahoma" panose="020B0604030504040204" pitchFamily="34" charset="0"/>
              </a:rPr>
              <a:t> &gt; 1</a:t>
            </a:r>
            <a:r>
              <a:rPr lang="en-GB" altLang="en-US" sz="2800" b="1" baseline="30000">
                <a:latin typeface="Tahoma" panose="020B0604030504040204" pitchFamily="34" charset="0"/>
              </a:rPr>
              <a:t>y</a:t>
            </a:r>
            <a:r>
              <a:rPr lang="en-GB" altLang="en-US" sz="2800" b="1">
                <a:latin typeface="Tahoma" panose="020B0604030504040204" pitchFamily="34" charset="0"/>
              </a:rPr>
              <a:t> &gt; NH</a:t>
            </a:r>
            <a:r>
              <a:rPr lang="en-GB" altLang="en-US" sz="2800" b="1" baseline="-25000">
                <a:latin typeface="Tahoma" panose="020B0604030504040204" pitchFamily="34" charset="0"/>
              </a:rPr>
              <a:t>3</a:t>
            </a:r>
            <a:endParaRPr lang="en-GB" altLang="en-US" sz="24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29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properties of the amine – page 5</a:t>
            </a:r>
            <a:endParaRPr lang="en-GB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72306" y="1449388"/>
            <a:ext cx="111667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>
                <a:latin typeface="Tahoma" panose="020B0604030504040204" pitchFamily="34" charset="0"/>
              </a:rPr>
              <a:t>In aromatic amines, the N lone pair is partially delocalised into the benzene ring, lowering the base strength.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04865" y="5366721"/>
            <a:ext cx="5759450" cy="528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50000"/>
              </a:spcAft>
            </a:pPr>
            <a:r>
              <a:rPr lang="en-GB" altLang="en-US" sz="2800" b="1" dirty="0">
                <a:latin typeface="Tahoma" panose="020B0604030504040204" pitchFamily="34" charset="0"/>
              </a:rPr>
              <a:t>3</a:t>
            </a:r>
            <a:r>
              <a:rPr lang="en-GB" altLang="en-US" sz="2800" b="1" baseline="30000" dirty="0">
                <a:latin typeface="Tahoma" panose="020B0604030504040204" pitchFamily="34" charset="0"/>
              </a:rPr>
              <a:t>y</a:t>
            </a:r>
            <a:r>
              <a:rPr lang="en-GB" altLang="en-US" sz="2800" b="1" dirty="0">
                <a:latin typeface="Tahoma" panose="020B0604030504040204" pitchFamily="34" charset="0"/>
              </a:rPr>
              <a:t> &gt; 2</a:t>
            </a:r>
            <a:r>
              <a:rPr lang="en-GB" altLang="en-US" sz="2800" b="1" baseline="30000" dirty="0">
                <a:latin typeface="Tahoma" panose="020B0604030504040204" pitchFamily="34" charset="0"/>
              </a:rPr>
              <a:t>y</a:t>
            </a:r>
            <a:r>
              <a:rPr lang="en-GB" altLang="en-US" sz="2800" b="1" dirty="0">
                <a:latin typeface="Tahoma" panose="020B0604030504040204" pitchFamily="34" charset="0"/>
              </a:rPr>
              <a:t> &gt; 1</a:t>
            </a:r>
            <a:r>
              <a:rPr lang="en-GB" altLang="en-US" sz="2800" b="1" baseline="30000" dirty="0">
                <a:latin typeface="Tahoma" panose="020B0604030504040204" pitchFamily="34" charset="0"/>
              </a:rPr>
              <a:t>y</a:t>
            </a:r>
            <a:r>
              <a:rPr lang="en-GB" altLang="en-US" sz="2800" b="1" dirty="0">
                <a:latin typeface="Tahoma" panose="020B0604030504040204" pitchFamily="34" charset="0"/>
              </a:rPr>
              <a:t> &gt; NH</a:t>
            </a:r>
            <a:r>
              <a:rPr lang="en-GB" altLang="en-US" sz="2800" b="1" baseline="-25000" dirty="0">
                <a:latin typeface="Tahoma" panose="020B0604030504040204" pitchFamily="34" charset="0"/>
              </a:rPr>
              <a:t>3</a:t>
            </a:r>
            <a:r>
              <a:rPr lang="en-GB" altLang="en-US" sz="2800" b="1" dirty="0">
                <a:latin typeface="Tahoma" panose="020B0604030504040204" pitchFamily="34" charset="0"/>
              </a:rPr>
              <a:t> &gt; aromatic</a:t>
            </a:r>
            <a:endParaRPr lang="en-GB" altLang="en-US" sz="2400" b="1" dirty="0">
              <a:latin typeface="Tahoma" panose="020B0604030504040204" pitchFamily="34" charset="0"/>
            </a:endParaRPr>
          </a:p>
        </p:txBody>
      </p:sp>
      <p:pic>
        <p:nvPicPr>
          <p:cNvPr id="11" name="Picture 10" descr="phaminedelo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2800" y="2575778"/>
            <a:ext cx="360045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13" descr="phaminedelo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4818" y="2575778"/>
            <a:ext cx="3671887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51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Preparation of amines – page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http://www.chemguide.co.uk/organicprops/amines/preparation.html#top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26695" y="2947737"/>
            <a:ext cx="1032710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mtClean="0"/>
              <a:t>With a halogenoalkane and ammonia:</a:t>
            </a:r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With excess ammonia the amine and NH</a:t>
            </a:r>
            <a:r>
              <a:rPr lang="en-GB" baseline="-25000" smtClean="0"/>
              <a:t>4</a:t>
            </a:r>
            <a:r>
              <a:rPr lang="en-GB" smtClean="0"/>
              <a:t>Cl is formed.</a:t>
            </a:r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With little ammonia the amine salt is formed (to make the amine add NaOH</a:t>
            </a:r>
            <a:r>
              <a:rPr lang="en-GB" baseline="-25000" smtClean="0"/>
              <a:t>(aq)</a:t>
            </a:r>
            <a:r>
              <a:rPr lang="en-GB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GB" smtClean="0"/>
              <a:t>With excess halogenoalkane secondary, and tertiary amines are formed.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72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Mechanisms - page 7</a:t>
            </a:r>
            <a:endParaRPr lang="en-GB" dirty="0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648369" y="1759397"/>
            <a:ext cx="10520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FontTx/>
              <a:buChar char="•"/>
            </a:pPr>
            <a:r>
              <a:rPr lang="en-GB" altLang="en-US" sz="2400" b="1" dirty="0" smtClean="0">
                <a:latin typeface="Tahoma" panose="020B0604030504040204" pitchFamily="34" charset="0"/>
              </a:rPr>
              <a:t>Lone </a:t>
            </a:r>
            <a:r>
              <a:rPr lang="en-GB" altLang="en-US" sz="2400" b="1" dirty="0">
                <a:latin typeface="Tahoma" panose="020B0604030504040204" pitchFamily="34" charset="0"/>
              </a:rPr>
              <a:t>pair on N can attack </a:t>
            </a:r>
            <a:r>
              <a:rPr lang="en-GB" altLang="en-US" sz="2400" b="1" dirty="0">
                <a:latin typeface="Tahoma" panose="020B0604030504040204" pitchFamily="34" charset="0"/>
                <a:sym typeface="Symbol" panose="05050102010706020507" pitchFamily="18" charset="2"/>
              </a:rPr>
              <a:t>+ C of </a:t>
            </a:r>
            <a:r>
              <a:rPr lang="en-GB" altLang="en-US" sz="2400" b="1" dirty="0" err="1">
                <a:latin typeface="Tahoma" panose="020B0604030504040204" pitchFamily="34" charset="0"/>
                <a:sym typeface="Symbol" panose="05050102010706020507" pitchFamily="18" charset="2"/>
              </a:rPr>
              <a:t>haloalkane</a:t>
            </a:r>
            <a:r>
              <a:rPr lang="en-GB" altLang="en-US" sz="2400" b="1" dirty="0">
                <a:latin typeface="Tahoma" panose="020B0604030504040204" pitchFamily="34" charset="0"/>
                <a:sym typeface="Symbol" panose="05050102010706020507" pitchFamily="18" charset="2"/>
              </a:rPr>
              <a:t>.</a:t>
            </a:r>
            <a:endParaRPr lang="en-GB" altLang="en-US" sz="2400" b="1" dirty="0">
              <a:solidFill>
                <a:schemeClr val="accent2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300163" y="2722563"/>
            <a:ext cx="2098675" cy="465137"/>
            <a:chOff x="2174" y="1517"/>
            <a:chExt cx="1322" cy="293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2174" y="152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 sz="2400">
                <a:solidFill>
                  <a:srgbClr val="CC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2920" y="1517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 sz="2400" b="1">
                <a:solidFill>
                  <a:schemeClr val="accent2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963613" y="2419350"/>
            <a:ext cx="1816100" cy="1606550"/>
            <a:chOff x="401" y="2157"/>
            <a:chExt cx="1144" cy="1012"/>
          </a:xfrm>
        </p:grpSpPr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401" y="2535"/>
              <a:ext cx="54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Verdana" panose="020B0604030504040204" pitchFamily="34" charset="0"/>
              </a:endParaRPr>
            </a:p>
          </p:txBody>
        </p: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1054" y="2157"/>
              <a:ext cx="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Verdana" panose="020B0604030504040204" pitchFamily="34" charset="0"/>
              </a:endParaRPr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H="1">
              <a:off x="1151" y="2624"/>
              <a:ext cx="202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Rectangle 19"/>
            <p:cNvSpPr>
              <a:spLocks noChangeArrowheads="1"/>
            </p:cNvSpPr>
            <p:nvPr/>
          </p:nvSpPr>
          <p:spPr bwMode="auto">
            <a:xfrm>
              <a:off x="1413" y="2522"/>
              <a:ext cx="1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X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sp>
          <p:nvSpPr>
            <p:cNvPr id="13" name="Rectangle 20"/>
            <p:cNvSpPr>
              <a:spLocks noChangeArrowheads="1"/>
            </p:cNvSpPr>
            <p:nvPr/>
          </p:nvSpPr>
          <p:spPr bwMode="auto">
            <a:xfrm>
              <a:off x="986" y="2523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C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800" y="2624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rot="-5400000" flipH="1" flipV="1">
              <a:off x="979" y="2440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 rot="-5400000" flipH="1" flipV="1">
              <a:off x="979" y="2827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Rectangle 24"/>
            <p:cNvSpPr>
              <a:spLocks noChangeArrowheads="1"/>
            </p:cNvSpPr>
            <p:nvPr/>
          </p:nvSpPr>
          <p:spPr bwMode="auto">
            <a:xfrm>
              <a:off x="1067" y="2939"/>
              <a:ext cx="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Verdana" panose="020B0604030504040204" pitchFamily="34" charset="0"/>
              </a:endParaRPr>
            </a:p>
          </p:txBody>
        </p:sp>
      </p:grpSp>
      <p:sp>
        <p:nvSpPr>
          <p:cNvPr id="18" name="Line 25"/>
          <p:cNvSpPr>
            <a:spLocks noChangeShapeType="1"/>
          </p:cNvSpPr>
          <p:nvPr/>
        </p:nvSpPr>
        <p:spPr bwMode="auto">
          <a:xfrm rot="-2110787">
            <a:off x="3276600" y="2924175"/>
            <a:ext cx="457200" cy="3000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9" name="Group 26"/>
          <p:cNvGrpSpPr>
            <a:grpSpLocks/>
          </p:cNvGrpSpPr>
          <p:nvPr/>
        </p:nvGrpSpPr>
        <p:grpSpPr bwMode="auto">
          <a:xfrm>
            <a:off x="6819900" y="2370138"/>
            <a:ext cx="909638" cy="625475"/>
            <a:chOff x="4152" y="1142"/>
            <a:chExt cx="573" cy="394"/>
          </a:xfrm>
        </p:grpSpPr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4214" y="1306"/>
              <a:ext cx="26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X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4274" y="1142"/>
              <a:ext cx="4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chemeClr val="accent2"/>
                  </a:solidFill>
                  <a:latin typeface="Verdana" panose="020B0604030504040204" pitchFamily="34" charset="0"/>
                </a:rPr>
                <a:t>-</a:t>
              </a:r>
            </a:p>
          </p:txBody>
        </p:sp>
        <p:sp>
          <p:nvSpPr>
            <p:cNvPr id="22" name="Oval 29"/>
            <p:cNvSpPr>
              <a:spLocks noChangeArrowheads="1"/>
            </p:cNvSpPr>
            <p:nvPr/>
          </p:nvSpPr>
          <p:spPr bwMode="auto">
            <a:xfrm>
              <a:off x="4152" y="1360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4152" y="1444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4114800" y="2414588"/>
            <a:ext cx="2305050" cy="1606550"/>
            <a:chOff x="2448" y="969"/>
            <a:chExt cx="1452" cy="1012"/>
          </a:xfrm>
        </p:grpSpPr>
        <p:sp>
          <p:nvSpPr>
            <p:cNvPr id="25" name="Line 32"/>
            <p:cNvSpPr>
              <a:spLocks noChangeShapeType="1"/>
            </p:cNvSpPr>
            <p:nvPr/>
          </p:nvSpPr>
          <p:spPr bwMode="auto">
            <a:xfrm rot="-5400000" flipH="1" flipV="1">
              <a:off x="3429" y="165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3454" y="1732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H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grpSp>
          <p:nvGrpSpPr>
            <p:cNvPr id="27" name="Group 34"/>
            <p:cNvGrpSpPr>
              <a:grpSpLocks/>
            </p:cNvGrpSpPr>
            <p:nvPr/>
          </p:nvGrpSpPr>
          <p:grpSpPr bwMode="auto">
            <a:xfrm>
              <a:off x="2448" y="969"/>
              <a:ext cx="1452" cy="1012"/>
              <a:chOff x="2190" y="1834"/>
              <a:chExt cx="1452" cy="1012"/>
            </a:xfrm>
          </p:grpSpPr>
          <p:grpSp>
            <p:nvGrpSpPr>
              <p:cNvPr id="28" name="Group 35"/>
              <p:cNvGrpSpPr>
                <a:grpSpLocks/>
              </p:cNvGrpSpPr>
              <p:nvPr/>
            </p:nvGrpSpPr>
            <p:grpSpPr bwMode="auto">
              <a:xfrm>
                <a:off x="2190" y="1834"/>
                <a:ext cx="1452" cy="1012"/>
                <a:chOff x="3117" y="2157"/>
                <a:chExt cx="1452" cy="1012"/>
              </a:xfrm>
            </p:grpSpPr>
            <p:sp>
              <p:nvSpPr>
                <p:cNvPr id="30" name="Rectangle 36"/>
                <p:cNvSpPr>
                  <a:spLocks noChangeArrowheads="1"/>
                </p:cNvSpPr>
                <p:nvPr/>
              </p:nvSpPr>
              <p:spPr bwMode="auto">
                <a:xfrm>
                  <a:off x="3117" y="2535"/>
                  <a:ext cx="54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sz="24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31" name="Rectangle 37"/>
                <p:cNvSpPr>
                  <a:spLocks noChangeArrowheads="1"/>
                </p:cNvSpPr>
                <p:nvPr/>
              </p:nvSpPr>
              <p:spPr bwMode="auto">
                <a:xfrm>
                  <a:off x="3770" y="2157"/>
                  <a:ext cx="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sz="24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32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3867" y="2624"/>
                  <a:ext cx="202" cy="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" name="Rectangle 39"/>
                <p:cNvSpPr>
                  <a:spLocks noChangeArrowheads="1"/>
                </p:cNvSpPr>
                <p:nvPr/>
              </p:nvSpPr>
              <p:spPr bwMode="auto">
                <a:xfrm>
                  <a:off x="4032" y="2509"/>
                  <a:ext cx="537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2400">
                      <a:solidFill>
                        <a:srgbClr val="000000"/>
                      </a:solidFill>
                      <a:latin typeface="Verdana" panose="020B0604030504040204" pitchFamily="34" charset="0"/>
                    </a:rPr>
                    <a:t>NH</a:t>
                  </a:r>
                  <a:r>
                    <a:rPr lang="en-GB" altLang="en-US" sz="2400" baseline="-25000">
                      <a:solidFill>
                        <a:srgbClr val="000000"/>
                      </a:solidFill>
                      <a:latin typeface="Verdana" panose="020B0604030504040204" pitchFamily="34" charset="0"/>
                    </a:rPr>
                    <a:t>2</a:t>
                  </a:r>
                  <a:endParaRPr lang="en-GB" altLang="en-US" sz="24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34" name="Rectangle 40"/>
                <p:cNvSpPr>
                  <a:spLocks noChangeArrowheads="1"/>
                </p:cNvSpPr>
                <p:nvPr/>
              </p:nvSpPr>
              <p:spPr bwMode="auto">
                <a:xfrm>
                  <a:off x="3702" y="2523"/>
                  <a:ext cx="13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2400">
                      <a:solidFill>
                        <a:srgbClr val="000000"/>
                      </a:solidFill>
                      <a:latin typeface="Verdana" panose="020B0604030504040204" pitchFamily="34" charset="0"/>
                    </a:rPr>
                    <a:t>C</a:t>
                  </a:r>
                  <a:endParaRPr lang="en-GB" altLang="en-US" sz="24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35" name="Line 41"/>
                <p:cNvSpPr>
                  <a:spLocks noChangeShapeType="1"/>
                </p:cNvSpPr>
                <p:nvPr/>
              </p:nvSpPr>
              <p:spPr bwMode="auto">
                <a:xfrm>
                  <a:off x="3516" y="2624"/>
                  <a:ext cx="14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" name="Line 42"/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3695" y="2440"/>
                  <a:ext cx="14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" name="Line 43"/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3695" y="2827"/>
                  <a:ext cx="14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8" name="Rectangle 44"/>
                <p:cNvSpPr>
                  <a:spLocks noChangeArrowheads="1"/>
                </p:cNvSpPr>
                <p:nvPr/>
              </p:nvSpPr>
              <p:spPr bwMode="auto">
                <a:xfrm>
                  <a:off x="3783" y="2939"/>
                  <a:ext cx="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sz="24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29" name="Rectangle 45"/>
              <p:cNvSpPr>
                <a:spLocks noChangeArrowheads="1"/>
              </p:cNvSpPr>
              <p:nvPr/>
            </p:nvSpPr>
            <p:spPr bwMode="auto">
              <a:xfrm>
                <a:off x="3163" y="2002"/>
                <a:ext cx="15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2400">
                    <a:solidFill>
                      <a:srgbClr val="CC0000"/>
                    </a:solidFill>
                    <a:latin typeface="Verdana" panose="020B0604030504040204" pitchFamily="34" charset="0"/>
                  </a:rPr>
                  <a:t>+</a:t>
                </a:r>
              </a:p>
            </p:txBody>
          </p:sp>
        </p:grpSp>
      </p:grpSp>
      <p:sp>
        <p:nvSpPr>
          <p:cNvPr id="39" name="Line 46"/>
          <p:cNvSpPr>
            <a:spLocks noChangeShapeType="1"/>
          </p:cNvSpPr>
          <p:nvPr/>
        </p:nvSpPr>
        <p:spPr bwMode="auto">
          <a:xfrm rot="1120309">
            <a:off x="5791200" y="4381500"/>
            <a:ext cx="42863" cy="8540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0" name="Group 47"/>
          <p:cNvGrpSpPr>
            <a:grpSpLocks/>
          </p:cNvGrpSpPr>
          <p:nvPr/>
        </p:nvGrpSpPr>
        <p:grpSpPr bwMode="auto">
          <a:xfrm>
            <a:off x="3935413" y="5046663"/>
            <a:ext cx="2157412" cy="1606550"/>
            <a:chOff x="2335" y="3156"/>
            <a:chExt cx="1359" cy="1012"/>
          </a:xfrm>
        </p:grpSpPr>
        <p:grpSp>
          <p:nvGrpSpPr>
            <p:cNvPr id="41" name="Group 48"/>
            <p:cNvGrpSpPr>
              <a:grpSpLocks/>
            </p:cNvGrpSpPr>
            <p:nvPr/>
          </p:nvGrpSpPr>
          <p:grpSpPr bwMode="auto">
            <a:xfrm>
              <a:off x="2335" y="3156"/>
              <a:ext cx="1359" cy="1012"/>
              <a:chOff x="2335" y="3156"/>
              <a:chExt cx="1359" cy="1012"/>
            </a:xfrm>
          </p:grpSpPr>
          <p:sp>
            <p:nvSpPr>
              <p:cNvPr id="44" name="Rectangle 49"/>
              <p:cNvSpPr>
                <a:spLocks noChangeArrowheads="1"/>
              </p:cNvSpPr>
              <p:nvPr/>
            </p:nvSpPr>
            <p:spPr bwMode="auto">
              <a:xfrm>
                <a:off x="2335" y="3534"/>
                <a:ext cx="54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2400">
                  <a:latin typeface="Verdana" panose="020B0604030504040204" pitchFamily="34" charset="0"/>
                </a:endParaRPr>
              </a:p>
            </p:txBody>
          </p:sp>
          <p:sp>
            <p:nvSpPr>
              <p:cNvPr id="45" name="Rectangle 50"/>
              <p:cNvSpPr>
                <a:spLocks noChangeArrowheads="1"/>
              </p:cNvSpPr>
              <p:nvPr/>
            </p:nvSpPr>
            <p:spPr bwMode="auto">
              <a:xfrm>
                <a:off x="2988" y="3156"/>
                <a:ext cx="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2400">
                  <a:latin typeface="Verdana" panose="020B0604030504040204" pitchFamily="34" charset="0"/>
                </a:endParaRPr>
              </a:p>
            </p:txBody>
          </p:sp>
          <p:sp>
            <p:nvSpPr>
              <p:cNvPr id="46" name="Line 51"/>
              <p:cNvSpPr>
                <a:spLocks noChangeShapeType="1"/>
              </p:cNvSpPr>
              <p:nvPr/>
            </p:nvSpPr>
            <p:spPr bwMode="auto">
              <a:xfrm flipH="1">
                <a:off x="3085" y="3623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Rectangle 52"/>
              <p:cNvSpPr>
                <a:spLocks noChangeArrowheads="1"/>
              </p:cNvSpPr>
              <p:nvPr/>
            </p:nvSpPr>
            <p:spPr bwMode="auto">
              <a:xfrm>
                <a:off x="3325" y="3521"/>
                <a:ext cx="369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24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NH</a:t>
                </a:r>
                <a:r>
                  <a:rPr lang="en-GB" altLang="en-US" sz="2400" baseline="-250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2</a:t>
                </a:r>
                <a:endParaRPr lang="en-GB" altLang="en-US" sz="2400">
                  <a:latin typeface="Verdana" panose="020B0604030504040204" pitchFamily="34" charset="0"/>
                </a:endParaRPr>
              </a:p>
            </p:txBody>
          </p:sp>
          <p:sp>
            <p:nvSpPr>
              <p:cNvPr id="48" name="Rectangle 53"/>
              <p:cNvSpPr>
                <a:spLocks noChangeArrowheads="1"/>
              </p:cNvSpPr>
              <p:nvPr/>
            </p:nvSpPr>
            <p:spPr bwMode="auto">
              <a:xfrm>
                <a:off x="2920" y="3522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24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C</a:t>
                </a:r>
                <a:endParaRPr lang="en-GB" altLang="en-US" sz="2400">
                  <a:latin typeface="Verdana" panose="020B0604030504040204" pitchFamily="34" charset="0"/>
                </a:endParaRPr>
              </a:p>
            </p:txBody>
          </p:sp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>
                <a:off x="2734" y="3623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 rot="-5400000" flipH="1" flipV="1">
                <a:off x="2913" y="3439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" name="Line 56"/>
              <p:cNvSpPr>
                <a:spLocks noChangeShapeType="1"/>
              </p:cNvSpPr>
              <p:nvPr/>
            </p:nvSpPr>
            <p:spPr bwMode="auto">
              <a:xfrm rot="-5400000" flipH="1" flipV="1">
                <a:off x="2913" y="3826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Rectangle 57"/>
              <p:cNvSpPr>
                <a:spLocks noChangeArrowheads="1"/>
              </p:cNvSpPr>
              <p:nvPr/>
            </p:nvSpPr>
            <p:spPr bwMode="auto">
              <a:xfrm>
                <a:off x="3001" y="3938"/>
                <a:ext cx="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2400"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42" name="Oval 58"/>
            <p:cNvSpPr>
              <a:spLocks noChangeArrowheads="1"/>
            </p:cNvSpPr>
            <p:nvPr/>
          </p:nvSpPr>
          <p:spPr bwMode="auto">
            <a:xfrm>
              <a:off x="3318" y="3473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Oval 59"/>
            <p:cNvSpPr>
              <a:spLocks noChangeArrowheads="1"/>
            </p:cNvSpPr>
            <p:nvPr/>
          </p:nvSpPr>
          <p:spPr bwMode="auto">
            <a:xfrm>
              <a:off x="3403" y="3473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3" name="Group 60"/>
          <p:cNvGrpSpPr>
            <a:grpSpLocks/>
          </p:cNvGrpSpPr>
          <p:nvPr/>
        </p:nvGrpSpPr>
        <p:grpSpPr bwMode="auto">
          <a:xfrm>
            <a:off x="6584950" y="4108450"/>
            <a:ext cx="889000" cy="508000"/>
            <a:chOff x="4760" y="1889"/>
            <a:chExt cx="560" cy="320"/>
          </a:xfrm>
        </p:grpSpPr>
        <p:sp>
          <p:nvSpPr>
            <p:cNvPr id="54" name="Rectangle 61"/>
            <p:cNvSpPr>
              <a:spLocks noChangeArrowheads="1"/>
            </p:cNvSpPr>
            <p:nvPr/>
          </p:nvSpPr>
          <p:spPr bwMode="auto">
            <a:xfrm>
              <a:off x="4760" y="1921"/>
              <a:ext cx="5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9144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NH</a:t>
              </a:r>
              <a:r>
                <a:rPr lang="en-GB" altLang="en-US" sz="2400" baseline="-25000">
                  <a:solidFill>
                    <a:srgbClr val="000000"/>
                  </a:solidFill>
                  <a:latin typeface="Verdana" panose="020B0604030504040204" pitchFamily="34" charset="0"/>
                </a:rPr>
                <a:t>3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grpSp>
          <p:nvGrpSpPr>
            <p:cNvPr id="55" name="Group 62"/>
            <p:cNvGrpSpPr>
              <a:grpSpLocks/>
            </p:cNvGrpSpPr>
            <p:nvPr/>
          </p:nvGrpSpPr>
          <p:grpSpPr bwMode="auto">
            <a:xfrm rot="-5400000">
              <a:off x="4902" y="1841"/>
              <a:ext cx="49" cy="145"/>
              <a:chOff x="4710" y="2357"/>
              <a:chExt cx="49" cy="145"/>
            </a:xfrm>
          </p:grpSpPr>
          <p:sp>
            <p:nvSpPr>
              <p:cNvPr id="56" name="Oval 63"/>
              <p:cNvSpPr>
                <a:spLocks noChangeArrowheads="1"/>
              </p:cNvSpPr>
              <p:nvPr/>
            </p:nvSpPr>
            <p:spPr bwMode="auto">
              <a:xfrm>
                <a:off x="4710" y="2357"/>
                <a:ext cx="49" cy="49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Oval 64"/>
              <p:cNvSpPr>
                <a:spLocks noChangeArrowheads="1"/>
              </p:cNvSpPr>
              <p:nvPr/>
            </p:nvSpPr>
            <p:spPr bwMode="auto">
              <a:xfrm>
                <a:off x="4710" y="2453"/>
                <a:ext cx="49" cy="49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58" name="Freeform 65"/>
          <p:cNvSpPr>
            <a:spLocks/>
          </p:cNvSpPr>
          <p:nvPr/>
        </p:nvSpPr>
        <p:spPr bwMode="auto">
          <a:xfrm>
            <a:off x="5559425" y="3238500"/>
            <a:ext cx="241300" cy="381000"/>
          </a:xfrm>
          <a:custGeom>
            <a:avLst/>
            <a:gdLst>
              <a:gd name="T0" fmla="*/ 241300 w 152"/>
              <a:gd name="T1" fmla="*/ 228600 h 160"/>
              <a:gd name="T2" fmla="*/ 12700 w 152"/>
              <a:gd name="T3" fmla="*/ 342900 h 160"/>
              <a:gd name="T4" fmla="*/ 165100 w 152"/>
              <a:gd name="T5" fmla="*/ 0 h 1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160">
                <a:moveTo>
                  <a:pt x="152" y="96"/>
                </a:moveTo>
                <a:cubicBezTo>
                  <a:pt x="84" y="128"/>
                  <a:pt x="16" y="160"/>
                  <a:pt x="8" y="144"/>
                </a:cubicBezTo>
                <a:cubicBezTo>
                  <a:pt x="0" y="128"/>
                  <a:pt x="52" y="64"/>
                  <a:pt x="104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/>
            <a:tailEnd type="arrow" w="med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59" name="Freeform 66"/>
          <p:cNvSpPr>
            <a:spLocks/>
          </p:cNvSpPr>
          <p:nvPr/>
        </p:nvSpPr>
        <p:spPr bwMode="auto">
          <a:xfrm rot="1113329" flipV="1">
            <a:off x="6065838" y="3681413"/>
            <a:ext cx="768350" cy="249237"/>
          </a:xfrm>
          <a:custGeom>
            <a:avLst/>
            <a:gdLst>
              <a:gd name="T0" fmla="*/ 768350 w 528"/>
              <a:gd name="T1" fmla="*/ 0 h 288"/>
              <a:gd name="T2" fmla="*/ 419100 w 528"/>
              <a:gd name="T3" fmla="*/ 249237 h 288"/>
              <a:gd name="T4" fmla="*/ 0 w 528"/>
              <a:gd name="T5" fmla="*/ 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8" h="288">
                <a:moveTo>
                  <a:pt x="528" y="0"/>
                </a:moveTo>
                <a:cubicBezTo>
                  <a:pt x="452" y="144"/>
                  <a:pt x="376" y="288"/>
                  <a:pt x="288" y="288"/>
                </a:cubicBezTo>
                <a:cubicBezTo>
                  <a:pt x="200" y="288"/>
                  <a:pt x="100" y="144"/>
                  <a:pt x="0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Rectangle 67"/>
          <p:cNvSpPr>
            <a:spLocks noChangeArrowheads="1"/>
          </p:cNvSpPr>
          <p:nvPr/>
        </p:nvSpPr>
        <p:spPr bwMode="auto">
          <a:xfrm>
            <a:off x="6824663" y="5922963"/>
            <a:ext cx="1862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914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rgbClr val="000000"/>
                </a:solidFill>
                <a:latin typeface="Verdana" panose="020B0604030504040204" pitchFamily="34" charset="0"/>
              </a:rPr>
              <a:t>NH</a:t>
            </a:r>
            <a:r>
              <a:rPr lang="en-GB" altLang="en-US" sz="2400" baseline="-25000">
                <a:solidFill>
                  <a:srgbClr val="000000"/>
                </a:solidFill>
                <a:latin typeface="Verdana" panose="020B0604030504040204" pitchFamily="34" charset="0"/>
              </a:rPr>
              <a:t>4</a:t>
            </a:r>
            <a:r>
              <a:rPr lang="en-GB" altLang="en-US" sz="2400" baseline="30000">
                <a:solidFill>
                  <a:srgbClr val="FF0066"/>
                </a:solidFill>
                <a:latin typeface="Verdana" panose="020B0604030504040204" pitchFamily="34" charset="0"/>
              </a:rPr>
              <a:t>+</a:t>
            </a:r>
            <a:r>
              <a:rPr lang="en-GB" altLang="en-US" sz="240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endParaRPr lang="en-GB" altLang="en-US" sz="280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1" name="Text Box 68"/>
          <p:cNvSpPr txBox="1">
            <a:spLocks noChangeArrowheads="1"/>
          </p:cNvSpPr>
          <p:nvPr/>
        </p:nvSpPr>
        <p:spPr bwMode="auto">
          <a:xfrm>
            <a:off x="8243888" y="5805488"/>
            <a:ext cx="2428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chemeClr val="accent2"/>
                </a:solidFill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62" name="Group 69"/>
          <p:cNvGrpSpPr>
            <a:grpSpLocks/>
          </p:cNvGrpSpPr>
          <p:nvPr/>
        </p:nvGrpSpPr>
        <p:grpSpPr bwMode="auto">
          <a:xfrm>
            <a:off x="1158875" y="4267200"/>
            <a:ext cx="585788" cy="517525"/>
            <a:chOff x="598" y="2397"/>
            <a:chExt cx="369" cy="326"/>
          </a:xfrm>
        </p:grpSpPr>
        <p:sp>
          <p:nvSpPr>
            <p:cNvPr id="63" name="Rectangle 70"/>
            <p:cNvSpPr>
              <a:spLocks noChangeArrowheads="1"/>
            </p:cNvSpPr>
            <p:nvPr/>
          </p:nvSpPr>
          <p:spPr bwMode="auto">
            <a:xfrm>
              <a:off x="598" y="2435"/>
              <a:ext cx="3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9144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400">
                  <a:solidFill>
                    <a:srgbClr val="000000"/>
                  </a:solidFill>
                  <a:latin typeface="Verdana" panose="020B0604030504040204" pitchFamily="34" charset="0"/>
                </a:rPr>
                <a:t>NH</a:t>
              </a:r>
              <a:r>
                <a:rPr lang="en-GB" altLang="en-US" sz="2400" baseline="-25000">
                  <a:solidFill>
                    <a:srgbClr val="000000"/>
                  </a:solidFill>
                  <a:latin typeface="Verdana" panose="020B0604030504040204" pitchFamily="34" charset="0"/>
                </a:rPr>
                <a:t>3</a:t>
              </a:r>
              <a:endParaRPr lang="en-GB" altLang="en-US" sz="2400">
                <a:latin typeface="Verdana" panose="020B0604030504040204" pitchFamily="34" charset="0"/>
              </a:endParaRPr>
            </a:p>
          </p:txBody>
        </p:sp>
        <p:grpSp>
          <p:nvGrpSpPr>
            <p:cNvPr id="64" name="Group 71"/>
            <p:cNvGrpSpPr>
              <a:grpSpLocks/>
            </p:cNvGrpSpPr>
            <p:nvPr/>
          </p:nvGrpSpPr>
          <p:grpSpPr bwMode="auto">
            <a:xfrm rot="5400000">
              <a:off x="652" y="2349"/>
              <a:ext cx="49" cy="145"/>
              <a:chOff x="568" y="3093"/>
              <a:chExt cx="49" cy="145"/>
            </a:xfrm>
          </p:grpSpPr>
          <p:sp>
            <p:nvSpPr>
              <p:cNvPr id="65" name="Oval 72"/>
              <p:cNvSpPr>
                <a:spLocks noChangeArrowheads="1"/>
              </p:cNvSpPr>
              <p:nvPr/>
            </p:nvSpPr>
            <p:spPr bwMode="auto">
              <a:xfrm>
                <a:off x="568" y="3093"/>
                <a:ext cx="49" cy="49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6" name="Oval 73"/>
              <p:cNvSpPr>
                <a:spLocks noChangeArrowheads="1"/>
              </p:cNvSpPr>
              <p:nvPr/>
            </p:nvSpPr>
            <p:spPr bwMode="auto">
              <a:xfrm>
                <a:off x="568" y="3189"/>
                <a:ext cx="49" cy="49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7" name="Freeform 74"/>
          <p:cNvSpPr>
            <a:spLocks/>
          </p:cNvSpPr>
          <p:nvPr/>
        </p:nvSpPr>
        <p:spPr bwMode="auto">
          <a:xfrm>
            <a:off x="1276350" y="3300413"/>
            <a:ext cx="628650" cy="952500"/>
          </a:xfrm>
          <a:custGeom>
            <a:avLst/>
            <a:gdLst>
              <a:gd name="T0" fmla="*/ 0 w 396"/>
              <a:gd name="T1" fmla="*/ 952500 h 600"/>
              <a:gd name="T2" fmla="*/ 190500 w 396"/>
              <a:gd name="T3" fmla="*/ 361950 h 600"/>
              <a:gd name="T4" fmla="*/ 628650 w 396"/>
              <a:gd name="T5" fmla="*/ 0 h 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" h="600">
                <a:moveTo>
                  <a:pt x="0" y="600"/>
                </a:moveTo>
                <a:cubicBezTo>
                  <a:pt x="27" y="464"/>
                  <a:pt x="54" y="328"/>
                  <a:pt x="120" y="228"/>
                </a:cubicBezTo>
                <a:cubicBezTo>
                  <a:pt x="186" y="128"/>
                  <a:pt x="291" y="64"/>
                  <a:pt x="396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Freeform 75"/>
          <p:cNvSpPr>
            <a:spLocks/>
          </p:cNvSpPr>
          <p:nvPr/>
        </p:nvSpPr>
        <p:spPr bwMode="auto">
          <a:xfrm>
            <a:off x="2305050" y="2652713"/>
            <a:ext cx="323850" cy="495300"/>
          </a:xfrm>
          <a:custGeom>
            <a:avLst/>
            <a:gdLst>
              <a:gd name="T0" fmla="*/ 0 w 204"/>
              <a:gd name="T1" fmla="*/ 495300 h 312"/>
              <a:gd name="T2" fmla="*/ 95250 w 204"/>
              <a:gd name="T3" fmla="*/ 19050 h 312"/>
              <a:gd name="T4" fmla="*/ 323850 w 204"/>
              <a:gd name="T5" fmla="*/ 381000 h 3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" h="312">
                <a:moveTo>
                  <a:pt x="0" y="312"/>
                </a:moveTo>
                <a:cubicBezTo>
                  <a:pt x="13" y="168"/>
                  <a:pt x="26" y="24"/>
                  <a:pt x="60" y="12"/>
                </a:cubicBezTo>
                <a:cubicBezTo>
                  <a:pt x="94" y="0"/>
                  <a:pt x="149" y="120"/>
                  <a:pt x="204" y="24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3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39" grpId="0" animBg="1"/>
      <p:bldP spid="58" grpId="0" animBg="1"/>
      <p:bldP spid="59" grpId="0" animBg="1"/>
      <p:bldP spid="60" grpId="0"/>
      <p:bldP spid="61" grpId="0"/>
      <p:bldP spid="67" grpId="0" animBg="1"/>
      <p:bldP spid="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amines from nitrile – page 7</a:t>
            </a:r>
            <a:endParaRPr lang="en-GB" dirty="0"/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041273"/>
            <a:ext cx="10298873" cy="31991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64481" y="2137380"/>
            <a:ext cx="849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50000"/>
              </a:spcAft>
            </a:pPr>
            <a:r>
              <a:rPr lang="en-GB" altLang="en-US" sz="2400" b="1" u="sng" dirty="0" smtClean="0">
                <a:latin typeface="Tahoma" panose="020B0604030504040204" pitchFamily="34" charset="0"/>
              </a:rPr>
              <a:t>Reduction </a:t>
            </a:r>
            <a:r>
              <a:rPr lang="en-GB" altLang="en-US" sz="2400" b="1" u="sng" dirty="0">
                <a:latin typeface="Tahoma" panose="020B0604030504040204" pitchFamily="34" charset="0"/>
              </a:rPr>
              <a:t>of nitrile compounds</a:t>
            </a:r>
            <a:endParaRPr lang="en-GB" altLang="en-US" sz="2400" b="1" u="sng" dirty="0">
              <a:solidFill>
                <a:schemeClr val="accent2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4534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4.bp.blogspot.com/_z_etvXOnqPU/S_WJlJgUE4I/AAAAAAAAAQY/9M5KkGGiN84/s1600/Amide-gener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323" y="-62034"/>
            <a:ext cx="2810677" cy="21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Amides – page 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Naming video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www.youtube.com/watch?v=2Zrw14UyVas</a:t>
            </a:r>
            <a:endParaRPr lang="en-GB" dirty="0" smtClean="0"/>
          </a:p>
          <a:p>
            <a:r>
              <a:rPr lang="en-GB" dirty="0" smtClean="0"/>
              <a:t>Physical </a:t>
            </a:r>
            <a:r>
              <a:rPr lang="en-GB" dirty="0" smtClean="0"/>
              <a:t>properties </a:t>
            </a:r>
            <a:r>
              <a:rPr lang="en-GB" dirty="0" smtClean="0">
                <a:hlinkClick r:id="rId4"/>
              </a:rPr>
              <a:t>http://www.chemguide.co.uk/organicprops/amides/background.html#top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91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268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Tahoma</vt:lpstr>
      <vt:lpstr>Verdana</vt:lpstr>
      <vt:lpstr>Office Theme</vt:lpstr>
      <vt:lpstr>Amines and amides</vt:lpstr>
      <vt:lpstr>Naming a physical properties – page 1</vt:lpstr>
      <vt:lpstr>Pages 2-4 in class experiment</vt:lpstr>
      <vt:lpstr>Basic properties of the amine – page 5</vt:lpstr>
      <vt:lpstr>Basic properties of the amine – page 5</vt:lpstr>
      <vt:lpstr>Preparation of amines – page 6</vt:lpstr>
      <vt:lpstr>Mechanisms - page 7</vt:lpstr>
      <vt:lpstr>Making amines from nitrile – page 7</vt:lpstr>
      <vt:lpstr>Amides – page 9</vt:lpstr>
      <vt:lpstr>Amides – page 9</vt:lpstr>
      <vt:lpstr>Preparation of amides – page 10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Amines and amides</dc:title>
  <dc:creator>Harriet Broughton</dc:creator>
  <cp:lastModifiedBy>Harriet Broughton</cp:lastModifiedBy>
  <cp:revision>5</cp:revision>
  <dcterms:created xsi:type="dcterms:W3CDTF">2019-06-04T13:57:34Z</dcterms:created>
  <dcterms:modified xsi:type="dcterms:W3CDTF">2019-06-06T10:53:09Z</dcterms:modified>
</cp:coreProperties>
</file>