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handoutMasterIdLst>
    <p:handoutMasterId r:id="rId25"/>
  </p:handoutMasterIdLst>
  <p:sldIdLst>
    <p:sldId id="256" r:id="rId5"/>
    <p:sldId id="257" r:id="rId6"/>
    <p:sldId id="273" r:id="rId7"/>
    <p:sldId id="272" r:id="rId8"/>
    <p:sldId id="271" r:id="rId9"/>
    <p:sldId id="276" r:id="rId10"/>
    <p:sldId id="270" r:id="rId11"/>
    <p:sldId id="258" r:id="rId12"/>
    <p:sldId id="259" r:id="rId13"/>
    <p:sldId id="264" r:id="rId14"/>
    <p:sldId id="278" r:id="rId15"/>
    <p:sldId id="262" r:id="rId16"/>
    <p:sldId id="263" r:id="rId17"/>
    <p:sldId id="265" r:id="rId18"/>
    <p:sldId id="268" r:id="rId19"/>
    <p:sldId id="269" r:id="rId20"/>
    <p:sldId id="277" r:id="rId21"/>
    <p:sldId id="279"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0735" autoAdjust="0"/>
  </p:normalViewPr>
  <p:slideViewPr>
    <p:cSldViewPr>
      <p:cViewPr varScale="1">
        <p:scale>
          <a:sx n="82" d="100"/>
          <a:sy n="82" d="100"/>
        </p:scale>
        <p:origin x="16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A8A9F4-2645-40DC-BFE4-A80672BE469F}" type="datetimeFigureOut">
              <a:rPr lang="en-GB" smtClean="0"/>
              <a:t>11/09/2018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FAD089-BD4C-4876-BC2F-0153BA8B2FEC}" type="slidenum">
              <a:rPr lang="en-GB" smtClean="0"/>
              <a:t>‹#›</a:t>
            </a:fld>
            <a:endParaRPr lang="en-GB"/>
          </a:p>
        </p:txBody>
      </p:sp>
    </p:spTree>
    <p:extLst>
      <p:ext uri="{BB962C8B-B14F-4D97-AF65-F5344CB8AC3E}">
        <p14:creationId xmlns:p14="http://schemas.microsoft.com/office/powerpoint/2010/main" val="1658837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4520F-C913-420A-B7B7-EEEFD485F488}" type="datetimeFigureOut">
              <a:rPr lang="en-GB" smtClean="0"/>
              <a:t>11/09/2018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03532-19F2-4A00-A91D-79FFF76A9C7C}" type="slidenum">
              <a:rPr lang="en-GB" smtClean="0"/>
              <a:t>‹#›</a:t>
            </a:fld>
            <a:endParaRPr lang="en-GB"/>
          </a:p>
        </p:txBody>
      </p:sp>
    </p:spTree>
    <p:extLst>
      <p:ext uri="{BB962C8B-B14F-4D97-AF65-F5344CB8AC3E}">
        <p14:creationId xmlns:p14="http://schemas.microsoft.com/office/powerpoint/2010/main" val="59640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a:t>
            </a:r>
            <a:r>
              <a:rPr lang="en-GB" dirty="0" err="1" smtClean="0"/>
              <a:t>mins</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2</a:t>
            </a:fld>
            <a:endParaRPr lang="en-GB"/>
          </a:p>
        </p:txBody>
      </p:sp>
    </p:spTree>
    <p:extLst>
      <p:ext uri="{BB962C8B-B14F-4D97-AF65-F5344CB8AC3E}">
        <p14:creationId xmlns:p14="http://schemas.microsoft.com/office/powerpoint/2010/main" val="318630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12</a:t>
            </a:fld>
            <a:endParaRPr lang="en-GB"/>
          </a:p>
        </p:txBody>
      </p:sp>
    </p:spTree>
    <p:extLst>
      <p:ext uri="{BB962C8B-B14F-4D97-AF65-F5344CB8AC3E}">
        <p14:creationId xmlns:p14="http://schemas.microsoft.com/office/powerpoint/2010/main" val="1654875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minute</a:t>
            </a:r>
            <a:r>
              <a:rPr lang="en-GB" baseline="0" dirty="0" smtClean="0"/>
              <a:t> discussion</a:t>
            </a:r>
            <a:endParaRPr lang="en-GB" dirty="0" smtClean="0"/>
          </a:p>
        </p:txBody>
      </p:sp>
      <p:sp>
        <p:nvSpPr>
          <p:cNvPr id="4" name="Slide Number Placeholder 3"/>
          <p:cNvSpPr>
            <a:spLocks noGrp="1"/>
          </p:cNvSpPr>
          <p:nvPr>
            <p:ph type="sldNum" sz="quarter" idx="10"/>
          </p:nvPr>
        </p:nvSpPr>
        <p:spPr/>
        <p:txBody>
          <a:bodyPr/>
          <a:lstStyle/>
          <a:p>
            <a:fld id="{61C03532-19F2-4A00-A91D-79FFF76A9C7C}" type="slidenum">
              <a:rPr lang="en-GB" smtClean="0"/>
              <a:t>15</a:t>
            </a:fld>
            <a:endParaRPr lang="en-GB"/>
          </a:p>
        </p:txBody>
      </p:sp>
    </p:spTree>
    <p:extLst>
      <p:ext uri="{BB962C8B-B14F-4D97-AF65-F5344CB8AC3E}">
        <p14:creationId xmlns:p14="http://schemas.microsoft.com/office/powerpoint/2010/main" val="43929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a:t>
            </a:r>
            <a:r>
              <a:rPr lang="en-GB" baseline="0" dirty="0" smtClean="0"/>
              <a:t> </a:t>
            </a:r>
            <a:r>
              <a:rPr lang="en-GB" baseline="0" dirty="0" err="1" smtClean="0"/>
              <a:t>mins</a:t>
            </a:r>
            <a:r>
              <a:rPr lang="en-GB" baseline="0" dirty="0" smtClean="0"/>
              <a:t> research</a:t>
            </a:r>
          </a:p>
          <a:p>
            <a:r>
              <a:rPr lang="en-GB" baseline="0" dirty="0" smtClean="0"/>
              <a:t>10 </a:t>
            </a:r>
            <a:r>
              <a:rPr lang="en-GB" baseline="0" dirty="0" err="1" smtClean="0"/>
              <a:t>mins</a:t>
            </a:r>
            <a:r>
              <a:rPr lang="en-GB" baseline="0" dirty="0" smtClean="0"/>
              <a:t> pair up and share with classmate / rest of class</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18</a:t>
            </a:fld>
            <a:endParaRPr lang="en-GB"/>
          </a:p>
        </p:txBody>
      </p:sp>
    </p:spTree>
    <p:extLst>
      <p:ext uri="{BB962C8B-B14F-4D97-AF65-F5344CB8AC3E}">
        <p14:creationId xmlns:p14="http://schemas.microsoft.com/office/powerpoint/2010/main" val="2444887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minutes writing / 5 minutes chat</a:t>
            </a:r>
          </a:p>
          <a:p>
            <a:r>
              <a:rPr lang="en-GB" dirty="0" smtClean="0"/>
              <a:t>Write down</a:t>
            </a:r>
            <a:r>
              <a:rPr lang="en-GB" baseline="0" dirty="0" smtClean="0"/>
              <a:t> response first. Then choose students (ideally with differing responses) to share with group. </a:t>
            </a:r>
          </a:p>
          <a:p>
            <a:r>
              <a:rPr lang="en-GB" baseline="0" dirty="0" smtClean="0"/>
              <a:t>Whilst students are writing response, circulate room checking knowledge and understanding via points being made. </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19</a:t>
            </a:fld>
            <a:endParaRPr lang="en-GB"/>
          </a:p>
        </p:txBody>
      </p:sp>
    </p:spTree>
    <p:extLst>
      <p:ext uri="{BB962C8B-B14F-4D97-AF65-F5344CB8AC3E}">
        <p14:creationId xmlns:p14="http://schemas.microsoft.com/office/powerpoint/2010/main" val="2001610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a:t>
            </a:r>
            <a:r>
              <a:rPr lang="en-GB" dirty="0" err="1" smtClean="0"/>
              <a:t>mins</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3</a:t>
            </a:fld>
            <a:endParaRPr lang="en-GB"/>
          </a:p>
        </p:txBody>
      </p:sp>
    </p:spTree>
    <p:extLst>
      <p:ext uri="{BB962C8B-B14F-4D97-AF65-F5344CB8AC3E}">
        <p14:creationId xmlns:p14="http://schemas.microsoft.com/office/powerpoint/2010/main" val="393061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min</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4</a:t>
            </a:fld>
            <a:endParaRPr lang="en-GB"/>
          </a:p>
        </p:txBody>
      </p:sp>
    </p:spTree>
    <p:extLst>
      <p:ext uri="{BB962C8B-B14F-4D97-AF65-F5344CB8AC3E}">
        <p14:creationId xmlns:p14="http://schemas.microsoft.com/office/powerpoint/2010/main" val="387881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a:t>
            </a:r>
            <a:r>
              <a:rPr lang="en-GB" dirty="0" err="1" smtClean="0"/>
              <a:t>mins</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5</a:t>
            </a:fld>
            <a:endParaRPr lang="en-GB"/>
          </a:p>
        </p:txBody>
      </p:sp>
    </p:spTree>
    <p:extLst>
      <p:ext uri="{BB962C8B-B14F-4D97-AF65-F5344CB8AC3E}">
        <p14:creationId xmlns:p14="http://schemas.microsoft.com/office/powerpoint/2010/main" val="145647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Necessity (satisfy a need</a:t>
            </a:r>
            <a:r>
              <a:rPr lang="en-GB" baseline="0" dirty="0" smtClean="0"/>
              <a:t> / want)</a:t>
            </a:r>
          </a:p>
          <a:p>
            <a:r>
              <a:rPr lang="en-GB" baseline="0" dirty="0" smtClean="0"/>
              <a:t>Growth - Survival</a:t>
            </a:r>
          </a:p>
          <a:p>
            <a:r>
              <a:rPr lang="en-GB" baseline="0" dirty="0" smtClean="0"/>
              <a:t>Break even</a:t>
            </a:r>
            <a:endParaRPr lang="en-GB" dirty="0" smtClean="0"/>
          </a:p>
          <a:p>
            <a:r>
              <a:rPr lang="en-GB" dirty="0" smtClean="0"/>
              <a:t>Good</a:t>
            </a:r>
            <a:r>
              <a:rPr lang="en-GB" baseline="0" dirty="0" smtClean="0"/>
              <a:t> understanding of their customer base</a:t>
            </a:r>
          </a:p>
          <a:p>
            <a:r>
              <a:rPr lang="en-GB" baseline="0" dirty="0" smtClean="0"/>
              <a:t>Meet objectives</a:t>
            </a:r>
          </a:p>
          <a:p>
            <a:r>
              <a:rPr lang="en-GB" baseline="0" smtClean="0"/>
              <a:t>Entrepreneur driving business forward (link to new learning)</a:t>
            </a:r>
          </a:p>
          <a:p>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08187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minutes</a:t>
            </a:r>
          </a:p>
          <a:p>
            <a:r>
              <a:rPr lang="en-GB" dirty="0" smtClean="0"/>
              <a:t>Reflect on enrolment task: Discuss the needs and wants investigated.</a:t>
            </a:r>
          </a:p>
          <a:p>
            <a:r>
              <a:rPr lang="en-GB" dirty="0" smtClean="0"/>
              <a:t>Explain</a:t>
            </a:r>
            <a:r>
              <a:rPr lang="en-GB" baseline="0" dirty="0" smtClean="0"/>
              <a:t> how these needs and wants are satisfied by different businesses / organisations and how they could provide business opportunities for entrepreneurs.</a:t>
            </a:r>
            <a:endParaRPr lang="en-GB" dirty="0" smtClean="0"/>
          </a:p>
        </p:txBody>
      </p:sp>
      <p:sp>
        <p:nvSpPr>
          <p:cNvPr id="4" name="Slide Number Placeholder 3"/>
          <p:cNvSpPr>
            <a:spLocks noGrp="1"/>
          </p:cNvSpPr>
          <p:nvPr>
            <p:ph type="sldNum" sz="quarter" idx="10"/>
          </p:nvPr>
        </p:nvSpPr>
        <p:spPr/>
        <p:txBody>
          <a:bodyPr/>
          <a:lstStyle/>
          <a:p>
            <a:fld id="{61C03532-19F2-4A00-A91D-79FFF76A9C7C}" type="slidenum">
              <a:rPr lang="en-GB" smtClean="0"/>
              <a:t>7</a:t>
            </a:fld>
            <a:endParaRPr lang="en-GB"/>
          </a:p>
        </p:txBody>
      </p:sp>
    </p:spTree>
    <p:extLst>
      <p:ext uri="{BB962C8B-B14F-4D97-AF65-F5344CB8AC3E}">
        <p14:creationId xmlns:p14="http://schemas.microsoft.com/office/powerpoint/2010/main" val="378840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30 sec</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8</a:t>
            </a:fld>
            <a:endParaRPr lang="en-GB"/>
          </a:p>
        </p:txBody>
      </p:sp>
    </p:spTree>
    <p:extLst>
      <p:ext uri="{BB962C8B-B14F-4D97-AF65-F5344CB8AC3E}">
        <p14:creationId xmlns:p14="http://schemas.microsoft.com/office/powerpoint/2010/main" val="248820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a:t>
            </a:r>
            <a:r>
              <a:rPr lang="en-GB" baseline="0" dirty="0" smtClean="0"/>
              <a:t> minutes</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9</a:t>
            </a:fld>
            <a:endParaRPr lang="en-GB"/>
          </a:p>
        </p:txBody>
      </p:sp>
    </p:spTree>
    <p:extLst>
      <p:ext uri="{BB962C8B-B14F-4D97-AF65-F5344CB8AC3E}">
        <p14:creationId xmlns:p14="http://schemas.microsoft.com/office/powerpoint/2010/main" val="22045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6 slides 5 minutes in total</a:t>
            </a:r>
            <a:endParaRPr lang="en-GB" dirty="0"/>
          </a:p>
        </p:txBody>
      </p:sp>
      <p:sp>
        <p:nvSpPr>
          <p:cNvPr id="4" name="Slide Number Placeholder 3"/>
          <p:cNvSpPr>
            <a:spLocks noGrp="1"/>
          </p:cNvSpPr>
          <p:nvPr>
            <p:ph type="sldNum" sz="quarter" idx="10"/>
          </p:nvPr>
        </p:nvSpPr>
        <p:spPr/>
        <p:txBody>
          <a:bodyPr/>
          <a:lstStyle/>
          <a:p>
            <a:fld id="{61C03532-19F2-4A00-A91D-79FFF76A9C7C}" type="slidenum">
              <a:rPr lang="en-GB" smtClean="0"/>
              <a:t>11</a:t>
            </a:fld>
            <a:endParaRPr lang="en-GB"/>
          </a:p>
        </p:txBody>
      </p:sp>
    </p:spTree>
    <p:extLst>
      <p:ext uri="{BB962C8B-B14F-4D97-AF65-F5344CB8AC3E}">
        <p14:creationId xmlns:p14="http://schemas.microsoft.com/office/powerpoint/2010/main" val="381467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B2FB294-66D3-4A86-88C2-B670B29EE0A2}" type="datetimeFigureOut">
              <a:rPr lang="en-GB" smtClean="0"/>
              <a:t>11/09/2018</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4187FC1-B1CE-4FF5-BF4D-F3E1DCC2E843}"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FB294-66D3-4A86-88C2-B670B29EE0A2}"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2FB294-66D3-4A86-88C2-B670B29EE0A2}"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FB294-66D3-4A86-88C2-B670B29EE0A2}"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2FB294-66D3-4A86-88C2-B670B29EE0A2}"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B2FB294-66D3-4A86-88C2-B670B29EE0A2}" type="datetimeFigureOut">
              <a:rPr lang="en-GB" smtClean="0"/>
              <a:t>11/09/2018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187FC1-B1CE-4FF5-BF4D-F3E1DCC2E843}"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2FB294-66D3-4A86-88C2-B670B29EE0A2}" type="datetimeFigureOut">
              <a:rPr lang="en-GB" smtClean="0"/>
              <a:t>11/09/2018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FB294-66D3-4A86-88C2-B670B29EE0A2}" type="datetimeFigureOut">
              <a:rPr lang="en-GB" smtClean="0"/>
              <a:t>11/09/2018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FB294-66D3-4A86-88C2-B670B29EE0A2}" type="datetimeFigureOut">
              <a:rPr lang="en-GB" smtClean="0"/>
              <a:t>11/09/2018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B2FB294-66D3-4A86-88C2-B670B29EE0A2}" type="datetimeFigureOut">
              <a:rPr lang="en-GB" smtClean="0"/>
              <a:t>11/09/2018</a:t>
            </a:fld>
            <a:endParaRPr lang="en-GB"/>
          </a:p>
        </p:txBody>
      </p:sp>
      <p:sp>
        <p:nvSpPr>
          <p:cNvPr id="7" name="Slide Number Placeholder 6"/>
          <p:cNvSpPr>
            <a:spLocks noGrp="1"/>
          </p:cNvSpPr>
          <p:nvPr>
            <p:ph type="sldNum" sz="quarter" idx="12"/>
          </p:nvPr>
        </p:nvSpPr>
        <p:spPr/>
        <p:txBody>
          <a:bodyPr/>
          <a:lstStyle/>
          <a:p>
            <a:fld id="{F4187FC1-B1CE-4FF5-BF4D-F3E1DCC2E843}"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2FB294-66D3-4A86-88C2-B670B29EE0A2}" type="datetimeFigureOut">
              <a:rPr lang="en-GB" smtClean="0"/>
              <a:t>11/09/2018</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F4187FC1-B1CE-4FF5-BF4D-F3E1DCC2E84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B2FB294-66D3-4A86-88C2-B670B29EE0A2}" type="datetimeFigureOut">
              <a:rPr lang="en-GB" smtClean="0"/>
              <a:t>11/09/2018</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4187FC1-B1CE-4FF5-BF4D-F3E1DCC2E84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media.wholefoodsmarket.com/news/whole-foods-market-reveals-top-food-trends-for-201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tartups.co.uk/business-ideas-for-2016-gi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thedrinksbusiness.com/2017/12/demand-for-gin-pushes-tonic-water-sales-over-110m/" TargetMode="External"/><Relationship Id="rId4" Type="http://schemas.openxmlformats.org/officeDocument/2006/relationships/hyperlink" Target="https://startups.co.uk/business-ideas-for-2017-sugar-free-drink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313355" cy="720524"/>
          </a:xfrm>
        </p:spPr>
        <p:txBody>
          <a:bodyPr/>
          <a:lstStyle/>
          <a:p>
            <a:r>
              <a:rPr lang="en-GB" dirty="0" smtClean="0"/>
              <a:t>Enterprise</a:t>
            </a:r>
            <a:endParaRPr lang="en-GB" dirty="0"/>
          </a:p>
        </p:txBody>
      </p:sp>
      <p:sp>
        <p:nvSpPr>
          <p:cNvPr id="3" name="Subtitle 2"/>
          <p:cNvSpPr>
            <a:spLocks noGrp="1"/>
          </p:cNvSpPr>
          <p:nvPr>
            <p:ph type="subTitle" idx="1"/>
          </p:nvPr>
        </p:nvSpPr>
        <p:spPr/>
        <p:txBody>
          <a:bodyPr/>
          <a:lstStyle/>
          <a:p>
            <a:r>
              <a:rPr lang="en-GB" dirty="0" smtClean="0"/>
              <a:t>Needs, wants and identifying opportunities</a:t>
            </a:r>
            <a:endParaRPr lang="en-GB" dirty="0"/>
          </a:p>
        </p:txBody>
      </p:sp>
    </p:spTree>
    <p:extLst>
      <p:ext uri="{BB962C8B-B14F-4D97-AF65-F5344CB8AC3E}">
        <p14:creationId xmlns:p14="http://schemas.microsoft.com/office/powerpoint/2010/main" val="2425402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024744" cy="720080"/>
          </a:xfrm>
        </p:spPr>
        <p:txBody>
          <a:bodyPr/>
          <a:lstStyle/>
          <a:p>
            <a:r>
              <a:rPr lang="en-GB" b="1" dirty="0" smtClean="0"/>
              <a:t>Boxing</a:t>
            </a:r>
            <a:endParaRPr lang="en-GB" dirty="0"/>
          </a:p>
        </p:txBody>
      </p:sp>
      <p:sp>
        <p:nvSpPr>
          <p:cNvPr id="3" name="Content Placeholder 2"/>
          <p:cNvSpPr>
            <a:spLocks noGrp="1"/>
          </p:cNvSpPr>
          <p:nvPr>
            <p:ph idx="1"/>
          </p:nvPr>
        </p:nvSpPr>
        <p:spPr>
          <a:xfrm>
            <a:off x="611560" y="1268760"/>
            <a:ext cx="4968552" cy="4968552"/>
          </a:xfrm>
        </p:spPr>
        <p:txBody>
          <a:bodyPr>
            <a:normAutofit/>
          </a:bodyPr>
          <a:lstStyle/>
          <a:p>
            <a:r>
              <a:rPr lang="en-GB" sz="2000" dirty="0"/>
              <a:t>There’s nothing new about boxing, but the sport is most definitely having a revival. A fun way to burn a lot of calories, get both lean and strong and bust some stress, it’s no wonder more people are turning to the sport for fitness. </a:t>
            </a:r>
            <a:endParaRPr lang="en-GB" sz="2000" dirty="0" smtClean="0"/>
          </a:p>
          <a:p>
            <a:pPr marL="68580" indent="0">
              <a:buNone/>
            </a:pPr>
            <a:endParaRPr lang="en-GB" sz="2000" dirty="0"/>
          </a:p>
          <a:p>
            <a:r>
              <a:rPr lang="en-GB" sz="2000" dirty="0"/>
              <a:t>Thanks to high profile boxing matches, endorsement from supermodels like Gigi </a:t>
            </a:r>
            <a:r>
              <a:rPr lang="en-GB" sz="2000" dirty="0" err="1"/>
              <a:t>Hadid</a:t>
            </a:r>
            <a:r>
              <a:rPr lang="en-GB" sz="2000" dirty="0"/>
              <a:t> and boxing mashups like </a:t>
            </a:r>
            <a:r>
              <a:rPr lang="en-GB" sz="2000" dirty="0" err="1"/>
              <a:t>piloxing</a:t>
            </a:r>
            <a:r>
              <a:rPr lang="en-GB" sz="2000" dirty="0"/>
              <a:t>, boxing is emerging from the shadows as </a:t>
            </a:r>
            <a:r>
              <a:rPr lang="en-GB" sz="2000" i="1" dirty="0"/>
              <a:t>the </a:t>
            </a:r>
            <a:r>
              <a:rPr lang="en-GB" sz="2000" dirty="0"/>
              <a:t>fitness trend for 2018.</a:t>
            </a:r>
            <a:endParaRPr lang="en-GB" sz="2000" dirty="0">
              <a:effectLst/>
            </a:endParaRPr>
          </a:p>
        </p:txBody>
      </p:sp>
      <p:pic>
        <p:nvPicPr>
          <p:cNvPr id="6" name="Picture 5"/>
          <p:cNvPicPr>
            <a:picLocks noChangeAspect="1"/>
          </p:cNvPicPr>
          <p:nvPr/>
        </p:nvPicPr>
        <p:blipFill>
          <a:blip r:embed="rId2"/>
          <a:stretch>
            <a:fillRect/>
          </a:stretch>
        </p:blipFill>
        <p:spPr>
          <a:xfrm>
            <a:off x="5796136" y="1300838"/>
            <a:ext cx="2713070" cy="4288401"/>
          </a:xfrm>
          <a:prstGeom prst="rect">
            <a:avLst/>
          </a:prstGeom>
        </p:spPr>
      </p:pic>
    </p:spTree>
    <p:extLst>
      <p:ext uri="{BB962C8B-B14F-4D97-AF65-F5344CB8AC3E}">
        <p14:creationId xmlns:p14="http://schemas.microsoft.com/office/powerpoint/2010/main" val="4084627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016" y="476672"/>
            <a:ext cx="7024744" cy="792088"/>
          </a:xfrm>
        </p:spPr>
        <p:txBody>
          <a:bodyPr/>
          <a:lstStyle/>
          <a:p>
            <a:r>
              <a:rPr lang="en-GB" b="1" dirty="0" smtClean="0"/>
              <a:t>Superfoods – Algae!</a:t>
            </a:r>
            <a:endParaRPr lang="en-GB" dirty="0"/>
          </a:p>
        </p:txBody>
      </p:sp>
      <p:sp>
        <p:nvSpPr>
          <p:cNvPr id="4" name="TextBox 3"/>
          <p:cNvSpPr txBox="1"/>
          <p:nvPr/>
        </p:nvSpPr>
        <p:spPr>
          <a:xfrm>
            <a:off x="4427984" y="1516329"/>
            <a:ext cx="4176464" cy="2677656"/>
          </a:xfrm>
          <a:prstGeom prst="rect">
            <a:avLst/>
          </a:prstGeom>
          <a:noFill/>
        </p:spPr>
        <p:txBody>
          <a:bodyPr wrap="square" rtlCol="0">
            <a:spAutoFit/>
          </a:bodyPr>
          <a:lstStyle/>
          <a:p>
            <a:r>
              <a:rPr lang="en-GB" sz="2400" dirty="0"/>
              <a:t>One of the most nutrient dense foods on the planet – blue algae (or spirulina) is the superfood ingredient you’ll hear everyone talking about in 2018</a:t>
            </a:r>
            <a:r>
              <a:rPr lang="en-GB" sz="2400" dirty="0" smtClean="0"/>
              <a:t>...</a:t>
            </a:r>
          </a:p>
          <a:p>
            <a:endParaRPr lang="en-GB" sz="2400" dirty="0"/>
          </a:p>
        </p:txBody>
      </p:sp>
      <p:pic>
        <p:nvPicPr>
          <p:cNvPr id="3" name="Picture 2"/>
          <p:cNvPicPr>
            <a:picLocks noChangeAspect="1"/>
          </p:cNvPicPr>
          <p:nvPr/>
        </p:nvPicPr>
        <p:blipFill>
          <a:blip r:embed="rId3"/>
          <a:stretch>
            <a:fillRect/>
          </a:stretch>
        </p:blipFill>
        <p:spPr>
          <a:xfrm>
            <a:off x="674642" y="1268760"/>
            <a:ext cx="3456384" cy="2983010"/>
          </a:xfrm>
          <a:prstGeom prst="rect">
            <a:avLst/>
          </a:prstGeom>
        </p:spPr>
      </p:pic>
      <p:sp>
        <p:nvSpPr>
          <p:cNvPr id="6" name="TextBox 5"/>
          <p:cNvSpPr txBox="1"/>
          <p:nvPr/>
        </p:nvSpPr>
        <p:spPr>
          <a:xfrm>
            <a:off x="680647" y="4271357"/>
            <a:ext cx="7632848" cy="2585323"/>
          </a:xfrm>
          <a:prstGeom prst="rect">
            <a:avLst/>
          </a:prstGeom>
          <a:noFill/>
        </p:spPr>
        <p:txBody>
          <a:bodyPr wrap="square" rtlCol="0">
            <a:spAutoFit/>
          </a:bodyPr>
          <a:lstStyle/>
          <a:p>
            <a:r>
              <a:rPr lang="en-GB" dirty="0"/>
              <a:t>In its top food trends for 2018 report, Whole Foods named </a:t>
            </a:r>
            <a:r>
              <a:rPr lang="en-GB" dirty="0">
                <a:hlinkClick r:id="rId4"/>
              </a:rPr>
              <a:t>super powders such as spirulina</a:t>
            </a:r>
            <a:r>
              <a:rPr lang="en-GB" dirty="0"/>
              <a:t> as “serious power players” for the year ahead.</a:t>
            </a:r>
          </a:p>
          <a:p>
            <a:r>
              <a:rPr lang="en-GB" dirty="0"/>
              <a:t>And as more and more people turn to plant-based and vegan diets, it’s a trend that is only set to rise – as consumers look to find substitutes for protein and other essential vitamins and minerals they may lack from their diet</a:t>
            </a:r>
            <a:r>
              <a:rPr lang="en-GB" dirty="0" smtClean="0"/>
              <a:t>. </a:t>
            </a:r>
            <a:r>
              <a:rPr lang="en-GB" dirty="0"/>
              <a:t>60% of algae is made up of protein, music to the ears of fit-foodies.</a:t>
            </a:r>
          </a:p>
          <a:p>
            <a:endParaRPr lang="en-GB" dirty="0"/>
          </a:p>
        </p:txBody>
      </p:sp>
    </p:spTree>
    <p:extLst>
      <p:ext uri="{BB962C8B-B14F-4D97-AF65-F5344CB8AC3E}">
        <p14:creationId xmlns:p14="http://schemas.microsoft.com/office/powerpoint/2010/main" val="2527992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89554"/>
            <a:ext cx="7024744" cy="1143000"/>
          </a:xfrm>
        </p:spPr>
        <p:txBody>
          <a:bodyPr/>
          <a:lstStyle/>
          <a:p>
            <a:r>
              <a:rPr lang="en-GB" b="1" dirty="0" smtClean="0"/>
              <a:t>Premium mixers</a:t>
            </a:r>
            <a:endParaRPr lang="en-GB" dirty="0"/>
          </a:p>
        </p:txBody>
      </p:sp>
      <p:sp>
        <p:nvSpPr>
          <p:cNvPr id="3" name="Content Placeholder 2"/>
          <p:cNvSpPr>
            <a:spLocks noGrp="1"/>
          </p:cNvSpPr>
          <p:nvPr>
            <p:ph idx="1"/>
          </p:nvPr>
        </p:nvSpPr>
        <p:spPr>
          <a:xfrm>
            <a:off x="3491880" y="1512663"/>
            <a:ext cx="4896544" cy="3005688"/>
          </a:xfrm>
        </p:spPr>
        <p:txBody>
          <a:bodyPr>
            <a:noAutofit/>
          </a:bodyPr>
          <a:lstStyle/>
          <a:p>
            <a:pPr marL="68580" indent="0">
              <a:buNone/>
            </a:pPr>
            <a:r>
              <a:rPr lang="en-GB" sz="1600" dirty="0"/>
              <a:t>With the likes of </a:t>
            </a:r>
            <a:r>
              <a:rPr lang="en-GB" sz="1600" dirty="0">
                <a:hlinkClick r:id="rId3"/>
              </a:rPr>
              <a:t>gin</a:t>
            </a:r>
            <a:r>
              <a:rPr lang="en-GB" sz="1600" dirty="0"/>
              <a:t>, </a:t>
            </a:r>
            <a:r>
              <a:rPr lang="en-GB" sz="1600" dirty="0" err="1">
                <a:hlinkClick r:id="rId4"/>
              </a:rPr>
              <a:t>mezcal</a:t>
            </a:r>
            <a:r>
              <a:rPr lang="en-GB" sz="1600" dirty="0"/>
              <a:t> and vodka all experiencing a resurgence in recent years, (albeit with some reinvention for more upmarket appeal), it was only a matter of time before the discerning UK public called out for a premium mixer to add to their tipple</a:t>
            </a:r>
            <a:r>
              <a:rPr lang="en-GB" sz="1600" dirty="0" smtClean="0"/>
              <a:t>.</a:t>
            </a:r>
            <a:endParaRPr lang="en-GB" sz="1600" dirty="0"/>
          </a:p>
          <a:p>
            <a:pPr marL="68580" indent="0">
              <a:buNone/>
            </a:pPr>
            <a:r>
              <a:rPr lang="en-GB" sz="1600" dirty="0"/>
              <a:t>In fact, in 2017 </a:t>
            </a:r>
            <a:r>
              <a:rPr lang="en-GB" sz="1600" dirty="0">
                <a:hlinkClick r:id="rId5"/>
              </a:rPr>
              <a:t>UK tonic sales rose 35%</a:t>
            </a:r>
            <a:r>
              <a:rPr lang="en-GB" sz="1600" dirty="0"/>
              <a:t> from 2016 levels, with volume sales reaching 122,280 litres for November 2017 – a rise of 13% compared to the same period last year, and this trend shows no sign of stopping anytime soon. </a:t>
            </a:r>
            <a:endParaRPr lang="en-GB" sz="1600" dirty="0">
              <a:effectLst/>
            </a:endParaRPr>
          </a:p>
        </p:txBody>
      </p:sp>
      <p:pic>
        <p:nvPicPr>
          <p:cNvPr id="5" name="Picture 4"/>
          <p:cNvPicPr>
            <a:picLocks noChangeAspect="1"/>
          </p:cNvPicPr>
          <p:nvPr/>
        </p:nvPicPr>
        <p:blipFill>
          <a:blip r:embed="rId6"/>
          <a:stretch>
            <a:fillRect/>
          </a:stretch>
        </p:blipFill>
        <p:spPr>
          <a:xfrm>
            <a:off x="668047" y="1887695"/>
            <a:ext cx="2736304" cy="2519945"/>
          </a:xfrm>
          <a:prstGeom prst="rect">
            <a:avLst/>
          </a:prstGeom>
        </p:spPr>
      </p:pic>
      <p:sp>
        <p:nvSpPr>
          <p:cNvPr id="6" name="TextBox 5"/>
          <p:cNvSpPr txBox="1"/>
          <p:nvPr/>
        </p:nvSpPr>
        <p:spPr>
          <a:xfrm>
            <a:off x="539552" y="4518351"/>
            <a:ext cx="8064896" cy="2308324"/>
          </a:xfrm>
          <a:prstGeom prst="rect">
            <a:avLst/>
          </a:prstGeom>
          <a:noFill/>
        </p:spPr>
        <p:txBody>
          <a:bodyPr wrap="square" rtlCol="0">
            <a:spAutoFit/>
          </a:bodyPr>
          <a:lstStyle/>
          <a:p>
            <a:r>
              <a:rPr lang="en-GB" dirty="0"/>
              <a:t>With 25% of the UK’s population now enjoying cocktails regularly, the most obvious way to capitalise on this growing trend is to produce your own premium mixer that people can enjoy in a cocktail or as a drink in its own right. </a:t>
            </a:r>
          </a:p>
          <a:p>
            <a:r>
              <a:rPr lang="en-GB" dirty="0"/>
              <a:t>Key to setting yourself aside from generic store brand mixers, as well as gaining the ‘healthy’ tag, will be to use real ingredients, natural flavours and to market yourself with an air of superiority.</a:t>
            </a:r>
          </a:p>
          <a:p>
            <a:endParaRPr lang="en-GB" dirty="0"/>
          </a:p>
        </p:txBody>
      </p:sp>
    </p:spTree>
    <p:extLst>
      <p:ext uri="{BB962C8B-B14F-4D97-AF65-F5344CB8AC3E}">
        <p14:creationId xmlns:p14="http://schemas.microsoft.com/office/powerpoint/2010/main" val="1358895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00" y="548680"/>
            <a:ext cx="7024744" cy="709325"/>
          </a:xfrm>
        </p:spPr>
        <p:txBody>
          <a:bodyPr/>
          <a:lstStyle/>
          <a:p>
            <a:r>
              <a:rPr lang="en-GB" b="1" dirty="0" smtClean="0"/>
              <a:t>Care home developer</a:t>
            </a:r>
            <a:endParaRPr lang="en-GB" dirty="0"/>
          </a:p>
        </p:txBody>
      </p:sp>
      <p:sp>
        <p:nvSpPr>
          <p:cNvPr id="3" name="Content Placeholder 2"/>
          <p:cNvSpPr>
            <a:spLocks noGrp="1"/>
          </p:cNvSpPr>
          <p:nvPr>
            <p:ph idx="1"/>
          </p:nvPr>
        </p:nvSpPr>
        <p:spPr>
          <a:xfrm>
            <a:off x="4283968" y="1404772"/>
            <a:ext cx="3960440" cy="2737872"/>
          </a:xfrm>
        </p:spPr>
        <p:txBody>
          <a:bodyPr>
            <a:noAutofit/>
          </a:bodyPr>
          <a:lstStyle/>
          <a:p>
            <a:pPr marL="68580" indent="0">
              <a:buNone/>
            </a:pPr>
            <a:r>
              <a:rPr lang="en-GB" sz="2000" dirty="0"/>
              <a:t>In Britain, property development continues to be big business. And one industry segment which presents rich business opportunities for budding property entrepreneurs in 2018 is the care home market</a:t>
            </a:r>
            <a:r>
              <a:rPr lang="en-GB" sz="2000" dirty="0" smtClean="0"/>
              <a:t>.</a:t>
            </a:r>
            <a:endParaRPr lang="en-GB" sz="2000" dirty="0"/>
          </a:p>
        </p:txBody>
      </p:sp>
      <p:pic>
        <p:nvPicPr>
          <p:cNvPr id="4" name="Picture 3"/>
          <p:cNvPicPr>
            <a:picLocks noChangeAspect="1"/>
          </p:cNvPicPr>
          <p:nvPr/>
        </p:nvPicPr>
        <p:blipFill>
          <a:blip r:embed="rId2"/>
          <a:stretch>
            <a:fillRect/>
          </a:stretch>
        </p:blipFill>
        <p:spPr>
          <a:xfrm>
            <a:off x="755576" y="1436550"/>
            <a:ext cx="3305828" cy="2412361"/>
          </a:xfrm>
          <a:prstGeom prst="rect">
            <a:avLst/>
          </a:prstGeom>
        </p:spPr>
      </p:pic>
      <p:sp>
        <p:nvSpPr>
          <p:cNvPr id="7" name="TextBox 6"/>
          <p:cNvSpPr txBox="1"/>
          <p:nvPr/>
        </p:nvSpPr>
        <p:spPr>
          <a:xfrm>
            <a:off x="618100" y="3995678"/>
            <a:ext cx="7776864" cy="2862322"/>
          </a:xfrm>
          <a:prstGeom prst="rect">
            <a:avLst/>
          </a:prstGeom>
          <a:noFill/>
        </p:spPr>
        <p:txBody>
          <a:bodyPr wrap="square" rtlCol="0">
            <a:spAutoFit/>
          </a:bodyPr>
          <a:lstStyle/>
          <a:p>
            <a:r>
              <a:rPr lang="en-GB" dirty="0"/>
              <a:t>Increasing demands from the UK’s ageing population – now living longer than ever before – is putting a strain on the country’s existing care homes with a disparity between the number of care home beds available and the number of care home beds needed.</a:t>
            </a:r>
          </a:p>
          <a:p>
            <a:r>
              <a:rPr lang="en-GB" dirty="0"/>
              <a:t>In fact, property experts predict 2018 is the year the care home market will hit a crisis point.</a:t>
            </a:r>
          </a:p>
          <a:p>
            <a:r>
              <a:rPr lang="en-GB" dirty="0"/>
              <a:t>Becoming a care home developer in 2018 is a good business idea because there is a huge gap in the market: demand for care homes outweighs supply and is only expected to rise.</a:t>
            </a:r>
          </a:p>
          <a:p>
            <a:endParaRPr lang="en-GB" dirty="0"/>
          </a:p>
        </p:txBody>
      </p:sp>
    </p:spTree>
    <p:extLst>
      <p:ext uri="{BB962C8B-B14F-4D97-AF65-F5344CB8AC3E}">
        <p14:creationId xmlns:p14="http://schemas.microsoft.com/office/powerpoint/2010/main" val="2582616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38007"/>
            <a:ext cx="7024744" cy="814400"/>
          </a:xfrm>
        </p:spPr>
        <p:txBody>
          <a:bodyPr/>
          <a:lstStyle/>
          <a:p>
            <a:r>
              <a:rPr lang="en-GB" b="1" dirty="0" smtClean="0"/>
              <a:t>Women’s health tech</a:t>
            </a:r>
            <a:endParaRPr lang="en-GB" b="1" dirty="0"/>
          </a:p>
        </p:txBody>
      </p:sp>
      <p:sp>
        <p:nvSpPr>
          <p:cNvPr id="3" name="Content Placeholder 2"/>
          <p:cNvSpPr>
            <a:spLocks noGrp="1"/>
          </p:cNvSpPr>
          <p:nvPr>
            <p:ph idx="1"/>
          </p:nvPr>
        </p:nvSpPr>
        <p:spPr>
          <a:xfrm>
            <a:off x="683568" y="1628800"/>
            <a:ext cx="4176464" cy="4608512"/>
          </a:xfrm>
        </p:spPr>
        <p:txBody>
          <a:bodyPr>
            <a:normAutofit fontScale="85000" lnSpcReduction="10000"/>
          </a:bodyPr>
          <a:lstStyle/>
          <a:p>
            <a:pPr marL="68580" indent="0">
              <a:buNone/>
            </a:pPr>
            <a:r>
              <a:rPr lang="en-GB" dirty="0"/>
              <a:t>From period-tracking apps to smart contraceptives, this fledgling market is already busting taboos around the world – and 2018 is the time to join </a:t>
            </a:r>
            <a:r>
              <a:rPr lang="en-GB" dirty="0" smtClean="0"/>
              <a:t>it</a:t>
            </a:r>
          </a:p>
          <a:p>
            <a:pPr marL="68580" indent="0">
              <a:buNone/>
            </a:pPr>
            <a:endParaRPr lang="en-GB" dirty="0" smtClean="0"/>
          </a:p>
          <a:p>
            <a:pPr marL="68580" indent="0">
              <a:buNone/>
            </a:pPr>
            <a:r>
              <a:rPr lang="en-GB" dirty="0"/>
              <a:t>According to a report from Research and Markets, the global women’s health market is set to hit $51.3bn by 2025 – though you don’t need a figure to understand that there’s an immense audience to tap into here; roughly half of the population, in fact.</a:t>
            </a:r>
          </a:p>
        </p:txBody>
      </p:sp>
      <p:pic>
        <p:nvPicPr>
          <p:cNvPr id="5" name="Picture 4"/>
          <p:cNvPicPr>
            <a:picLocks noChangeAspect="1"/>
          </p:cNvPicPr>
          <p:nvPr/>
        </p:nvPicPr>
        <p:blipFill>
          <a:blip r:embed="rId2"/>
          <a:stretch>
            <a:fillRect/>
          </a:stretch>
        </p:blipFill>
        <p:spPr>
          <a:xfrm>
            <a:off x="5059270" y="1733679"/>
            <a:ext cx="3542903" cy="2752455"/>
          </a:xfrm>
          <a:prstGeom prst="rect">
            <a:avLst/>
          </a:prstGeom>
        </p:spPr>
      </p:pic>
    </p:spTree>
    <p:extLst>
      <p:ext uri="{BB962C8B-B14F-4D97-AF65-F5344CB8AC3E}">
        <p14:creationId xmlns:p14="http://schemas.microsoft.com/office/powerpoint/2010/main" val="3035577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lstStyle/>
          <a:p>
            <a:r>
              <a:rPr lang="en-GB" dirty="0" smtClean="0"/>
              <a:t>From the Topic notes</a:t>
            </a:r>
            <a:endParaRPr lang="en-GB" dirty="0"/>
          </a:p>
        </p:txBody>
      </p:sp>
      <p:sp>
        <p:nvSpPr>
          <p:cNvPr id="3" name="Content Placeholder 2"/>
          <p:cNvSpPr>
            <a:spLocks noGrp="1"/>
          </p:cNvSpPr>
          <p:nvPr>
            <p:ph idx="1"/>
          </p:nvPr>
        </p:nvSpPr>
        <p:spPr>
          <a:xfrm>
            <a:off x="899592" y="1916832"/>
            <a:ext cx="7416824" cy="3841652"/>
          </a:xfrm>
        </p:spPr>
        <p:txBody>
          <a:bodyPr>
            <a:noAutofit/>
          </a:bodyPr>
          <a:lstStyle/>
          <a:p>
            <a:r>
              <a:rPr lang="en-US" dirty="0"/>
              <a:t>According to the Department of </a:t>
            </a:r>
            <a:r>
              <a:rPr lang="en-US" dirty="0" smtClean="0"/>
              <a:t>BIS</a:t>
            </a:r>
            <a:r>
              <a:rPr lang="en-GB" dirty="0"/>
              <a:t> </a:t>
            </a:r>
            <a:r>
              <a:rPr lang="en-US" dirty="0" smtClean="0"/>
              <a:t>[</a:t>
            </a:r>
            <a:r>
              <a:rPr lang="en-US" i="1" dirty="0" smtClean="0"/>
              <a:t>Business</a:t>
            </a:r>
            <a:r>
              <a:rPr lang="en-US" i="1" dirty="0"/>
              <a:t>, Innovation and Skills</a:t>
            </a:r>
            <a:r>
              <a:rPr lang="en-US" dirty="0"/>
              <a:t>] </a:t>
            </a:r>
            <a:r>
              <a:rPr lang="en-US" dirty="0" smtClean="0"/>
              <a:t>data,</a:t>
            </a:r>
            <a:r>
              <a:rPr lang="en-GB" dirty="0"/>
              <a:t> </a:t>
            </a:r>
            <a:r>
              <a:rPr lang="en-US" dirty="0" smtClean="0"/>
              <a:t>99.2</a:t>
            </a:r>
            <a:r>
              <a:rPr lang="en-US" dirty="0"/>
              <a:t>% of all UK businesses are defined </a:t>
            </a:r>
            <a:r>
              <a:rPr lang="en-US" dirty="0" smtClean="0"/>
              <a:t>as</a:t>
            </a:r>
            <a:r>
              <a:rPr lang="en-GB" dirty="0"/>
              <a:t> </a:t>
            </a:r>
            <a:r>
              <a:rPr lang="en-US" dirty="0" smtClean="0"/>
              <a:t>‘small</a:t>
            </a:r>
            <a:r>
              <a:rPr lang="en-US" dirty="0"/>
              <a:t>’ (i.e. they have between 0 and </a:t>
            </a:r>
            <a:r>
              <a:rPr lang="en-US" dirty="0" smtClean="0"/>
              <a:t>49</a:t>
            </a:r>
            <a:r>
              <a:rPr lang="en-GB" dirty="0"/>
              <a:t> </a:t>
            </a:r>
            <a:r>
              <a:rPr lang="en-US" dirty="0" smtClean="0"/>
              <a:t>employees).</a:t>
            </a:r>
          </a:p>
          <a:p>
            <a:r>
              <a:rPr lang="en-US" dirty="0" smtClean="0"/>
              <a:t>SMEs make up 67% of UK private sector jobs.</a:t>
            </a:r>
          </a:p>
          <a:p>
            <a:r>
              <a:rPr lang="en-US" dirty="0"/>
              <a:t>Interestingly, this 99.2% of businesses is responsible for 47% of all private sector employment in the UK, and around one third of all turnover created by private enterprise.</a:t>
            </a:r>
            <a:endParaRPr lang="en-GB" dirty="0"/>
          </a:p>
          <a:p>
            <a:endParaRPr lang="en-GB" dirty="0"/>
          </a:p>
          <a:p>
            <a:endParaRPr lang="en-GB" dirty="0"/>
          </a:p>
        </p:txBody>
      </p:sp>
      <p:sp>
        <p:nvSpPr>
          <p:cNvPr id="4" name="TextBox 3"/>
          <p:cNvSpPr txBox="1"/>
          <p:nvPr/>
        </p:nvSpPr>
        <p:spPr>
          <a:xfrm>
            <a:off x="755576" y="5727159"/>
            <a:ext cx="770485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smtClean="0"/>
              <a:t>Think – Pair – Share </a:t>
            </a:r>
          </a:p>
          <a:p>
            <a:r>
              <a:rPr lang="en-GB" sz="2000" dirty="0" smtClean="0"/>
              <a:t>Is this good / bad for the economy? Why / why not?</a:t>
            </a:r>
            <a:endParaRPr lang="en-GB" sz="2000" dirty="0"/>
          </a:p>
        </p:txBody>
      </p:sp>
    </p:spTree>
    <p:extLst>
      <p:ext uri="{BB962C8B-B14F-4D97-AF65-F5344CB8AC3E}">
        <p14:creationId xmlns:p14="http://schemas.microsoft.com/office/powerpoint/2010/main" val="533778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Surprisingly, the number of people deciding to start up businesses on their own has increased each year since 2000, despite the recession. The Government estimates that the total number of business entities increased from 3.5m </a:t>
            </a:r>
            <a:r>
              <a:rPr lang="en-US" dirty="0" smtClean="0"/>
              <a:t>to</a:t>
            </a:r>
            <a:r>
              <a:rPr lang="en-GB" dirty="0"/>
              <a:t> </a:t>
            </a:r>
            <a:r>
              <a:rPr lang="en-US" dirty="0" smtClean="0"/>
              <a:t>4.9m </a:t>
            </a:r>
            <a:r>
              <a:rPr lang="en-US" dirty="0"/>
              <a:t>between 2000 and 2013.</a:t>
            </a:r>
            <a:endParaRPr lang="en-GB" dirty="0"/>
          </a:p>
          <a:p>
            <a:endParaRPr lang="en-GB" dirty="0"/>
          </a:p>
        </p:txBody>
      </p:sp>
      <p:sp>
        <p:nvSpPr>
          <p:cNvPr id="4" name="Title 1"/>
          <p:cNvSpPr>
            <a:spLocks noGrp="1"/>
          </p:cNvSpPr>
          <p:nvPr>
            <p:ph type="title"/>
          </p:nvPr>
        </p:nvSpPr>
        <p:spPr>
          <a:xfrm>
            <a:off x="1043608" y="620688"/>
            <a:ext cx="7024744" cy="1143000"/>
          </a:xfrm>
        </p:spPr>
        <p:txBody>
          <a:bodyPr/>
          <a:lstStyle/>
          <a:p>
            <a:r>
              <a:rPr lang="en-GB" dirty="0" smtClean="0"/>
              <a:t>From the Topic notes</a:t>
            </a:r>
            <a:endParaRPr lang="en-GB" dirty="0"/>
          </a:p>
        </p:txBody>
      </p:sp>
    </p:spTree>
    <p:extLst>
      <p:ext uri="{BB962C8B-B14F-4D97-AF65-F5344CB8AC3E}">
        <p14:creationId xmlns:p14="http://schemas.microsoft.com/office/powerpoint/2010/main" val="4127668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Mid point summary</a:t>
            </a:r>
            <a:endParaRPr lang="en-GB" dirty="0"/>
          </a:p>
        </p:txBody>
      </p:sp>
      <p:sp>
        <p:nvSpPr>
          <p:cNvPr id="3" name="Content Placeholder 2"/>
          <p:cNvSpPr>
            <a:spLocks noGrp="1"/>
          </p:cNvSpPr>
          <p:nvPr>
            <p:ph idx="1"/>
          </p:nvPr>
        </p:nvSpPr>
        <p:spPr/>
        <p:txBody>
          <a:bodyPr/>
          <a:lstStyle/>
          <a:p>
            <a:r>
              <a:rPr lang="en-GB" dirty="0" smtClean="0"/>
              <a:t>Identify 3 features of a successful start up.</a:t>
            </a:r>
          </a:p>
          <a:p>
            <a:endParaRPr lang="en-GB" dirty="0"/>
          </a:p>
          <a:p>
            <a:r>
              <a:rPr lang="en-GB" dirty="0" smtClean="0"/>
              <a:t>In a short paragraph, explain how SMEs contribute to the economy.</a:t>
            </a:r>
            <a:endParaRPr lang="en-GB" dirty="0"/>
          </a:p>
        </p:txBody>
      </p:sp>
    </p:spTree>
    <p:extLst>
      <p:ext uri="{BB962C8B-B14F-4D97-AF65-F5344CB8AC3E}">
        <p14:creationId xmlns:p14="http://schemas.microsoft.com/office/powerpoint/2010/main" val="3502623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850106"/>
          </a:xfrm>
        </p:spPr>
        <p:txBody>
          <a:bodyPr>
            <a:normAutofit/>
          </a:bodyPr>
          <a:lstStyle/>
          <a:p>
            <a:r>
              <a:rPr lang="en-GB" dirty="0" smtClean="0"/>
              <a:t>Identifying business opportunities</a:t>
            </a:r>
            <a:endParaRPr lang="en-GB" dirty="0"/>
          </a:p>
        </p:txBody>
      </p:sp>
      <p:sp>
        <p:nvSpPr>
          <p:cNvPr id="3" name="Content Placeholder 2"/>
          <p:cNvSpPr>
            <a:spLocks noGrp="1"/>
          </p:cNvSpPr>
          <p:nvPr>
            <p:ph idx="1"/>
          </p:nvPr>
        </p:nvSpPr>
        <p:spPr>
          <a:xfrm>
            <a:off x="683568" y="1628800"/>
            <a:ext cx="7776864" cy="4824536"/>
          </a:xfrm>
        </p:spPr>
        <p:txBody>
          <a:bodyPr>
            <a:normAutofit lnSpcReduction="10000"/>
          </a:bodyPr>
          <a:lstStyle/>
          <a:p>
            <a:pPr marL="68580" indent="0">
              <a:buNone/>
            </a:pPr>
            <a:r>
              <a:rPr lang="en-GB" u="sng" dirty="0" smtClean="0"/>
              <a:t>In pairs and on computers</a:t>
            </a:r>
            <a:r>
              <a:rPr lang="en-GB" dirty="0" smtClean="0"/>
              <a:t>: </a:t>
            </a:r>
          </a:p>
          <a:p>
            <a:pPr marL="68580" indent="0">
              <a:buNone/>
            </a:pPr>
            <a:r>
              <a:rPr lang="en-GB" dirty="0" smtClean="0"/>
              <a:t>Identify and investigate at least two SMEs in your local area. </a:t>
            </a:r>
          </a:p>
          <a:p>
            <a:pPr marL="68580" indent="0">
              <a:buNone/>
            </a:pPr>
            <a:endParaRPr lang="en-GB" dirty="0" smtClean="0"/>
          </a:p>
          <a:p>
            <a:pPr marL="68580" indent="0">
              <a:buNone/>
            </a:pPr>
            <a:r>
              <a:rPr lang="en-GB" u="sng" dirty="0" smtClean="0"/>
              <a:t>Choose businesses that you are interested in!</a:t>
            </a:r>
            <a:r>
              <a:rPr lang="en-GB" dirty="0" smtClean="0"/>
              <a:t> </a:t>
            </a:r>
          </a:p>
          <a:p>
            <a:pPr marL="68580" indent="0">
              <a:buNone/>
            </a:pPr>
            <a:endParaRPr lang="en-GB" dirty="0"/>
          </a:p>
          <a:p>
            <a:pPr marL="68580" indent="0">
              <a:buNone/>
            </a:pPr>
            <a:r>
              <a:rPr lang="en-GB" dirty="0" smtClean="0"/>
              <a:t>Find out:</a:t>
            </a:r>
          </a:p>
          <a:p>
            <a:pPr marL="68580" indent="0">
              <a:buNone/>
            </a:pPr>
            <a:endParaRPr lang="en-GB" dirty="0"/>
          </a:p>
          <a:p>
            <a:pPr marL="514350" indent="-514350">
              <a:buFont typeface="+mj-lt"/>
              <a:buAutoNum type="arabicPeriod"/>
            </a:pPr>
            <a:r>
              <a:rPr lang="en-GB" dirty="0" smtClean="0"/>
              <a:t>What makes the business successful? </a:t>
            </a:r>
          </a:p>
          <a:p>
            <a:pPr marL="514350" indent="-514350">
              <a:buFont typeface="+mj-lt"/>
              <a:buAutoNum type="arabicPeriod"/>
            </a:pPr>
            <a:r>
              <a:rPr lang="en-GB" dirty="0" smtClean="0"/>
              <a:t>What inputs (factors of production) are required to meet the needs and wants of customers.</a:t>
            </a:r>
          </a:p>
          <a:p>
            <a:pPr marL="514350" indent="-514350">
              <a:buFont typeface="+mj-lt"/>
              <a:buAutoNum type="arabicPeriod"/>
            </a:pPr>
            <a:r>
              <a:rPr lang="en-GB" dirty="0" smtClean="0"/>
              <a:t>How could the business be improved?</a:t>
            </a:r>
            <a:endParaRPr lang="en-GB" dirty="0"/>
          </a:p>
          <a:p>
            <a:endParaRPr lang="en-GB" dirty="0"/>
          </a:p>
        </p:txBody>
      </p:sp>
      <p:sp>
        <p:nvSpPr>
          <p:cNvPr id="4" name="Rounded Rectangle 3"/>
          <p:cNvSpPr/>
          <p:nvPr/>
        </p:nvSpPr>
        <p:spPr>
          <a:xfrm>
            <a:off x="7092280" y="3645024"/>
            <a:ext cx="1368152"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20 minutes</a:t>
            </a:r>
            <a:endParaRPr lang="en-GB" dirty="0"/>
          </a:p>
        </p:txBody>
      </p:sp>
    </p:spTree>
    <p:extLst>
      <p:ext uri="{BB962C8B-B14F-4D97-AF65-F5344CB8AC3E}">
        <p14:creationId xmlns:p14="http://schemas.microsoft.com/office/powerpoint/2010/main" val="3690427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 </a:t>
            </a:r>
            <a:endParaRPr lang="en-GB" dirty="0"/>
          </a:p>
        </p:txBody>
      </p:sp>
      <p:sp>
        <p:nvSpPr>
          <p:cNvPr id="3" name="Content Placeholder 2"/>
          <p:cNvSpPr>
            <a:spLocks noGrp="1"/>
          </p:cNvSpPr>
          <p:nvPr>
            <p:ph idx="1"/>
          </p:nvPr>
        </p:nvSpPr>
        <p:spPr/>
        <p:txBody>
          <a:bodyPr>
            <a:normAutofit lnSpcReduction="10000"/>
          </a:bodyPr>
          <a:lstStyle/>
          <a:p>
            <a:pPr marL="68580" indent="0">
              <a:buNone/>
            </a:pPr>
            <a:r>
              <a:rPr lang="en-GB" i="1" dirty="0" smtClean="0"/>
              <a:t>“Big businesses make the headlines, so why bother about the growth of small businesses?”</a:t>
            </a:r>
          </a:p>
          <a:p>
            <a:endParaRPr lang="en-GB" dirty="0"/>
          </a:p>
          <a:p>
            <a:r>
              <a:rPr lang="en-GB" dirty="0" smtClean="0"/>
              <a:t>Do you think this statement undervalues the importance of SMEs to the UK economy?</a:t>
            </a:r>
          </a:p>
          <a:p>
            <a:endParaRPr lang="en-GB" dirty="0"/>
          </a:p>
          <a:p>
            <a:pPr marL="68580" indent="0">
              <a:buNone/>
            </a:pPr>
            <a:r>
              <a:rPr lang="en-GB" dirty="0" smtClean="0"/>
              <a:t>(justify your response)</a:t>
            </a:r>
            <a:endParaRPr lang="en-GB" dirty="0"/>
          </a:p>
        </p:txBody>
      </p:sp>
      <p:sp>
        <p:nvSpPr>
          <p:cNvPr id="4" name="Rounded Rectangle 3"/>
          <p:cNvSpPr/>
          <p:nvPr/>
        </p:nvSpPr>
        <p:spPr>
          <a:xfrm>
            <a:off x="7092280" y="5589240"/>
            <a:ext cx="1368152"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 </a:t>
            </a:r>
          </a:p>
          <a:p>
            <a:pPr algn="ctr"/>
            <a:r>
              <a:rPr lang="en-GB" dirty="0" smtClean="0"/>
              <a:t>minutes</a:t>
            </a:r>
            <a:endParaRPr lang="en-GB" dirty="0"/>
          </a:p>
        </p:txBody>
      </p:sp>
    </p:spTree>
    <p:extLst>
      <p:ext uri="{BB962C8B-B14F-4D97-AF65-F5344CB8AC3E}">
        <p14:creationId xmlns:p14="http://schemas.microsoft.com/office/powerpoint/2010/main" val="3299853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75" y="998470"/>
            <a:ext cx="8599497" cy="512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372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Enterprise, SMEs </a:t>
            </a:r>
            <a:r>
              <a:rPr lang="en-GB" smtClean="0"/>
              <a:t>and Entrepreneur</a:t>
            </a:r>
            <a:endParaRPr lang="en-GB" dirty="0"/>
          </a:p>
        </p:txBody>
      </p:sp>
      <p:sp>
        <p:nvSpPr>
          <p:cNvPr id="3" name="Content Placeholder 2"/>
          <p:cNvSpPr>
            <a:spLocks noGrp="1"/>
          </p:cNvSpPr>
          <p:nvPr>
            <p:ph idx="1"/>
          </p:nvPr>
        </p:nvSpPr>
        <p:spPr/>
        <p:txBody>
          <a:bodyPr/>
          <a:lstStyle/>
          <a:p>
            <a:r>
              <a:rPr lang="en-GB" dirty="0" smtClean="0"/>
              <a:t>With the person next to you discuss what the meaning of the three terms above.</a:t>
            </a:r>
          </a:p>
          <a:p>
            <a:endParaRPr lang="en-GB" dirty="0"/>
          </a:p>
          <a:p>
            <a:r>
              <a:rPr lang="en-GB" dirty="0" smtClean="0"/>
              <a:t>Write down a concise definition of each word.</a:t>
            </a:r>
            <a:endParaRPr lang="en-GB" dirty="0"/>
          </a:p>
        </p:txBody>
      </p:sp>
      <p:sp>
        <p:nvSpPr>
          <p:cNvPr id="4" name="Rounded Rectangle 3"/>
          <p:cNvSpPr/>
          <p:nvPr/>
        </p:nvSpPr>
        <p:spPr>
          <a:xfrm>
            <a:off x="7164288" y="5661248"/>
            <a:ext cx="1296144"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 minutes</a:t>
            </a:r>
            <a:endParaRPr lang="en-GB" dirty="0"/>
          </a:p>
        </p:txBody>
      </p:sp>
    </p:spTree>
    <p:extLst>
      <p:ext uri="{BB962C8B-B14F-4D97-AF65-F5344CB8AC3E}">
        <p14:creationId xmlns:p14="http://schemas.microsoft.com/office/powerpoint/2010/main" val="33093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a:xfrm>
            <a:off x="1043492" y="2323652"/>
            <a:ext cx="7416940" cy="3841652"/>
          </a:xfrm>
        </p:spPr>
        <p:txBody>
          <a:bodyPr>
            <a:normAutofit/>
          </a:bodyPr>
          <a:lstStyle/>
          <a:p>
            <a:r>
              <a:rPr lang="en-GB" dirty="0"/>
              <a:t>Be able to </a:t>
            </a:r>
            <a:r>
              <a:rPr lang="en-GB" b="1" dirty="0"/>
              <a:t>identify</a:t>
            </a:r>
            <a:r>
              <a:rPr lang="en-GB" dirty="0"/>
              <a:t> the features of a successful business</a:t>
            </a:r>
          </a:p>
          <a:p>
            <a:endParaRPr lang="en-GB" dirty="0"/>
          </a:p>
          <a:p>
            <a:r>
              <a:rPr lang="en-GB" dirty="0"/>
              <a:t>Be able to </a:t>
            </a:r>
            <a:r>
              <a:rPr lang="en-GB" b="1" dirty="0"/>
              <a:t>explain</a:t>
            </a:r>
            <a:r>
              <a:rPr lang="en-GB" dirty="0"/>
              <a:t> the meaning of enterprise and SMEs</a:t>
            </a:r>
          </a:p>
          <a:p>
            <a:endParaRPr lang="en-GB" dirty="0"/>
          </a:p>
          <a:p>
            <a:r>
              <a:rPr lang="en-GB" dirty="0"/>
              <a:t>Be able to </a:t>
            </a:r>
            <a:r>
              <a:rPr lang="en-GB" b="1" dirty="0"/>
              <a:t>discuss</a:t>
            </a:r>
            <a:r>
              <a:rPr lang="en-GB" dirty="0"/>
              <a:t> how satisfying needs and wants can give opportunities to entrepreneurs</a:t>
            </a:r>
          </a:p>
        </p:txBody>
      </p:sp>
    </p:spTree>
    <p:extLst>
      <p:ext uri="{BB962C8B-B14F-4D97-AF65-F5344CB8AC3E}">
        <p14:creationId xmlns:p14="http://schemas.microsoft.com/office/powerpoint/2010/main" val="3338804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024744" cy="1143000"/>
          </a:xfrm>
        </p:spPr>
        <p:txBody>
          <a:bodyPr>
            <a:normAutofit fontScale="90000"/>
          </a:bodyPr>
          <a:lstStyle/>
          <a:p>
            <a:r>
              <a:rPr lang="en-GB" dirty="0" smtClean="0"/>
              <a:t>Enterprise, SMEs and Entrepreneur definitions</a:t>
            </a:r>
            <a:endParaRPr lang="en-GB" dirty="0"/>
          </a:p>
        </p:txBody>
      </p:sp>
      <p:sp>
        <p:nvSpPr>
          <p:cNvPr id="3" name="Content Placeholder 2"/>
          <p:cNvSpPr>
            <a:spLocks noGrp="1"/>
          </p:cNvSpPr>
          <p:nvPr>
            <p:ph idx="1"/>
          </p:nvPr>
        </p:nvSpPr>
        <p:spPr/>
        <p:txBody>
          <a:bodyPr/>
          <a:lstStyle/>
          <a:p>
            <a:r>
              <a:rPr lang="en-GB" dirty="0" smtClean="0"/>
              <a:t>Enterprise: an organisation whose purpose is to produce goods and service</a:t>
            </a:r>
          </a:p>
          <a:p>
            <a:endParaRPr lang="en-GB" dirty="0"/>
          </a:p>
          <a:p>
            <a:r>
              <a:rPr lang="en-GB" dirty="0" smtClean="0"/>
              <a:t>SME: Small and medium enterprises</a:t>
            </a:r>
          </a:p>
          <a:p>
            <a:endParaRPr lang="en-GB" dirty="0"/>
          </a:p>
          <a:p>
            <a:r>
              <a:rPr lang="en-GB" dirty="0" smtClean="0"/>
              <a:t>Entrepreneur: </a:t>
            </a:r>
            <a:r>
              <a:rPr lang="en-GB" dirty="0"/>
              <a:t>someone who takes a </a:t>
            </a:r>
            <a:r>
              <a:rPr lang="en-GB" b="1" dirty="0"/>
              <a:t>risk</a:t>
            </a:r>
            <a:r>
              <a:rPr lang="en-GB" dirty="0"/>
              <a:t> to create or start </a:t>
            </a:r>
            <a:r>
              <a:rPr lang="en-GB" b="1" dirty="0"/>
              <a:t>a new business enterprise </a:t>
            </a:r>
            <a:r>
              <a:rPr lang="en-GB" dirty="0"/>
              <a:t>or project</a:t>
            </a:r>
          </a:p>
          <a:p>
            <a:endParaRPr lang="en-GB" dirty="0"/>
          </a:p>
        </p:txBody>
      </p:sp>
    </p:spTree>
    <p:extLst>
      <p:ext uri="{BB962C8B-B14F-4D97-AF65-F5344CB8AC3E}">
        <p14:creationId xmlns:p14="http://schemas.microsoft.com/office/powerpoint/2010/main" val="409032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Features of a successful business</a:t>
            </a:r>
            <a:endParaRPr lang="en-GB" dirty="0"/>
          </a:p>
        </p:txBody>
      </p:sp>
      <p:sp>
        <p:nvSpPr>
          <p:cNvPr id="3" name="Content Placeholder 2"/>
          <p:cNvSpPr>
            <a:spLocks noGrp="1"/>
          </p:cNvSpPr>
          <p:nvPr>
            <p:ph idx="1"/>
          </p:nvPr>
        </p:nvSpPr>
        <p:spPr/>
        <p:txBody>
          <a:bodyPr/>
          <a:lstStyle/>
          <a:p>
            <a:r>
              <a:rPr lang="en-GB" dirty="0" smtClean="0"/>
              <a:t>Think of a successful SME in your local area.... </a:t>
            </a:r>
            <a:endParaRPr lang="en-GB" dirty="0"/>
          </a:p>
        </p:txBody>
      </p:sp>
    </p:spTree>
    <p:extLst>
      <p:ext uri="{BB962C8B-B14F-4D97-AF65-F5344CB8AC3E}">
        <p14:creationId xmlns:p14="http://schemas.microsoft.com/office/powerpoint/2010/main" val="3724014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1143000"/>
          </a:xfrm>
        </p:spPr>
        <p:txBody>
          <a:bodyPr>
            <a:normAutofit fontScale="90000"/>
          </a:bodyPr>
          <a:lstStyle/>
          <a:p>
            <a:r>
              <a:rPr lang="en-GB" dirty="0" smtClean="0"/>
              <a:t>Satisfying Needs and Wants = Opportunity</a:t>
            </a:r>
            <a:endParaRPr lang="en-GB" dirty="0"/>
          </a:p>
        </p:txBody>
      </p:sp>
      <p:sp>
        <p:nvSpPr>
          <p:cNvPr id="3" name="Content Placeholder 2"/>
          <p:cNvSpPr>
            <a:spLocks noGrp="1"/>
          </p:cNvSpPr>
          <p:nvPr>
            <p:ph idx="1"/>
          </p:nvPr>
        </p:nvSpPr>
        <p:spPr>
          <a:xfrm>
            <a:off x="827584" y="2276872"/>
            <a:ext cx="7416824" cy="3508977"/>
          </a:xfrm>
        </p:spPr>
        <p:txBody>
          <a:bodyPr>
            <a:normAutofit/>
          </a:bodyPr>
          <a:lstStyle/>
          <a:p>
            <a:r>
              <a:rPr lang="en-GB" dirty="0" smtClean="0"/>
              <a:t>Needs = limited</a:t>
            </a:r>
          </a:p>
          <a:p>
            <a:r>
              <a:rPr lang="en-GB" dirty="0" smtClean="0"/>
              <a:t>Wants = unlimited</a:t>
            </a:r>
          </a:p>
          <a:p>
            <a:pPr marL="68580" indent="0">
              <a:buNone/>
            </a:pPr>
            <a:endParaRPr lang="en-GB" dirty="0"/>
          </a:p>
          <a:p>
            <a:pPr marL="68580" indent="0">
              <a:buNone/>
            </a:pPr>
            <a:r>
              <a:rPr lang="en-GB" dirty="0" smtClean="0"/>
              <a:t>Opportunities occur when a </a:t>
            </a:r>
            <a:r>
              <a:rPr lang="en-GB" b="1" dirty="0" smtClean="0"/>
              <a:t>market need</a:t>
            </a:r>
            <a:r>
              <a:rPr lang="en-GB" dirty="0" smtClean="0"/>
              <a:t> exists</a:t>
            </a:r>
          </a:p>
          <a:p>
            <a:pPr marL="68580" indent="0">
              <a:buNone/>
            </a:pPr>
            <a:endParaRPr lang="en-GB" b="1" dirty="0" smtClean="0"/>
          </a:p>
          <a:p>
            <a:pPr marL="68580" indent="0">
              <a:buNone/>
            </a:pPr>
            <a:r>
              <a:rPr lang="en-GB" dirty="0" smtClean="0"/>
              <a:t>Create a product or service that isn’t already available, or find one that be improved.</a:t>
            </a:r>
            <a:endParaRPr lang="en-GB" dirty="0"/>
          </a:p>
        </p:txBody>
      </p:sp>
    </p:spTree>
    <p:extLst>
      <p:ext uri="{BB962C8B-B14F-4D97-AF65-F5344CB8AC3E}">
        <p14:creationId xmlns:p14="http://schemas.microsoft.com/office/powerpoint/2010/main" val="3716947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11760" y="1772816"/>
            <a:ext cx="4752528" cy="447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71600" y="692696"/>
            <a:ext cx="7024744" cy="1143000"/>
          </a:xfrm>
        </p:spPr>
        <p:txBody>
          <a:bodyPr>
            <a:normAutofit fontScale="90000"/>
          </a:bodyPr>
          <a:lstStyle/>
          <a:p>
            <a:r>
              <a:rPr lang="en-GB" dirty="0"/>
              <a:t>Identifying a business opportunity </a:t>
            </a:r>
          </a:p>
        </p:txBody>
      </p:sp>
    </p:spTree>
    <p:extLst>
      <p:ext uri="{BB962C8B-B14F-4D97-AF65-F5344CB8AC3E}">
        <p14:creationId xmlns:p14="http://schemas.microsoft.com/office/powerpoint/2010/main" val="331714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1143000"/>
          </a:xfrm>
        </p:spPr>
        <p:txBody>
          <a:bodyPr>
            <a:normAutofit fontScale="90000"/>
          </a:bodyPr>
          <a:lstStyle/>
          <a:p>
            <a:r>
              <a:rPr lang="en-GB" dirty="0" smtClean="0"/>
              <a:t>What business to start in 2018</a:t>
            </a:r>
            <a:endParaRPr lang="en-GB" dirty="0"/>
          </a:p>
        </p:txBody>
      </p:sp>
      <p:sp>
        <p:nvSpPr>
          <p:cNvPr id="3" name="Content Placeholder 2"/>
          <p:cNvSpPr>
            <a:spLocks noGrp="1"/>
          </p:cNvSpPr>
          <p:nvPr>
            <p:ph idx="1"/>
          </p:nvPr>
        </p:nvSpPr>
        <p:spPr/>
        <p:txBody>
          <a:bodyPr>
            <a:normAutofit lnSpcReduction="10000"/>
          </a:bodyPr>
          <a:lstStyle/>
          <a:p>
            <a:r>
              <a:rPr lang="en-GB" dirty="0" smtClean="0"/>
              <a:t>Startups.co.uk reveals growth trends and the hot new business opportunities you could seize in 2018…</a:t>
            </a:r>
          </a:p>
          <a:p>
            <a:endParaRPr lang="en-GB" dirty="0" smtClean="0"/>
          </a:p>
          <a:p>
            <a:r>
              <a:rPr lang="en-GB" dirty="0" smtClean="0"/>
              <a:t>Can you guess what they are?  </a:t>
            </a:r>
          </a:p>
          <a:p>
            <a:endParaRPr lang="en-GB" dirty="0" smtClean="0"/>
          </a:p>
          <a:p>
            <a:r>
              <a:rPr lang="en-GB" dirty="0" smtClean="0"/>
              <a:t>Justify your answers.  </a:t>
            </a:r>
          </a:p>
          <a:p>
            <a:endParaRPr lang="en-GB" dirty="0" smtClean="0"/>
          </a:p>
          <a:p>
            <a:r>
              <a:rPr lang="en-GB" dirty="0" smtClean="0"/>
              <a:t>Then lets look at the answers</a:t>
            </a:r>
            <a:endParaRPr lang="en-GB" dirty="0"/>
          </a:p>
        </p:txBody>
      </p:sp>
      <p:sp>
        <p:nvSpPr>
          <p:cNvPr id="4" name="Rounded Rectangle 3"/>
          <p:cNvSpPr/>
          <p:nvPr/>
        </p:nvSpPr>
        <p:spPr>
          <a:xfrm>
            <a:off x="7092280" y="5589240"/>
            <a:ext cx="1368152"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 minutes</a:t>
            </a:r>
            <a:endParaRPr lang="en-GB" dirty="0"/>
          </a:p>
        </p:txBody>
      </p:sp>
    </p:spTree>
    <p:extLst>
      <p:ext uri="{BB962C8B-B14F-4D97-AF65-F5344CB8AC3E}">
        <p14:creationId xmlns:p14="http://schemas.microsoft.com/office/powerpoint/2010/main" val="1009684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owerPoint" ma:contentTypeID="0x010100EA90949D6391244A906844C304818D4E00ED74B73EA9ED4C4C8C2F8846BE81B58F" ma:contentTypeVersion="1" ma:contentTypeDescription="Create a new PowerPoint document" ma:contentTypeScope="" ma:versionID="0bd2b28df0d9f8508218a1968f5c321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10308A-1754-4FEC-A265-415EF9C99385}">
  <ds:schemaRefs>
    <ds:schemaRef ds:uri="http://purl.org/dc/elements/1.1/"/>
    <ds:schemaRef ds:uri="http://www.w3.org/XML/1998/namespace"/>
    <ds:schemaRef ds:uri="http://purl.org/dc/term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52D36E8E-7E4A-45C9-8609-9FF94C6CE14F}">
  <ds:schemaRefs>
    <ds:schemaRef ds:uri="http://schemas.microsoft.com/sharepoint/v3/contenttype/forms"/>
  </ds:schemaRefs>
</ds:datastoreItem>
</file>

<file path=customXml/itemProps3.xml><?xml version="1.0" encoding="utf-8"?>
<ds:datastoreItem xmlns:ds="http://schemas.openxmlformats.org/officeDocument/2006/customXml" ds:itemID="{36AD245B-10D9-4A37-8298-373B90D408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Austin</Template>
  <TotalTime>518</TotalTime>
  <Words>1232</Words>
  <Application>Microsoft Office PowerPoint</Application>
  <PresentationFormat>On-screen Show (4:3)</PresentationFormat>
  <Paragraphs>127</Paragraphs>
  <Slides>19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Century Gothic</vt:lpstr>
      <vt:lpstr>Wingdings 2</vt:lpstr>
      <vt:lpstr>Austin</vt:lpstr>
      <vt:lpstr>Enterprise</vt:lpstr>
      <vt:lpstr>PowerPoint Presentation</vt:lpstr>
      <vt:lpstr>Enterprise, SMEs and Entrepreneur</vt:lpstr>
      <vt:lpstr>Learning Objectives</vt:lpstr>
      <vt:lpstr>Enterprise, SMEs and Entrepreneur definitions</vt:lpstr>
      <vt:lpstr>Features of a successful business</vt:lpstr>
      <vt:lpstr>Satisfying Needs and Wants = Opportunity</vt:lpstr>
      <vt:lpstr>Identifying a business opportunity </vt:lpstr>
      <vt:lpstr>What business to start in 2018</vt:lpstr>
      <vt:lpstr>Boxing</vt:lpstr>
      <vt:lpstr>Superfoods – Algae!</vt:lpstr>
      <vt:lpstr>Premium mixers</vt:lpstr>
      <vt:lpstr>Care home developer</vt:lpstr>
      <vt:lpstr>Women’s health tech</vt:lpstr>
      <vt:lpstr>From the Topic notes</vt:lpstr>
      <vt:lpstr>From the Topic notes</vt:lpstr>
      <vt:lpstr>Mid point summary</vt:lpstr>
      <vt:lpstr>Identifying business opportunities</vt:lpstr>
      <vt:lpstr>Plenary </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dc:title>
  <dc:creator>Rebecca Crumpton</dc:creator>
  <cp:lastModifiedBy>Rebecca Crumpton</cp:lastModifiedBy>
  <cp:revision>37</cp:revision>
  <dcterms:created xsi:type="dcterms:W3CDTF">2015-09-03T14:05:41Z</dcterms:created>
  <dcterms:modified xsi:type="dcterms:W3CDTF">2018-09-11T08:35:15Z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0x010100EA90949D6391244A906844C304818D4E00ED74B73EA9ED4C4C8C2F8846BE81B58F</vt:lpwstr>
  </property>
</Properties>
</file>