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59" r:id="rId9"/>
    <p:sldId id="262" r:id="rId10"/>
    <p:sldId id="261" r:id="rId11"/>
    <p:sldId id="266" r:id="rId12"/>
    <p:sldId id="267" r:id="rId13"/>
    <p:sldId id="265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69CA-B919-429C-848F-F2ACE8E034D5}" type="datetimeFigureOut">
              <a:rPr lang="en-GB" smtClean="0"/>
              <a:pPr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BDA0-255C-4B18-A7A1-901B8FACBC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Comp1 </a:t>
            </a:r>
            <a:r>
              <a:rPr lang="en-GB" dirty="0" err="1" smtClean="0"/>
              <a:t>Quickfire</a:t>
            </a:r>
            <a:r>
              <a:rPr lang="en-GB" dirty="0" smtClean="0"/>
              <a:t>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Reasons why market research may be inaccurate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Sample size too small leading to </a:t>
            </a:r>
            <a:r>
              <a:rPr lang="en-GB" dirty="0" smtClean="0"/>
              <a:t>bias;</a:t>
            </a:r>
          </a:p>
          <a:p>
            <a:r>
              <a:rPr lang="en-GB" dirty="0" smtClean="0"/>
              <a:t>Questioner </a:t>
            </a:r>
            <a:r>
              <a:rPr lang="en-GB" dirty="0"/>
              <a:t>leading the respondent = </a:t>
            </a:r>
            <a:r>
              <a:rPr lang="en-GB" dirty="0" smtClean="0"/>
              <a:t>bias;</a:t>
            </a:r>
          </a:p>
          <a:p>
            <a:r>
              <a:rPr lang="en-GB" dirty="0" smtClean="0"/>
              <a:t>Questions </a:t>
            </a:r>
            <a:r>
              <a:rPr lang="en-GB" dirty="0"/>
              <a:t>constructed poorly so key issues are missed; </a:t>
            </a:r>
            <a:endParaRPr lang="en-GB" dirty="0" smtClean="0"/>
          </a:p>
          <a:p>
            <a:r>
              <a:rPr lang="en-GB" dirty="0" smtClean="0"/>
              <a:t>Over </a:t>
            </a:r>
            <a:r>
              <a:rPr lang="en-GB" dirty="0"/>
              <a:t>reliant on quantitative data, so finer details missed; </a:t>
            </a:r>
            <a:endParaRPr lang="en-GB" dirty="0" smtClean="0"/>
          </a:p>
          <a:p>
            <a:r>
              <a:rPr lang="en-GB" dirty="0" smtClean="0"/>
              <a:t>Secondary </a:t>
            </a:r>
            <a:r>
              <a:rPr lang="en-GB" dirty="0"/>
              <a:t>source might be out of date / irrelevant / methodologically unsound.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Opportunity cost?</a:t>
            </a:r>
          </a:p>
          <a:p>
            <a:r>
              <a:rPr lang="en-GB" dirty="0" smtClean="0"/>
              <a:t>An entrepreneur?</a:t>
            </a:r>
          </a:p>
          <a:p>
            <a:r>
              <a:rPr lang="en-GB" dirty="0" smtClean="0"/>
              <a:t>Unfair competition?</a:t>
            </a:r>
          </a:p>
          <a:p>
            <a:r>
              <a:rPr lang="en-GB" dirty="0" smtClean="0"/>
              <a:t>A workers co-operative?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greenfield</a:t>
            </a:r>
            <a:r>
              <a:rPr lang="en-GB" dirty="0" smtClean="0"/>
              <a:t> site?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r>
              <a:rPr lang="en-GB" dirty="0" smtClean="0"/>
              <a:t>OPPORTUNITY COST: The </a:t>
            </a:r>
            <a:r>
              <a:rPr lang="en-GB" dirty="0"/>
              <a:t>cost of not being able to do the </a:t>
            </a:r>
            <a:r>
              <a:rPr lang="en-GB" dirty="0" smtClean="0"/>
              <a:t>alternative</a:t>
            </a:r>
          </a:p>
          <a:p>
            <a:r>
              <a:rPr lang="en-GB" dirty="0" smtClean="0"/>
              <a:t>ENTREPRENEUR: Someone </a:t>
            </a:r>
            <a:r>
              <a:rPr lang="en-GB" dirty="0"/>
              <a:t>who starts their own </a:t>
            </a:r>
            <a:r>
              <a:rPr lang="en-GB" dirty="0" smtClean="0"/>
              <a:t>business</a:t>
            </a:r>
          </a:p>
          <a:p>
            <a:r>
              <a:rPr lang="en-GB" dirty="0" smtClean="0"/>
              <a:t>UNFAIR COMPETITION: The practice of  trying to do better than another company using underhand/illegal practices</a:t>
            </a:r>
          </a:p>
          <a:p>
            <a:r>
              <a:rPr lang="en-GB" dirty="0" smtClean="0"/>
              <a:t>WORKERS CO-OPERATIVE: Organisation that is </a:t>
            </a:r>
            <a:r>
              <a:rPr lang="en-GB" dirty="0"/>
              <a:t>jointly owned by the employees (‘members</a:t>
            </a:r>
            <a:r>
              <a:rPr lang="en-GB" dirty="0" smtClean="0"/>
              <a:t>’)</a:t>
            </a:r>
          </a:p>
          <a:p>
            <a:r>
              <a:rPr lang="en-GB" dirty="0" smtClean="0"/>
              <a:t>GREENFIELD SITE: One built on virgin land – a green field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Using examples, distinguish between: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Merit goods and public goods?</a:t>
            </a:r>
          </a:p>
          <a:p>
            <a:r>
              <a:rPr lang="en-GB" dirty="0" smtClean="0"/>
              <a:t>Needs and wants?</a:t>
            </a:r>
          </a:p>
          <a:p>
            <a:r>
              <a:rPr lang="en-GB" dirty="0" smtClean="0"/>
              <a:t>Goods and services?</a:t>
            </a:r>
          </a:p>
          <a:p>
            <a:r>
              <a:rPr lang="en-GB" dirty="0" smtClean="0"/>
              <a:t>Market orientation and asset-led orientation?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Merit goods </a:t>
            </a:r>
            <a:r>
              <a:rPr lang="en-GB" b="1" dirty="0" err="1" smtClean="0"/>
              <a:t>vs</a:t>
            </a:r>
            <a:r>
              <a:rPr lang="en-GB" b="1" dirty="0" smtClean="0"/>
              <a:t> public goods?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Public goods are goods which would not be provided in free market system, because can’t charge for – </a:t>
            </a:r>
            <a:r>
              <a:rPr lang="en-GB" b="1" dirty="0" smtClean="0"/>
              <a:t>non-excludable</a:t>
            </a:r>
            <a:r>
              <a:rPr lang="en-GB" dirty="0" smtClean="0"/>
              <a:t> (all individuals benefit) and </a:t>
            </a:r>
            <a:r>
              <a:rPr lang="en-GB" b="1" dirty="0" smtClean="0"/>
              <a:t>non-diminishable</a:t>
            </a:r>
            <a:r>
              <a:rPr lang="en-GB" dirty="0" smtClean="0"/>
              <a:t> (use by one person doesn’t reduce availability for others) e.g. lighting</a:t>
            </a:r>
          </a:p>
          <a:p>
            <a:r>
              <a:rPr lang="en-GB" dirty="0" smtClean="0"/>
              <a:t>Merit goods are goods which are </a:t>
            </a:r>
            <a:r>
              <a:rPr lang="en-GB" b="1" dirty="0" smtClean="0"/>
              <a:t>under-provided in the free market </a:t>
            </a:r>
            <a:r>
              <a:rPr lang="en-GB" dirty="0" smtClean="0"/>
              <a:t>e.g. libraries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Needs </a:t>
            </a:r>
            <a:r>
              <a:rPr lang="en-GB" b="1" dirty="0" err="1" smtClean="0"/>
              <a:t>vs</a:t>
            </a:r>
            <a:r>
              <a:rPr lang="en-GB" b="1" dirty="0" smtClean="0"/>
              <a:t> wants?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Needs are </a:t>
            </a:r>
            <a:r>
              <a:rPr lang="en-GB" b="1" dirty="0" smtClean="0"/>
              <a:t>essential</a:t>
            </a:r>
            <a:r>
              <a:rPr lang="en-GB" dirty="0" smtClean="0"/>
              <a:t> - people have limited number of needs which must be satisfied if they are to survive (</a:t>
            </a:r>
            <a:r>
              <a:rPr lang="en-GB" dirty="0" err="1" smtClean="0"/>
              <a:t>e.g</a:t>
            </a:r>
            <a:r>
              <a:rPr lang="en-GB" dirty="0" smtClean="0"/>
              <a:t> physical, psychological)</a:t>
            </a:r>
          </a:p>
          <a:p>
            <a:r>
              <a:rPr lang="en-GB" dirty="0" smtClean="0"/>
              <a:t>Wants are </a:t>
            </a:r>
            <a:r>
              <a:rPr lang="en-GB" b="1" dirty="0" smtClean="0"/>
              <a:t>non-essential</a:t>
            </a:r>
            <a:r>
              <a:rPr lang="en-GB" dirty="0" smtClean="0"/>
              <a:t> - unlimited and infinite (e.g. aim for better quality of life)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Goods </a:t>
            </a:r>
            <a:r>
              <a:rPr lang="en-GB" b="1" dirty="0" err="1" smtClean="0"/>
              <a:t>vs</a:t>
            </a:r>
            <a:r>
              <a:rPr lang="en-GB" b="1" dirty="0" smtClean="0"/>
              <a:t> services?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Goods are </a:t>
            </a:r>
            <a:r>
              <a:rPr lang="en-GB" b="1" dirty="0" smtClean="0"/>
              <a:t>tangible/physical products</a:t>
            </a:r>
            <a:r>
              <a:rPr lang="en-GB" dirty="0" smtClean="0"/>
              <a:t>, e.g. produced by converting raw materials into finished products</a:t>
            </a:r>
          </a:p>
          <a:p>
            <a:r>
              <a:rPr lang="en-GB" dirty="0" smtClean="0"/>
              <a:t>Services are </a:t>
            </a:r>
            <a:r>
              <a:rPr lang="en-GB" b="1" dirty="0" smtClean="0"/>
              <a:t>intangible</a:t>
            </a:r>
            <a:r>
              <a:rPr lang="en-GB" dirty="0" smtClean="0"/>
              <a:t>, a task performed in return for payment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Market orientation </a:t>
            </a:r>
            <a:r>
              <a:rPr lang="en-GB" b="1" dirty="0" err="1" smtClean="0"/>
              <a:t>vs</a:t>
            </a:r>
            <a:r>
              <a:rPr lang="en-GB" b="1" dirty="0" smtClean="0"/>
              <a:t> Asset-led orientation?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Market orientation where a firm’s strategic thinking stems from </a:t>
            </a:r>
            <a:r>
              <a:rPr lang="en-GB" b="1" dirty="0" smtClean="0"/>
              <a:t>looking outwards </a:t>
            </a:r>
            <a:r>
              <a:rPr lang="en-GB" dirty="0" smtClean="0"/>
              <a:t>to consumer tastes / competitive </a:t>
            </a:r>
            <a:r>
              <a:rPr lang="en-GB" dirty="0" smtClean="0"/>
              <a:t>pressures - develops products based on market research into customers wants and needs </a:t>
            </a:r>
            <a:r>
              <a:rPr lang="en-GB" i="1" dirty="0" smtClean="0"/>
              <a:t>e.g. </a:t>
            </a:r>
            <a:r>
              <a:rPr lang="en-GB" i="1" smtClean="0"/>
              <a:t>Amazon</a:t>
            </a:r>
            <a:endParaRPr lang="en-GB" dirty="0" smtClean="0"/>
          </a:p>
          <a:p>
            <a:r>
              <a:rPr lang="en-GB" dirty="0" smtClean="0"/>
              <a:t>Asset-led orientation is where a firm bases its strategy on </a:t>
            </a:r>
            <a:r>
              <a:rPr lang="en-GB" b="1" dirty="0" smtClean="0"/>
              <a:t>its </a:t>
            </a:r>
            <a:r>
              <a:rPr lang="en-GB" b="1" dirty="0" smtClean="0"/>
              <a:t>internal </a:t>
            </a:r>
            <a:r>
              <a:rPr lang="en-GB" dirty="0" smtClean="0"/>
              <a:t>strengths (product orientated) and combines these with </a:t>
            </a:r>
            <a:r>
              <a:rPr lang="en-GB" b="1" dirty="0" smtClean="0"/>
              <a:t>market needs </a:t>
            </a:r>
            <a:r>
              <a:rPr lang="en-GB" i="1" dirty="0" smtClean="0"/>
              <a:t>e.g. Mars expansion into ice-creams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 disadvantages of a plc</a:t>
            </a:r>
          </a:p>
          <a:p>
            <a:r>
              <a:rPr lang="en-GB" dirty="0" smtClean="0"/>
              <a:t>3 advantages of writing a business plan</a:t>
            </a:r>
          </a:p>
          <a:p>
            <a:r>
              <a:rPr lang="en-GB" dirty="0" smtClean="0"/>
              <a:t>2 reasons why market research information may be inaccurate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Disadvantages of a plc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Expensive to set </a:t>
            </a:r>
            <a:r>
              <a:rPr lang="en-GB" dirty="0" smtClean="0"/>
              <a:t>up;</a:t>
            </a:r>
          </a:p>
          <a:p>
            <a:r>
              <a:rPr lang="en-GB" dirty="0" smtClean="0"/>
              <a:t>Outside </a:t>
            </a:r>
            <a:r>
              <a:rPr lang="en-GB" dirty="0"/>
              <a:t>interests can perform a hostile takeover</a:t>
            </a:r>
            <a:r>
              <a:rPr lang="en-GB" dirty="0" smtClean="0"/>
              <a:t>;</a:t>
            </a:r>
          </a:p>
          <a:p>
            <a:r>
              <a:rPr lang="en-GB" dirty="0" smtClean="0"/>
              <a:t>Accounts publicly available; </a:t>
            </a:r>
          </a:p>
          <a:p>
            <a:r>
              <a:rPr lang="en-GB" dirty="0" smtClean="0"/>
              <a:t>Diseconomies </a:t>
            </a:r>
            <a:r>
              <a:rPr lang="en-GB" dirty="0"/>
              <a:t>of scale – often lose touch with their customers </a:t>
            </a:r>
            <a:r>
              <a:rPr lang="en-GB" dirty="0" smtClean="0"/>
              <a:t>and </a:t>
            </a:r>
            <a:r>
              <a:rPr lang="en-GB" dirty="0"/>
              <a:t>change is difficult to cope with; </a:t>
            </a:r>
            <a:endParaRPr lang="en-GB" dirty="0" smtClean="0"/>
          </a:p>
          <a:p>
            <a:r>
              <a:rPr lang="en-GB" dirty="0" smtClean="0"/>
              <a:t>Subject </a:t>
            </a:r>
            <a:r>
              <a:rPr lang="en-GB" dirty="0"/>
              <a:t>to various </a:t>
            </a:r>
            <a:r>
              <a:rPr lang="en-GB" dirty="0" smtClean="0"/>
              <a:t>Companies Acts; </a:t>
            </a:r>
          </a:p>
          <a:p>
            <a:r>
              <a:rPr lang="en-GB" dirty="0" smtClean="0"/>
              <a:t>Divorce </a:t>
            </a:r>
            <a:r>
              <a:rPr lang="en-GB" dirty="0"/>
              <a:t>of ownership and control, so interests of owners often get ignored.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Advantages of writing a business plan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Helps with planning, </a:t>
            </a:r>
            <a:endParaRPr lang="en-GB" dirty="0" smtClean="0"/>
          </a:p>
          <a:p>
            <a:r>
              <a:rPr lang="en-GB" dirty="0"/>
              <a:t>M</a:t>
            </a:r>
            <a:r>
              <a:rPr lang="en-GB" dirty="0" smtClean="0"/>
              <a:t>inimises </a:t>
            </a:r>
            <a:r>
              <a:rPr lang="en-GB" dirty="0"/>
              <a:t>risk of error, </a:t>
            </a:r>
            <a:endParaRPr lang="en-GB" dirty="0" smtClean="0"/>
          </a:p>
          <a:p>
            <a:r>
              <a:rPr lang="en-GB" dirty="0" smtClean="0"/>
              <a:t>Highlights </a:t>
            </a:r>
            <a:r>
              <a:rPr lang="en-GB" dirty="0"/>
              <a:t>potential problem areas, </a:t>
            </a:r>
            <a:endParaRPr lang="en-GB" dirty="0" smtClean="0"/>
          </a:p>
          <a:p>
            <a:r>
              <a:rPr lang="en-GB" dirty="0"/>
              <a:t>I</a:t>
            </a:r>
            <a:r>
              <a:rPr lang="en-GB" dirty="0" smtClean="0"/>
              <a:t>ncreases </a:t>
            </a:r>
            <a:r>
              <a:rPr lang="en-GB" dirty="0"/>
              <a:t>chances of getting external finance</a:t>
            </a:r>
            <a:r>
              <a:rPr lang="en-GB" dirty="0" smtClean="0"/>
              <a:t>,</a:t>
            </a:r>
          </a:p>
          <a:p>
            <a:r>
              <a:rPr lang="en-GB" dirty="0" smtClean="0"/>
              <a:t>Helps </a:t>
            </a:r>
            <a:r>
              <a:rPr lang="en-GB" dirty="0"/>
              <a:t>with allocation of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C9B0576-763B-415F-A31A-27641DDD56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C56568-099A-430E-BB5C-E2CD95DBE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E880DF-7B84-4F91-A7E1-7DB28B809E3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485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Comp1 Quickfire revision</vt:lpstr>
      <vt:lpstr>Using examples, distinguish between: </vt:lpstr>
      <vt:lpstr>Merit goods vs public goods?</vt:lpstr>
      <vt:lpstr>Needs vs wants?</vt:lpstr>
      <vt:lpstr>Goods vs services?</vt:lpstr>
      <vt:lpstr>Market orientation vs Asset-led orientation?</vt:lpstr>
      <vt:lpstr>Identify:</vt:lpstr>
      <vt:lpstr>Disadvantages of a plc</vt:lpstr>
      <vt:lpstr>Advantages of writing a business plan</vt:lpstr>
      <vt:lpstr>Reasons why market research may be inaccurate</vt:lpstr>
      <vt:lpstr>What is: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BS1 Quickfire revision</dc:title>
  <dc:creator>Internet</dc:creator>
  <cp:lastModifiedBy>Emily</cp:lastModifiedBy>
  <cp:revision>11</cp:revision>
  <dcterms:created xsi:type="dcterms:W3CDTF">2014-04-26T15:22:45Z</dcterms:created>
  <dcterms:modified xsi:type="dcterms:W3CDTF">2016-05-05T11:10:59Z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