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0" r:id="rId6"/>
    <p:sldId id="261" r:id="rId7"/>
    <p:sldId id="257" r:id="rId8"/>
    <p:sldId id="258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78366" autoAdjust="0"/>
  </p:normalViewPr>
  <p:slideViewPr>
    <p:cSldViewPr snapToGrid="0">
      <p:cViewPr varScale="1">
        <p:scale>
          <a:sx n="91" d="100"/>
          <a:sy n="91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71B77-87E9-4074-BA35-18CD7567D844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2E8D4-217E-4EF5-BC54-3E9B8A34F6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157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7C102-4BEF-4B2C-A3B3-D26D90E71115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B7CE0-FFC3-4E50-A852-23F40A122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700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Internal sources:</a:t>
            </a:r>
          </a:p>
          <a:p>
            <a:endParaRPr lang="en-GB" dirty="0" smtClean="0"/>
          </a:p>
          <a:p>
            <a:r>
              <a:rPr lang="en-GB" dirty="0" smtClean="0"/>
              <a:t>Retained</a:t>
            </a:r>
            <a:r>
              <a:rPr lang="en-GB" baseline="0" dirty="0" smtClean="0"/>
              <a:t> profit</a:t>
            </a:r>
          </a:p>
          <a:p>
            <a:r>
              <a:rPr lang="en-GB" baseline="0" dirty="0" smtClean="0"/>
              <a:t>Working capital</a:t>
            </a:r>
          </a:p>
          <a:p>
            <a:endParaRPr lang="en-GB" baseline="0" dirty="0" smtClean="0"/>
          </a:p>
          <a:p>
            <a:r>
              <a:rPr lang="en-GB" baseline="0" dirty="0" smtClean="0"/>
              <a:t>External:</a:t>
            </a:r>
          </a:p>
          <a:p>
            <a:r>
              <a:rPr lang="en-GB" baseline="0" dirty="0" smtClean="0"/>
              <a:t>Bank loan</a:t>
            </a:r>
          </a:p>
          <a:p>
            <a:r>
              <a:rPr lang="en-GB" baseline="0" dirty="0" smtClean="0"/>
              <a:t>Overdraft</a:t>
            </a:r>
          </a:p>
          <a:p>
            <a:r>
              <a:rPr lang="en-GB" baseline="0" dirty="0" smtClean="0"/>
              <a:t>Mortgages</a:t>
            </a:r>
          </a:p>
          <a:p>
            <a:r>
              <a:rPr lang="en-GB" baseline="0" dirty="0" smtClean="0"/>
              <a:t>Trade credit?</a:t>
            </a:r>
          </a:p>
          <a:p>
            <a:endParaRPr lang="en-GB" baseline="0" dirty="0" smtClean="0"/>
          </a:p>
          <a:p>
            <a:r>
              <a:rPr lang="en-GB" baseline="0" dirty="0" smtClean="0"/>
              <a:t>Venture capital</a:t>
            </a:r>
          </a:p>
          <a:p>
            <a:r>
              <a:rPr lang="en-GB" baseline="0" dirty="0" smtClean="0"/>
              <a:t>Share capital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B7CE0-FFC3-4E50-A852-23F40A122B7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52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10BC80-925B-4CD8-9C40-7DB4D1FFB589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328552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B7CE0-FFC3-4E50-A852-23F40A122B7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860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68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9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4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42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59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07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97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35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58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9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55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7D191-AEC0-41AB-B0DC-D4E10FBF71CC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9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77800"/>
            <a:ext cx="12192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 smtClean="0"/>
              <a:t>Dyson’s Donuts</a:t>
            </a:r>
          </a:p>
          <a:p>
            <a:endParaRPr lang="en-GB" sz="3600" dirty="0"/>
          </a:p>
          <a:p>
            <a:r>
              <a:rPr lang="en-GB" sz="2400" dirty="0" smtClean="0"/>
              <a:t>Dyson’s Donuts is a Partnership run by David Dyson and his friend Bob.</a:t>
            </a:r>
          </a:p>
          <a:p>
            <a:endParaRPr lang="en-GB" sz="2400" dirty="0"/>
          </a:p>
          <a:p>
            <a:r>
              <a:rPr lang="en-GB" sz="2400" dirty="0" smtClean="0"/>
              <a:t>They currently own one site in Brixton where they sell coffee and donuts, eat in and takeaway. The business makes a small profit of £5,000 per year. </a:t>
            </a:r>
          </a:p>
          <a:p>
            <a:endParaRPr lang="en-GB" sz="2400" dirty="0"/>
          </a:p>
          <a:p>
            <a:r>
              <a:rPr lang="en-GB" sz="2400" dirty="0" smtClean="0"/>
              <a:t>The owners are looking to open another store in nearby Clapham but do not want to want to loose control of their business.</a:t>
            </a:r>
          </a:p>
          <a:p>
            <a:pPr lvl="1"/>
            <a:endParaRPr lang="en-GB" sz="2400" dirty="0"/>
          </a:p>
          <a:p>
            <a:pPr lvl="1"/>
            <a:r>
              <a:rPr lang="en-GB" sz="2400" b="1" dirty="0" smtClean="0"/>
              <a:t>1</a:t>
            </a:r>
            <a:r>
              <a:rPr lang="en-GB" sz="2400" b="1" dirty="0"/>
              <a:t>.</a:t>
            </a:r>
            <a:r>
              <a:rPr lang="en-GB" sz="2400" dirty="0" smtClean="0"/>
              <a:t> What source(s) of finance would you suggest that Dyson’s Donuts use to finance the opening of the Clapham site? </a:t>
            </a:r>
          </a:p>
          <a:p>
            <a:pPr lvl="1"/>
            <a:r>
              <a:rPr lang="en-GB" sz="2400" b="1" dirty="0" smtClean="0"/>
              <a:t>2.</a:t>
            </a:r>
            <a:r>
              <a:rPr lang="en-GB" sz="2400" dirty="0" smtClean="0"/>
              <a:t> What are the benefits and drawbacks to the business of using that type of finance?</a:t>
            </a:r>
          </a:p>
          <a:p>
            <a:pPr lvl="1"/>
            <a:r>
              <a:rPr lang="en-GB" sz="2400" b="1" dirty="0" smtClean="0"/>
              <a:t>Ext:</a:t>
            </a:r>
            <a:r>
              <a:rPr lang="en-GB" sz="2400" dirty="0" smtClean="0"/>
              <a:t> What source(s) of finance would you suggest that Dyson’s Donuts stay away from and why?</a:t>
            </a:r>
          </a:p>
          <a:p>
            <a:pPr lvl="1"/>
            <a:endParaRPr lang="en-GB" sz="2400" dirty="0" smtClean="0"/>
          </a:p>
          <a:p>
            <a:pPr algn="ctr"/>
            <a:r>
              <a:rPr lang="en-GB" sz="2400" dirty="0" smtClean="0"/>
              <a:t>Use Chapter 9 (Business </a:t>
            </a:r>
            <a:r>
              <a:rPr lang="en-GB" sz="2400" smtClean="0"/>
              <a:t>Finance</a:t>
            </a:r>
            <a:r>
              <a:rPr lang="en-GB" sz="2400" smtClean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5888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7400" y="1079500"/>
            <a:ext cx="10515600" cy="4521200"/>
          </a:xfrm>
        </p:spPr>
        <p:txBody>
          <a:bodyPr>
            <a:normAutofit/>
          </a:bodyPr>
          <a:lstStyle/>
          <a:p>
            <a:pPr algn="ctr"/>
            <a:r>
              <a:rPr lang="en-GB" sz="6600" b="1" u="sng" dirty="0" smtClean="0">
                <a:solidFill>
                  <a:srgbClr val="00B050"/>
                </a:solidFill>
              </a:rPr>
              <a:t>Complete Question 2</a:t>
            </a:r>
            <a:br>
              <a:rPr lang="en-GB" sz="6600" b="1" u="sng" dirty="0" smtClean="0">
                <a:solidFill>
                  <a:srgbClr val="00B050"/>
                </a:solidFill>
              </a:rPr>
            </a:br>
            <a:r>
              <a:rPr lang="en-GB" sz="6600" b="1" u="sng" dirty="0">
                <a:solidFill>
                  <a:srgbClr val="00B050"/>
                </a:solidFill>
              </a:rPr>
              <a:t/>
            </a:r>
            <a:br>
              <a:rPr lang="en-GB" sz="6600" b="1" u="sng" dirty="0">
                <a:solidFill>
                  <a:srgbClr val="00B050"/>
                </a:solidFill>
              </a:rPr>
            </a:br>
            <a:r>
              <a:rPr lang="en-GB" sz="6600" dirty="0" smtClean="0">
                <a:solidFill>
                  <a:srgbClr val="00B050"/>
                </a:solidFill>
              </a:rPr>
              <a:t>10 minutes</a:t>
            </a:r>
            <a:endParaRPr lang="en-GB" sz="6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2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7400" y="673100"/>
            <a:ext cx="10515600" cy="452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b="1" u="sng" dirty="0" smtClean="0">
                <a:solidFill>
                  <a:srgbClr val="00B050"/>
                </a:solidFill>
              </a:rPr>
              <a:t>Case Study Activity</a:t>
            </a:r>
          </a:p>
          <a:p>
            <a:pPr algn="ctr"/>
            <a:endParaRPr lang="en-GB" sz="4800" b="1" u="sng" dirty="0">
              <a:solidFill>
                <a:srgbClr val="00B050"/>
              </a:solidFill>
            </a:endParaRPr>
          </a:p>
          <a:p>
            <a:pPr algn="ctr"/>
            <a:r>
              <a:rPr lang="en-GB" sz="4800" dirty="0" smtClean="0">
                <a:solidFill>
                  <a:srgbClr val="00B050"/>
                </a:solidFill>
              </a:rPr>
              <a:t>Make notes (note paper) on what source(s) of finance you will use and why</a:t>
            </a:r>
          </a:p>
          <a:p>
            <a:pPr algn="ctr"/>
            <a:endParaRPr lang="en-GB" sz="4800" b="1" u="sng" dirty="0">
              <a:solidFill>
                <a:srgbClr val="00B050"/>
              </a:solidFill>
            </a:endParaRPr>
          </a:p>
          <a:p>
            <a:pPr algn="ctr"/>
            <a:r>
              <a:rPr lang="en-GB" sz="4800" dirty="0" smtClean="0">
                <a:solidFill>
                  <a:srgbClr val="00B050"/>
                </a:solidFill>
              </a:rPr>
              <a:t>15 minutes</a:t>
            </a:r>
            <a:endParaRPr lang="en-GB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20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74650" y="401584"/>
            <a:ext cx="11188700" cy="709613"/>
          </a:xfrm>
        </p:spPr>
        <p:txBody>
          <a:bodyPr>
            <a:normAutofit fontScale="90000"/>
          </a:bodyPr>
          <a:lstStyle/>
          <a:p>
            <a:r>
              <a:rPr lang="en-GB" altLang="en-US" u="sng" dirty="0" smtClean="0"/>
              <a:t>Sources of Finance – Large Businesses</a:t>
            </a:r>
            <a:br>
              <a:rPr lang="en-GB" altLang="en-US" u="sng" dirty="0" smtClean="0"/>
            </a:br>
            <a:r>
              <a:rPr lang="en-GB" altLang="en-US" u="sng" dirty="0" smtClean="0"/>
              <a:t>Research task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99680" y="1488199"/>
            <a:ext cx="10620266" cy="3530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altLang="en-US" dirty="0" smtClean="0"/>
              <a:t>In pairs, choose a PLC (Public Limited Company)</a:t>
            </a:r>
          </a:p>
          <a:p>
            <a:pPr marL="457200" indent="-457200">
              <a:buFont typeface="+mj-lt"/>
              <a:buAutoNum type="arabicPeriod"/>
            </a:pPr>
            <a:endParaRPr lang="en-GB" alt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GB" altLang="en-US" dirty="0" smtClean="0"/>
              <a:t>Go to their website and find their annual reports / accounts information.</a:t>
            </a:r>
          </a:p>
          <a:p>
            <a:pPr marL="457200" indent="-457200">
              <a:buFont typeface="+mj-lt"/>
              <a:buAutoNum type="arabicPeriod"/>
            </a:pPr>
            <a:endParaRPr lang="en-GB" alt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GB" altLang="en-US" dirty="0" smtClean="0"/>
              <a:t>Look at their accounts to find out: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en-US" sz="2000" dirty="0" smtClean="0"/>
              <a:t>Which sources of finance have they used to finance their activities?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en-US" sz="2000" dirty="0" smtClean="0"/>
              <a:t>What are the advantages/disadvantages?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en-US" sz="2000" dirty="0" smtClean="0"/>
              <a:t>What is the impact on stakeholders?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en-US" sz="2000" dirty="0" smtClean="0"/>
              <a:t>Research the costs of loans and overdrafts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 dirty="0" smtClean="0"/>
              <a:t>Make notes regarding your findings (on note paper) </a:t>
            </a:r>
          </a:p>
          <a:p>
            <a:pPr algn="r"/>
            <a:r>
              <a:rPr lang="en-GB" altLang="en-US" dirty="0" smtClean="0"/>
              <a:t>15 minutes</a:t>
            </a:r>
          </a:p>
          <a:p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162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016000" y="927101"/>
            <a:ext cx="9143999" cy="709613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4800" b="1" u="sng" dirty="0" smtClean="0"/>
              <a:t>Exam Question</a:t>
            </a:r>
            <a:r>
              <a:rPr lang="en-GB" altLang="en-US" sz="4800" dirty="0" smtClean="0"/>
              <a:t/>
            </a:r>
            <a:br>
              <a:rPr lang="en-GB" altLang="en-US" sz="4800" dirty="0" smtClean="0"/>
            </a:br>
            <a:r>
              <a:rPr lang="en-GB" altLang="en-US" sz="4800" dirty="0"/>
              <a:t/>
            </a:r>
            <a:br>
              <a:rPr lang="en-GB" altLang="en-US" sz="4800" dirty="0"/>
            </a:br>
            <a:r>
              <a:rPr lang="en-GB" altLang="en-US" sz="4800" dirty="0" smtClean="0"/>
              <a:t>AO1 = 2, AO3 = 4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69900" y="2489200"/>
            <a:ext cx="11277600" cy="3530600"/>
          </a:xfrm>
        </p:spPr>
        <p:txBody>
          <a:bodyPr>
            <a:normAutofit/>
          </a:bodyPr>
          <a:lstStyle/>
          <a:p>
            <a:r>
              <a:rPr lang="en-GB" altLang="en-US" dirty="0"/>
              <a:t>Suggest </a:t>
            </a:r>
            <a:r>
              <a:rPr lang="en-GB" altLang="en-US" b="1" dirty="0"/>
              <a:t>two </a:t>
            </a:r>
            <a:r>
              <a:rPr lang="en-GB" altLang="en-US" dirty="0"/>
              <a:t>possible sources of </a:t>
            </a:r>
            <a:r>
              <a:rPr lang="en-GB" altLang="en-US" i="1" dirty="0"/>
              <a:t>external finance </a:t>
            </a:r>
            <a:r>
              <a:rPr lang="en-GB" altLang="en-US" dirty="0"/>
              <a:t>that would be suitable for a private limited company (ltd). </a:t>
            </a:r>
          </a:p>
          <a:p>
            <a:endParaRPr lang="en-GB" altLang="en-US" dirty="0"/>
          </a:p>
          <a:p>
            <a:r>
              <a:rPr lang="en-GB" altLang="en-US" dirty="0"/>
              <a:t>Explain </a:t>
            </a:r>
            <a:r>
              <a:rPr lang="en-GB" altLang="en-US" b="1" dirty="0"/>
              <a:t>one </a:t>
            </a:r>
            <a:r>
              <a:rPr lang="en-GB" altLang="en-US" dirty="0"/>
              <a:t>advantage and </a:t>
            </a:r>
            <a:r>
              <a:rPr lang="en-GB" altLang="en-US" b="1" dirty="0"/>
              <a:t>one </a:t>
            </a:r>
            <a:r>
              <a:rPr lang="en-GB" altLang="en-US" dirty="0"/>
              <a:t>disadvantage of each. [6</a:t>
            </a:r>
            <a:r>
              <a:rPr lang="en-GB" altLang="en-US" dirty="0" smtClean="0"/>
              <a:t>]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10 minutes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7681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7A7D07-D6DA-443D-8FB4-012D7C238777}">
  <ds:schemaRefs>
    <ds:schemaRef ds:uri="http://schemas.microsoft.com/sharepoint/v3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7CBA47D-0F01-40DC-B4A0-C364C886A9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9CD37A-5DD7-46A3-B4C3-EFEF36498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302</Words>
  <Application>Microsoft Office PowerPoint</Application>
  <PresentationFormat>Widescreen</PresentationFormat>
  <Paragraphs>53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Complete Question 2  10 minutes</vt:lpstr>
      <vt:lpstr>PowerPoint Presentation</vt:lpstr>
      <vt:lpstr>Sources of Finance – Large Businesses Research task</vt:lpstr>
      <vt:lpstr>Exam Question  AO1 = 2, AO3 = 4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Dyson</dc:creator>
  <cp:lastModifiedBy>Beverley A Whitlock</cp:lastModifiedBy>
  <cp:revision>11</cp:revision>
  <cp:lastPrinted>2017-11-06T10:59:03Z</cp:lastPrinted>
  <dcterms:created xsi:type="dcterms:W3CDTF">2015-11-13T12:28:33Z</dcterms:created>
  <dcterms:modified xsi:type="dcterms:W3CDTF">2017-11-06T13:01:37Z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