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20"/>
  </p:notesMasterIdLst>
  <p:handoutMasterIdLst>
    <p:handoutMasterId r:id="rId21"/>
  </p:handoutMasterIdLst>
  <p:sldIdLst>
    <p:sldId id="256" r:id="rId5"/>
    <p:sldId id="264" r:id="rId6"/>
    <p:sldId id="263" r:id="rId7"/>
    <p:sldId id="257" r:id="rId8"/>
    <p:sldId id="261" r:id="rId9"/>
    <p:sldId id="266" r:id="rId10"/>
    <p:sldId id="260" r:id="rId11"/>
    <p:sldId id="258" r:id="rId12"/>
    <p:sldId id="259" r:id="rId13"/>
    <p:sldId id="267" r:id="rId14"/>
    <p:sldId id="262" r:id="rId15"/>
    <p:sldId id="265" r:id="rId16"/>
    <p:sldId id="268" r:id="rId17"/>
    <p:sldId id="269" r:id="rId18"/>
    <p:sldId id="270" r:id="rId19"/>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4625" autoAdjust="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F62A6BC7-9E55-4E1B-BB6F-C88458CD06C6}" type="datetimeFigureOut">
              <a:rPr lang="en-GB" smtClean="0"/>
              <a:t>18/01/2016</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AA5BA2E0-98FB-426A-A61B-42871CD7AF60}" type="slidenum">
              <a:rPr lang="en-GB" smtClean="0"/>
              <a:t>‹#›</a:t>
            </a:fld>
            <a:endParaRPr lang="en-GB"/>
          </a:p>
        </p:txBody>
      </p:sp>
    </p:spTree>
    <p:extLst>
      <p:ext uri="{BB962C8B-B14F-4D97-AF65-F5344CB8AC3E}">
        <p14:creationId xmlns:p14="http://schemas.microsoft.com/office/powerpoint/2010/main" val="4132386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50328B2-E431-42E8-9731-E443D3B172D1}" type="datetimeFigureOut">
              <a:rPr lang="en-GB" smtClean="0"/>
              <a:t>18/01/2016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0164BC2-DC51-4920-9FE5-A157303104EE}" type="slidenum">
              <a:rPr lang="en-GB" smtClean="0"/>
              <a:t>‹#›</a:t>
            </a:fld>
            <a:endParaRPr lang="en-GB"/>
          </a:p>
        </p:txBody>
      </p:sp>
    </p:spTree>
    <p:extLst>
      <p:ext uri="{BB962C8B-B14F-4D97-AF65-F5344CB8AC3E}">
        <p14:creationId xmlns:p14="http://schemas.microsoft.com/office/powerpoint/2010/main" val="1844836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Students</a:t>
            </a:r>
            <a:r>
              <a:rPr lang="en-GB" baseline="0" dirty="0" smtClean="0"/>
              <a:t> to familiarise themselves with structure...</a:t>
            </a:r>
          </a:p>
          <a:p>
            <a:r>
              <a:rPr lang="en-GB" baseline="0" dirty="0" smtClean="0"/>
              <a:t>Questioning:</a:t>
            </a:r>
          </a:p>
          <a:p>
            <a:r>
              <a:rPr lang="en-GB" baseline="0" dirty="0" smtClean="0"/>
              <a:t>Explain costs of sales?</a:t>
            </a:r>
          </a:p>
          <a:p>
            <a:r>
              <a:rPr lang="en-GB" baseline="0" dirty="0" smtClean="0"/>
              <a:t>Difference between gross profit and net profit?</a:t>
            </a:r>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2</a:t>
            </a:fld>
            <a:endParaRPr lang="en-GB"/>
          </a:p>
        </p:txBody>
      </p:sp>
    </p:spTree>
    <p:extLst>
      <p:ext uri="{BB962C8B-B14F-4D97-AF65-F5344CB8AC3E}">
        <p14:creationId xmlns:p14="http://schemas.microsoft.com/office/powerpoint/2010/main" val="1005122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Because looking back over the last 12</a:t>
            </a:r>
            <a:r>
              <a:rPr lang="en-GB" baseline="0" dirty="0" smtClean="0"/>
              <a:t> months </a:t>
            </a:r>
            <a:r>
              <a:rPr lang="en-GB" baseline="0" dirty="0" err="1" smtClean="0"/>
              <a:t>PandL</a:t>
            </a:r>
            <a:r>
              <a:rPr lang="en-GB" baseline="0" dirty="0" smtClean="0"/>
              <a:t> statements are said to give a historic view.</a:t>
            </a:r>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4</a:t>
            </a:fld>
            <a:endParaRPr lang="en-GB"/>
          </a:p>
        </p:txBody>
      </p:sp>
    </p:spTree>
    <p:extLst>
      <p:ext uri="{BB962C8B-B14F-4D97-AF65-F5344CB8AC3E}">
        <p14:creationId xmlns:p14="http://schemas.microsoft.com/office/powerpoint/2010/main" val="1314960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5</a:t>
            </a:fld>
            <a:endParaRPr lang="en-GB"/>
          </a:p>
        </p:txBody>
      </p:sp>
    </p:spTree>
    <p:extLst>
      <p:ext uri="{BB962C8B-B14F-4D97-AF65-F5344CB8AC3E}">
        <p14:creationId xmlns:p14="http://schemas.microsoft.com/office/powerpoint/2010/main" val="1314960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6</a:t>
            </a:fld>
            <a:endParaRPr lang="en-GB"/>
          </a:p>
        </p:txBody>
      </p:sp>
    </p:spTree>
    <p:extLst>
      <p:ext uri="{BB962C8B-B14F-4D97-AF65-F5344CB8AC3E}">
        <p14:creationId xmlns:p14="http://schemas.microsoft.com/office/powerpoint/2010/main" val="1608186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0164BC2-DC51-4920-9FE5-A157303104EE}" type="slidenum">
              <a:rPr lang="en-GB" smtClean="0"/>
              <a:t>9</a:t>
            </a:fld>
            <a:endParaRPr lang="en-GB"/>
          </a:p>
        </p:txBody>
      </p:sp>
    </p:spTree>
    <p:extLst>
      <p:ext uri="{BB962C8B-B14F-4D97-AF65-F5344CB8AC3E}">
        <p14:creationId xmlns:p14="http://schemas.microsoft.com/office/powerpoint/2010/main" val="1840272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12</a:t>
            </a:fld>
            <a:endParaRPr lang="en-GB"/>
          </a:p>
        </p:txBody>
      </p:sp>
    </p:spTree>
    <p:extLst>
      <p:ext uri="{BB962C8B-B14F-4D97-AF65-F5344CB8AC3E}">
        <p14:creationId xmlns:p14="http://schemas.microsoft.com/office/powerpoint/2010/main" val="4242168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pairs, reasons</a:t>
            </a:r>
            <a:r>
              <a:rPr lang="en-GB" baseline="0" dirty="0" smtClean="0"/>
              <a:t> for statement / reasons against. What would their conclusion be?</a:t>
            </a:r>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15</a:t>
            </a:fld>
            <a:endParaRPr lang="en-GB"/>
          </a:p>
        </p:txBody>
      </p:sp>
    </p:spTree>
    <p:extLst>
      <p:ext uri="{BB962C8B-B14F-4D97-AF65-F5344CB8AC3E}">
        <p14:creationId xmlns:p14="http://schemas.microsoft.com/office/powerpoint/2010/main" val="149165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a:defRPr/>
            </a:pPr>
            <a:fld id="{21B972A3-D1FC-46A8-87A7-E7A2BC58DA3E}" type="datetimeFigureOut">
              <a:rPr lang="en-US" smtClean="0"/>
              <a:pPr>
                <a:defRPr/>
              </a:pPr>
              <a:t>1/18/2016</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8587397-B85A-4CB1-9CF6-A68FEF026FE9}" type="slidenum">
              <a:rPr lang="en-GB" smtClean="0"/>
              <a:pPr>
                <a:defRPr/>
              </a:pPr>
              <a:t>‹#›</a:t>
            </a:fld>
            <a:endParaRPr lang="en-GB"/>
          </a:p>
        </p:txBody>
      </p:sp>
    </p:spTree>
    <p:extLst>
      <p:ext uri="{BB962C8B-B14F-4D97-AF65-F5344CB8AC3E}">
        <p14:creationId xmlns:p14="http://schemas.microsoft.com/office/powerpoint/2010/main" val="3987911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86C118C2-0479-4A7C-B12D-538671D797DE}" type="datetimeFigureOut">
              <a:rPr lang="en-US" smtClean="0"/>
              <a:pPr>
                <a:defRPr/>
              </a:pPr>
              <a:t>1/18/2016</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B0BAF5C-D613-4DBC-AF13-84312ADBA4AB}" type="slidenum">
              <a:rPr lang="en-GB" smtClean="0"/>
              <a:pPr>
                <a:defRPr/>
              </a:pPr>
              <a:t>‹#›</a:t>
            </a:fld>
            <a:endParaRPr lang="en-GB"/>
          </a:p>
        </p:txBody>
      </p:sp>
    </p:spTree>
    <p:extLst>
      <p:ext uri="{BB962C8B-B14F-4D97-AF65-F5344CB8AC3E}">
        <p14:creationId xmlns:p14="http://schemas.microsoft.com/office/powerpoint/2010/main" val="1924022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6A81D77A-E52F-4177-BA04-7E59CB254696}" type="datetimeFigureOut">
              <a:rPr lang="en-US" smtClean="0"/>
              <a:pPr>
                <a:defRPr/>
              </a:pPr>
              <a:t>1/18/2016</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57E4127-959A-473F-ABE7-2259946D1F55}" type="slidenum">
              <a:rPr lang="en-GB" smtClean="0"/>
              <a:pPr>
                <a:defRPr/>
              </a:pPr>
              <a:t>‹#›</a:t>
            </a:fld>
            <a:endParaRPr lang="en-GB"/>
          </a:p>
        </p:txBody>
      </p:sp>
    </p:spTree>
    <p:extLst>
      <p:ext uri="{BB962C8B-B14F-4D97-AF65-F5344CB8AC3E}">
        <p14:creationId xmlns:p14="http://schemas.microsoft.com/office/powerpoint/2010/main" val="2046315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1F5D3D08-FC34-436D-9003-A233032FB9A8}" type="datetimeFigureOut">
              <a:rPr lang="en-US" smtClean="0"/>
              <a:pPr>
                <a:defRPr/>
              </a:pPr>
              <a:t>1/18/2016</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768F3588-F620-4641-846B-EBA657BD2170}" type="slidenum">
              <a:rPr lang="en-GB" smtClean="0"/>
              <a:pPr>
                <a:defRPr/>
              </a:pPr>
              <a:t>‹#›</a:t>
            </a:fld>
            <a:endParaRPr lang="en-GB"/>
          </a:p>
        </p:txBody>
      </p:sp>
    </p:spTree>
    <p:extLst>
      <p:ext uri="{BB962C8B-B14F-4D97-AF65-F5344CB8AC3E}">
        <p14:creationId xmlns:p14="http://schemas.microsoft.com/office/powerpoint/2010/main" val="2012770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745FC719-1E67-4B3B-A978-B25EC6296578}" type="datetimeFigureOut">
              <a:rPr lang="en-US" smtClean="0"/>
              <a:pPr>
                <a:defRPr/>
              </a:pPr>
              <a:t>1/18/2016</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9FA4E2FD-6657-4ED9-9D16-314CD857A22C}" type="slidenum">
              <a:rPr lang="en-GB" smtClean="0"/>
              <a:pPr>
                <a:defRPr/>
              </a:pPr>
              <a:t>‹#›</a:t>
            </a:fld>
            <a:endParaRPr lang="en-GB"/>
          </a:p>
        </p:txBody>
      </p:sp>
    </p:spTree>
    <p:extLst>
      <p:ext uri="{BB962C8B-B14F-4D97-AF65-F5344CB8AC3E}">
        <p14:creationId xmlns:p14="http://schemas.microsoft.com/office/powerpoint/2010/main" val="3206877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fld id="{F491D7A4-63D1-4058-88C3-87553B102C21}" type="datetimeFigureOut">
              <a:rPr lang="en-US" smtClean="0"/>
              <a:pPr>
                <a:defRPr/>
              </a:pPr>
              <a:t>1/18/2016</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A689812A-F404-4E56-8F9D-BBF20F18A1CD}" type="slidenum">
              <a:rPr lang="en-GB" smtClean="0"/>
              <a:pPr>
                <a:defRPr/>
              </a:pPr>
              <a:t>‹#›</a:t>
            </a:fld>
            <a:endParaRPr lang="en-GB"/>
          </a:p>
        </p:txBody>
      </p:sp>
    </p:spTree>
    <p:extLst>
      <p:ext uri="{BB962C8B-B14F-4D97-AF65-F5344CB8AC3E}">
        <p14:creationId xmlns:p14="http://schemas.microsoft.com/office/powerpoint/2010/main" val="446231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fld id="{4D268D87-77D2-4E76-8FAE-EB512A1668B4}" type="datetimeFigureOut">
              <a:rPr lang="en-US" smtClean="0"/>
              <a:pPr>
                <a:defRPr/>
              </a:pPr>
              <a:t>1/18/2016</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6DE497E8-D245-4499-8C48-36FB9AA841AC}" type="slidenum">
              <a:rPr lang="en-GB" smtClean="0"/>
              <a:pPr>
                <a:defRPr/>
              </a:pPr>
              <a:t>‹#›</a:t>
            </a:fld>
            <a:endParaRPr lang="en-GB"/>
          </a:p>
        </p:txBody>
      </p:sp>
    </p:spTree>
    <p:extLst>
      <p:ext uri="{BB962C8B-B14F-4D97-AF65-F5344CB8AC3E}">
        <p14:creationId xmlns:p14="http://schemas.microsoft.com/office/powerpoint/2010/main" val="2967792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0FB8A4E3-C832-49D0-9402-AE52477A5600}" type="datetimeFigureOut">
              <a:rPr lang="en-US" smtClean="0"/>
              <a:pPr>
                <a:defRPr/>
              </a:pPr>
              <a:t>1/18/2016</a:t>
            </a:fld>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CBB93833-80B9-4993-97B2-DFF2E70582BD}" type="slidenum">
              <a:rPr lang="en-GB" smtClean="0"/>
              <a:pPr>
                <a:defRPr/>
              </a:pPr>
              <a:t>‹#›</a:t>
            </a:fld>
            <a:endParaRPr lang="en-GB"/>
          </a:p>
        </p:txBody>
      </p:sp>
    </p:spTree>
    <p:extLst>
      <p:ext uri="{BB962C8B-B14F-4D97-AF65-F5344CB8AC3E}">
        <p14:creationId xmlns:p14="http://schemas.microsoft.com/office/powerpoint/2010/main" val="2718045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D9D9623-CAD6-4DCC-AD27-FD7CE14FA4A2}" type="datetimeFigureOut">
              <a:rPr lang="en-US" smtClean="0"/>
              <a:pPr>
                <a:defRPr/>
              </a:pPr>
              <a:t>1/18/2016</a:t>
            </a:fld>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6D0C863F-D753-46B7-B8BC-F63FEF1F6F4B}" type="slidenum">
              <a:rPr lang="en-GB" smtClean="0"/>
              <a:pPr>
                <a:defRPr/>
              </a:pPr>
              <a:t>‹#›</a:t>
            </a:fld>
            <a:endParaRPr lang="en-GB"/>
          </a:p>
        </p:txBody>
      </p:sp>
    </p:spTree>
    <p:extLst>
      <p:ext uri="{BB962C8B-B14F-4D97-AF65-F5344CB8AC3E}">
        <p14:creationId xmlns:p14="http://schemas.microsoft.com/office/powerpoint/2010/main" val="1737508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B8FAF12-1FF9-46F7-9D6A-60CB95A9CE29}" type="datetimeFigureOut">
              <a:rPr lang="en-US" smtClean="0"/>
              <a:pPr>
                <a:defRPr/>
              </a:pPr>
              <a:t>1/18/2016</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56301ADC-3748-451B-AF57-06FFA45B96BB}" type="slidenum">
              <a:rPr lang="en-GB" smtClean="0"/>
              <a:pPr>
                <a:defRPr/>
              </a:pPr>
              <a:t>‹#›</a:t>
            </a:fld>
            <a:endParaRPr lang="en-GB"/>
          </a:p>
        </p:txBody>
      </p:sp>
    </p:spTree>
    <p:extLst>
      <p:ext uri="{BB962C8B-B14F-4D97-AF65-F5344CB8AC3E}">
        <p14:creationId xmlns:p14="http://schemas.microsoft.com/office/powerpoint/2010/main" val="1349893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CB6410F-8AEE-4B69-AD1D-72BBEDB240DA}" type="datetimeFigureOut">
              <a:rPr lang="en-US" smtClean="0"/>
              <a:pPr>
                <a:defRPr/>
              </a:pPr>
              <a:t>1/18/2016</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55DE72B9-35F9-4E76-81C1-47C605D860A9}" type="slidenum">
              <a:rPr lang="en-GB" smtClean="0"/>
              <a:pPr>
                <a:defRPr/>
              </a:pPr>
              <a:t>‹#›</a:t>
            </a:fld>
            <a:endParaRPr lang="en-GB"/>
          </a:p>
        </p:txBody>
      </p:sp>
    </p:spTree>
    <p:extLst>
      <p:ext uri="{BB962C8B-B14F-4D97-AF65-F5344CB8AC3E}">
        <p14:creationId xmlns:p14="http://schemas.microsoft.com/office/powerpoint/2010/main" val="3356121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91343C15-2913-49C5-B891-8763E50E981D}" type="datetimeFigureOut">
              <a:rPr lang="en-US" smtClean="0"/>
              <a:pPr>
                <a:defRPr/>
              </a:pPr>
              <a:t>1/18/2016</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DF3BB88C-8049-460A-92C7-44ED8F13E0AD}" type="slidenum">
              <a:rPr lang="en-GB" smtClean="0"/>
              <a:pPr>
                <a:defRPr/>
              </a:pPr>
              <a:t>‹#›</a:t>
            </a:fld>
            <a:endParaRPr lang="en-GB"/>
          </a:p>
        </p:txBody>
      </p:sp>
    </p:spTree>
    <p:extLst>
      <p:ext uri="{BB962C8B-B14F-4D97-AF65-F5344CB8AC3E}">
        <p14:creationId xmlns:p14="http://schemas.microsoft.com/office/powerpoint/2010/main" val="342368191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903293" y="476672"/>
            <a:ext cx="6858000" cy="2387600"/>
          </a:xfrm>
        </p:spPr>
        <p:txBody>
          <a:bodyPr/>
          <a:lstStyle/>
          <a:p>
            <a:r>
              <a:rPr lang="en-GB" sz="5400" b="1" dirty="0" smtClean="0">
                <a:latin typeface="+mn-lt"/>
              </a:rPr>
              <a:t>Profit and Loss </a:t>
            </a:r>
            <a:r>
              <a:rPr lang="en-GB" sz="5400" b="1" dirty="0" smtClean="0">
                <a:latin typeface="+mn-lt"/>
              </a:rPr>
              <a:t>Account or Income Statement</a:t>
            </a:r>
            <a:r>
              <a:rPr lang="en-GB" sz="5400" b="1" dirty="0" smtClean="0"/>
              <a:t/>
            </a:r>
            <a:br>
              <a:rPr lang="en-GB" sz="5400" b="1" dirty="0" smtClean="0"/>
            </a:br>
            <a:endParaRPr lang="en-GB" sz="3200" b="1" dirty="0" smtClean="0"/>
          </a:p>
        </p:txBody>
      </p:sp>
      <p:pic>
        <p:nvPicPr>
          <p:cNvPr id="1026" name="Picture 2" descr="http://tweakyourbiz.com/finance/files/shutterstock_498463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2564904"/>
            <a:ext cx="5592564" cy="37414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Activities</a:t>
            </a:r>
            <a:endParaRPr lang="en-GB" b="1" dirty="0">
              <a:latin typeface="+mn-lt"/>
            </a:endParaRPr>
          </a:p>
        </p:txBody>
      </p:sp>
      <p:sp>
        <p:nvSpPr>
          <p:cNvPr id="3" name="Content Placeholder 2"/>
          <p:cNvSpPr>
            <a:spLocks noGrp="1"/>
          </p:cNvSpPr>
          <p:nvPr>
            <p:ph idx="1"/>
          </p:nvPr>
        </p:nvSpPr>
        <p:spPr>
          <a:xfrm>
            <a:off x="827700" y="2052925"/>
            <a:ext cx="7704740" cy="4195481"/>
          </a:xfrm>
        </p:spPr>
        <p:txBody>
          <a:bodyPr>
            <a:normAutofit/>
          </a:bodyPr>
          <a:lstStyle/>
          <a:p>
            <a:r>
              <a:rPr lang="en-GB" sz="2400" dirty="0" smtClean="0"/>
              <a:t>Read the Chapter 11 handout, highlighting key points.</a:t>
            </a:r>
          </a:p>
          <a:p>
            <a:endParaRPr lang="en-GB" sz="2400" dirty="0"/>
          </a:p>
          <a:p>
            <a:r>
              <a:rPr lang="en-GB" sz="2400" dirty="0" smtClean="0"/>
              <a:t>Complete the ‘Profit and Loss’ worksheet.</a:t>
            </a:r>
          </a:p>
          <a:p>
            <a:endParaRPr lang="en-GB" sz="2400" dirty="0"/>
          </a:p>
          <a:p>
            <a:pPr algn="r"/>
            <a:r>
              <a:rPr lang="en-GB" sz="2400" dirty="0"/>
              <a:t>2</a:t>
            </a:r>
            <a:r>
              <a:rPr lang="en-GB" sz="2400" dirty="0" smtClean="0"/>
              <a:t>0 minutes</a:t>
            </a:r>
            <a:endParaRPr lang="en-GB" sz="2400" dirty="0"/>
          </a:p>
        </p:txBody>
      </p:sp>
    </p:spTree>
    <p:extLst>
      <p:ext uri="{BB962C8B-B14F-4D97-AF65-F5344CB8AC3E}">
        <p14:creationId xmlns:p14="http://schemas.microsoft.com/office/powerpoint/2010/main" val="3288373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Profit Quality</a:t>
            </a:r>
            <a:endParaRPr lang="en-GB" b="1" dirty="0">
              <a:latin typeface="+mn-lt"/>
            </a:endParaRPr>
          </a:p>
        </p:txBody>
      </p:sp>
      <p:sp>
        <p:nvSpPr>
          <p:cNvPr id="3" name="Content Placeholder 2"/>
          <p:cNvSpPr>
            <a:spLocks noGrp="1"/>
          </p:cNvSpPr>
          <p:nvPr>
            <p:ph idx="1"/>
          </p:nvPr>
        </p:nvSpPr>
        <p:spPr>
          <a:xfrm>
            <a:off x="683568" y="2113839"/>
            <a:ext cx="7704740" cy="4195481"/>
          </a:xfrm>
        </p:spPr>
        <p:txBody>
          <a:bodyPr>
            <a:noAutofit/>
          </a:bodyPr>
          <a:lstStyle/>
          <a:p>
            <a:r>
              <a:rPr lang="en-GB" dirty="0" smtClean="0"/>
              <a:t>Is the profit “high </a:t>
            </a:r>
            <a:r>
              <a:rPr lang="en-GB" dirty="0"/>
              <a:t>quality” or “low quality</a:t>
            </a:r>
            <a:r>
              <a:rPr lang="en-GB" dirty="0" smtClean="0"/>
              <a:t>”?. </a:t>
            </a:r>
            <a:r>
              <a:rPr lang="en-GB" dirty="0"/>
              <a:t/>
            </a:r>
            <a:br>
              <a:rPr lang="en-GB" dirty="0"/>
            </a:br>
            <a:endParaRPr lang="en-GB" dirty="0"/>
          </a:p>
          <a:p>
            <a:r>
              <a:rPr lang="en-GB" dirty="0"/>
              <a:t>A high quality profit is one which can be </a:t>
            </a:r>
            <a:r>
              <a:rPr lang="en-GB" b="1" dirty="0"/>
              <a:t>repeated or sustained</a:t>
            </a:r>
            <a:r>
              <a:rPr lang="en-GB" dirty="0"/>
              <a:t>. </a:t>
            </a:r>
            <a:br>
              <a:rPr lang="en-GB" dirty="0"/>
            </a:br>
            <a:endParaRPr lang="en-GB" dirty="0"/>
          </a:p>
          <a:p>
            <a:r>
              <a:rPr lang="en-GB" dirty="0"/>
              <a:t>A low quality profit is one which it is </a:t>
            </a:r>
            <a:r>
              <a:rPr lang="en-GB" b="1" dirty="0"/>
              <a:t>difficult to repeat</a:t>
            </a:r>
            <a:r>
              <a:rPr lang="en-GB" dirty="0"/>
              <a:t>. The profit is likely to benefit from one or more “exceptional items” which will not repeat. </a:t>
            </a:r>
          </a:p>
        </p:txBody>
      </p:sp>
    </p:spTree>
    <p:extLst>
      <p:ext uri="{BB962C8B-B14F-4D97-AF65-F5344CB8AC3E}">
        <p14:creationId xmlns:p14="http://schemas.microsoft.com/office/powerpoint/2010/main" val="3709283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Profit Quality</a:t>
            </a:r>
            <a:endParaRPr lang="en-GB" b="1" dirty="0">
              <a:latin typeface="+mn-lt"/>
            </a:endParaRPr>
          </a:p>
        </p:txBody>
      </p:sp>
      <p:sp>
        <p:nvSpPr>
          <p:cNvPr id="3" name="Content Placeholder 2"/>
          <p:cNvSpPr>
            <a:spLocks noGrp="1"/>
          </p:cNvSpPr>
          <p:nvPr>
            <p:ph idx="1"/>
          </p:nvPr>
        </p:nvSpPr>
        <p:spPr>
          <a:xfrm>
            <a:off x="595934" y="1844824"/>
            <a:ext cx="7704740" cy="4195481"/>
          </a:xfrm>
        </p:spPr>
        <p:txBody>
          <a:bodyPr>
            <a:noAutofit/>
          </a:bodyPr>
          <a:lstStyle/>
          <a:p>
            <a:r>
              <a:rPr lang="en-GB" b="1" dirty="0" smtClean="0"/>
              <a:t>Exceptional items </a:t>
            </a:r>
            <a:r>
              <a:rPr lang="en-GB" dirty="0" smtClean="0"/>
              <a:t>include:</a:t>
            </a:r>
            <a:endParaRPr lang="en-GB" dirty="0"/>
          </a:p>
          <a:p>
            <a:pPr lvl="2"/>
            <a:r>
              <a:rPr lang="en-GB" sz="2000" dirty="0"/>
              <a:t>One-off profits on selling major items of property, plant and equipment (e.g. selling a piece of land) </a:t>
            </a:r>
          </a:p>
          <a:p>
            <a:pPr lvl="2"/>
            <a:r>
              <a:rPr lang="en-GB" sz="2000" dirty="0"/>
              <a:t>Income from a significant insurance claim </a:t>
            </a:r>
          </a:p>
          <a:p>
            <a:pPr marL="0" lvl="2" indent="0">
              <a:buNone/>
            </a:pPr>
            <a:r>
              <a:rPr lang="en-GB" sz="1600" dirty="0" smtClean="0"/>
              <a:t>(</a:t>
            </a:r>
            <a:r>
              <a:rPr lang="en-GB" dirty="0"/>
              <a:t>I</a:t>
            </a:r>
            <a:r>
              <a:rPr lang="en-GB" sz="1600" dirty="0" smtClean="0"/>
              <a:t>tems are those which are material, resulting from events or transactions </a:t>
            </a:r>
            <a:r>
              <a:rPr lang="en-GB" sz="1600" b="1" dirty="0" smtClean="0"/>
              <a:t>within</a:t>
            </a:r>
            <a:r>
              <a:rPr lang="en-GB" sz="1600" dirty="0" smtClean="0"/>
              <a:t> a business’s ordinary activities).</a:t>
            </a:r>
            <a:endParaRPr lang="en-GB" sz="4400" dirty="0" smtClean="0"/>
          </a:p>
          <a:p>
            <a:pPr marL="914416" lvl="2" indent="0">
              <a:buNone/>
            </a:pPr>
            <a:endParaRPr lang="en-GB" dirty="0" smtClean="0"/>
          </a:p>
          <a:p>
            <a:pPr marL="914416" lvl="2" indent="0">
              <a:buNone/>
            </a:pPr>
            <a:endParaRPr lang="en-GB" dirty="0" smtClean="0"/>
          </a:p>
          <a:p>
            <a:pPr marL="914416" lvl="2" indent="0">
              <a:buNone/>
            </a:pPr>
            <a:endParaRPr lang="en-GB" dirty="0"/>
          </a:p>
          <a:p>
            <a:pPr marL="358775" lvl="2" indent="-358775"/>
            <a:r>
              <a:rPr lang="en-GB" sz="2000" b="1" dirty="0"/>
              <a:t>Extraordinary </a:t>
            </a:r>
            <a:r>
              <a:rPr lang="en-GB" sz="2000" b="1" dirty="0" smtClean="0"/>
              <a:t>items </a:t>
            </a:r>
            <a:r>
              <a:rPr lang="en-GB" sz="2000" dirty="0" smtClean="0"/>
              <a:t>include:</a:t>
            </a:r>
          </a:p>
          <a:p>
            <a:pPr marL="1165225" lvl="2" indent="-273050"/>
            <a:r>
              <a:rPr lang="en-GB" sz="2000" dirty="0"/>
              <a:t>One-off costs such as the costs associated with shutting down a </a:t>
            </a:r>
            <a:r>
              <a:rPr lang="en-GB" sz="2000" dirty="0" smtClean="0"/>
              <a:t>factory.</a:t>
            </a:r>
          </a:p>
          <a:p>
            <a:pPr marL="1165225" lvl="2" indent="-273050"/>
            <a:r>
              <a:rPr lang="en-GB" sz="2000" dirty="0" smtClean="0"/>
              <a:t>Cost of management restructuring.</a:t>
            </a:r>
          </a:p>
          <a:p>
            <a:pPr marL="0" lvl="2" indent="0">
              <a:buNone/>
            </a:pPr>
            <a:r>
              <a:rPr lang="en-GB" dirty="0" smtClean="0"/>
              <a:t>(Items which are material, possess a high degree of abnormality, are not expected to recur and are resulting from events or transactions </a:t>
            </a:r>
            <a:r>
              <a:rPr lang="en-GB" b="1" dirty="0" smtClean="0"/>
              <a:t>outside of the ordinary activities of a business)</a:t>
            </a:r>
            <a:r>
              <a:rPr lang="en-GB" dirty="0" smtClean="0"/>
              <a:t>.</a:t>
            </a:r>
            <a:br>
              <a:rPr lang="en-GB" dirty="0" smtClean="0"/>
            </a:br>
            <a:endParaRPr lang="en-GB" dirty="0"/>
          </a:p>
        </p:txBody>
      </p:sp>
    </p:spTree>
    <p:extLst>
      <p:ext uri="{BB962C8B-B14F-4D97-AF65-F5344CB8AC3E}">
        <p14:creationId xmlns:p14="http://schemas.microsoft.com/office/powerpoint/2010/main" val="1600063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latin typeface="+mn-lt"/>
              </a:rPr>
              <a:t>How might a business improve profit?</a:t>
            </a:r>
            <a:endParaRPr lang="en-GB" sz="3600" b="1" dirty="0">
              <a:latin typeface="+mn-lt"/>
            </a:endParaRPr>
          </a:p>
        </p:txBody>
      </p:sp>
      <p:sp>
        <p:nvSpPr>
          <p:cNvPr id="3" name="Content Placeholder 2"/>
          <p:cNvSpPr>
            <a:spLocks noGrp="1"/>
          </p:cNvSpPr>
          <p:nvPr>
            <p:ph idx="1"/>
          </p:nvPr>
        </p:nvSpPr>
        <p:spPr>
          <a:xfrm>
            <a:off x="323528" y="2052925"/>
            <a:ext cx="8712968" cy="4195481"/>
          </a:xfrm>
        </p:spPr>
        <p:txBody>
          <a:bodyPr>
            <a:normAutofit/>
          </a:bodyPr>
          <a:lstStyle/>
          <a:p>
            <a:pPr marL="0" indent="0">
              <a:buNone/>
            </a:pPr>
            <a:endParaRPr lang="en-GB" sz="2400" dirty="0"/>
          </a:p>
          <a:p>
            <a:pPr>
              <a:lnSpc>
                <a:spcPct val="150000"/>
              </a:lnSpc>
            </a:pPr>
            <a:r>
              <a:rPr lang="en-GB" sz="2400" dirty="0" smtClean="0"/>
              <a:t>Raising </a:t>
            </a:r>
            <a:r>
              <a:rPr lang="en-GB" sz="2400" dirty="0" smtClean="0"/>
              <a:t>prices? 	(PED, YED, downside?)</a:t>
            </a:r>
          </a:p>
          <a:p>
            <a:pPr>
              <a:lnSpc>
                <a:spcPct val="150000"/>
              </a:lnSpc>
            </a:pPr>
            <a:r>
              <a:rPr lang="en-GB" sz="2400" dirty="0" smtClean="0"/>
              <a:t>Selling more items	(Capacity utilisation? Possible? Desirable?)</a:t>
            </a:r>
            <a:endParaRPr lang="en-GB" sz="2400" dirty="0"/>
          </a:p>
          <a:p>
            <a:pPr>
              <a:lnSpc>
                <a:spcPct val="150000"/>
              </a:lnSpc>
            </a:pPr>
            <a:r>
              <a:rPr lang="en-GB" sz="2400" dirty="0" smtClean="0"/>
              <a:t>Reducing costs?	(Better use of resources? Cheaper resources?)</a:t>
            </a:r>
            <a:endParaRPr lang="en-GB" sz="2400" dirty="0" smtClean="0"/>
          </a:p>
        </p:txBody>
      </p:sp>
      <p:pic>
        <p:nvPicPr>
          <p:cNvPr id="4" name="Picture 2" descr="http://www.datamaticsbpo.com/service/timages/Accounts-Payab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490" y="4799348"/>
            <a:ext cx="2774903" cy="18112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765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Activities</a:t>
            </a:r>
            <a:endParaRPr lang="en-GB" b="1" dirty="0">
              <a:latin typeface="+mn-lt"/>
            </a:endParaRPr>
          </a:p>
        </p:txBody>
      </p:sp>
      <p:sp>
        <p:nvSpPr>
          <p:cNvPr id="3" name="Content Placeholder 2"/>
          <p:cNvSpPr>
            <a:spLocks noGrp="1"/>
          </p:cNvSpPr>
          <p:nvPr>
            <p:ph idx="1"/>
          </p:nvPr>
        </p:nvSpPr>
        <p:spPr>
          <a:xfrm>
            <a:off x="683568" y="1700808"/>
            <a:ext cx="7920880" cy="4195481"/>
          </a:xfrm>
        </p:spPr>
        <p:txBody>
          <a:bodyPr>
            <a:normAutofit/>
          </a:bodyPr>
          <a:lstStyle/>
          <a:p>
            <a:r>
              <a:rPr lang="en-GB" sz="2400" dirty="0" smtClean="0"/>
              <a:t>Log on to GoL and work your way through the Profit and Loss activities </a:t>
            </a:r>
          </a:p>
          <a:p>
            <a:endParaRPr lang="en-GB" sz="2400" dirty="0"/>
          </a:p>
          <a:p>
            <a:r>
              <a:rPr lang="en-GB" sz="2400" dirty="0" smtClean="0"/>
              <a:t>Go to COMP 2 / FINANCE / INCOME STATEMENTS</a:t>
            </a:r>
          </a:p>
          <a:p>
            <a:endParaRPr lang="en-GB" sz="2400" dirty="0"/>
          </a:p>
          <a:p>
            <a:pPr algn="r"/>
            <a:r>
              <a:rPr lang="en-GB" sz="2400" dirty="0" smtClean="0"/>
              <a:t>30 minutes</a:t>
            </a:r>
            <a:endParaRPr lang="en-GB" sz="2400" dirty="0"/>
          </a:p>
        </p:txBody>
      </p:sp>
    </p:spTree>
    <p:extLst>
      <p:ext uri="{BB962C8B-B14F-4D97-AF65-F5344CB8AC3E}">
        <p14:creationId xmlns:p14="http://schemas.microsoft.com/office/powerpoint/2010/main" val="2057930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Plenary</a:t>
            </a:r>
            <a:endParaRPr lang="en-GB" b="1" dirty="0">
              <a:latin typeface="+mn-lt"/>
            </a:endParaRPr>
          </a:p>
        </p:txBody>
      </p:sp>
      <p:sp>
        <p:nvSpPr>
          <p:cNvPr id="3" name="Content Placeholder 2"/>
          <p:cNvSpPr>
            <a:spLocks noGrp="1"/>
          </p:cNvSpPr>
          <p:nvPr>
            <p:ph idx="1"/>
          </p:nvPr>
        </p:nvSpPr>
        <p:spPr>
          <a:xfrm>
            <a:off x="395536" y="2052925"/>
            <a:ext cx="8424936" cy="4195481"/>
          </a:xfrm>
        </p:spPr>
        <p:txBody>
          <a:bodyPr>
            <a:normAutofit/>
          </a:bodyPr>
          <a:lstStyle/>
          <a:p>
            <a:pPr marL="0" indent="0">
              <a:buNone/>
            </a:pPr>
            <a:r>
              <a:rPr lang="en-GB" sz="2800" dirty="0"/>
              <a:t>'A profitable business should always pay a high dividend to its shareholders.' </a:t>
            </a:r>
            <a:endParaRPr lang="en-GB" sz="2800" dirty="0" smtClean="0"/>
          </a:p>
          <a:p>
            <a:pPr marL="0" indent="0">
              <a:buNone/>
            </a:pPr>
            <a:endParaRPr lang="en-GB" sz="2800" dirty="0"/>
          </a:p>
          <a:p>
            <a:pPr marL="0" indent="0">
              <a:buNone/>
            </a:pPr>
            <a:r>
              <a:rPr lang="en-GB" sz="2800" dirty="0" smtClean="0">
                <a:solidFill>
                  <a:schemeClr val="accent1">
                    <a:lumMod val="75000"/>
                  </a:schemeClr>
                </a:solidFill>
              </a:rPr>
              <a:t>Discuss this </a:t>
            </a:r>
            <a:r>
              <a:rPr lang="en-GB" sz="2800" dirty="0" smtClean="0">
                <a:solidFill>
                  <a:schemeClr val="accent1">
                    <a:lumMod val="75000"/>
                  </a:schemeClr>
                </a:solidFill>
              </a:rPr>
              <a:t>statement with the person sitting next to you.</a:t>
            </a:r>
          </a:p>
          <a:p>
            <a:pPr marL="0" indent="0">
              <a:buNone/>
            </a:pPr>
            <a:r>
              <a:rPr lang="en-GB" sz="2800" dirty="0" smtClean="0">
                <a:solidFill>
                  <a:schemeClr val="accent1">
                    <a:lumMod val="75000"/>
                  </a:schemeClr>
                </a:solidFill>
              </a:rPr>
              <a:t>What are the reasons for and against paying high dividends?</a:t>
            </a:r>
            <a:endParaRPr lang="en-GB" sz="2800" dirty="0">
              <a:solidFill>
                <a:schemeClr val="accent1">
                  <a:lumMod val="75000"/>
                </a:schemeClr>
              </a:solidFill>
            </a:endParaRPr>
          </a:p>
        </p:txBody>
      </p:sp>
      <p:pic>
        <p:nvPicPr>
          <p:cNvPr id="4" name="Picture 2" descr="http://www.datamaticsbpo.com/service/timages/Accounts-Payab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5039999"/>
            <a:ext cx="2406225" cy="157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437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What does it look like?</a:t>
            </a:r>
            <a:endParaRPr lang="en-GB" b="1" dirty="0">
              <a:latin typeface="+mn-lt"/>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1556792"/>
            <a:ext cx="5184576" cy="4479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8630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548680"/>
            <a:ext cx="7055380" cy="1016536"/>
          </a:xfrm>
        </p:spPr>
        <p:txBody>
          <a:bodyPr/>
          <a:lstStyle/>
          <a:p>
            <a:r>
              <a:rPr lang="en-GB" b="1" dirty="0" smtClean="0">
                <a:latin typeface="+mn-lt"/>
              </a:rPr>
              <a:t>Learning Objectives</a:t>
            </a:r>
            <a:endParaRPr lang="en-GB" b="1" dirty="0">
              <a:latin typeface="+mn-lt"/>
            </a:endParaRPr>
          </a:p>
        </p:txBody>
      </p:sp>
      <p:sp>
        <p:nvSpPr>
          <p:cNvPr id="3" name="Content Placeholder 2"/>
          <p:cNvSpPr>
            <a:spLocks noGrp="1"/>
          </p:cNvSpPr>
          <p:nvPr>
            <p:ph idx="1"/>
          </p:nvPr>
        </p:nvSpPr>
        <p:spPr>
          <a:xfrm>
            <a:off x="484710" y="2204864"/>
            <a:ext cx="8191746" cy="4195481"/>
          </a:xfrm>
        </p:spPr>
        <p:txBody>
          <a:bodyPr/>
          <a:lstStyle/>
          <a:p>
            <a:r>
              <a:rPr lang="en-GB" dirty="0" smtClean="0"/>
              <a:t>Explain the main components of a trading, profit and loss account and the way it is constructed</a:t>
            </a:r>
          </a:p>
          <a:p>
            <a:endParaRPr lang="en-GB" dirty="0"/>
          </a:p>
          <a:p>
            <a:r>
              <a:rPr lang="en-GB" dirty="0" smtClean="0"/>
              <a:t>Calculate gross profit and net profit</a:t>
            </a:r>
          </a:p>
          <a:p>
            <a:endParaRPr lang="en-GB" dirty="0"/>
          </a:p>
          <a:p>
            <a:r>
              <a:rPr lang="en-GB" dirty="0" smtClean="0"/>
              <a:t>Evaluate ways in which a business could improve its profit</a:t>
            </a:r>
            <a:endParaRPr lang="en-GB" dirty="0"/>
          </a:p>
        </p:txBody>
      </p:sp>
    </p:spTree>
    <p:extLst>
      <p:ext uri="{BB962C8B-B14F-4D97-AF65-F5344CB8AC3E}">
        <p14:creationId xmlns:p14="http://schemas.microsoft.com/office/powerpoint/2010/main" val="3379266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143000"/>
          </a:xfrm>
        </p:spPr>
        <p:txBody>
          <a:bodyPr/>
          <a:lstStyle/>
          <a:p>
            <a:r>
              <a:rPr lang="en-GB" sz="4000" b="1" dirty="0" smtClean="0">
                <a:latin typeface="+mn-lt"/>
              </a:rPr>
              <a:t>What is it?</a:t>
            </a:r>
            <a:endParaRPr lang="en-GB" sz="4000" b="1" dirty="0">
              <a:latin typeface="+mn-lt"/>
            </a:endParaRPr>
          </a:p>
        </p:txBody>
      </p:sp>
      <p:sp>
        <p:nvSpPr>
          <p:cNvPr id="3" name="Content Placeholder 2"/>
          <p:cNvSpPr>
            <a:spLocks noGrp="1"/>
          </p:cNvSpPr>
          <p:nvPr>
            <p:ph idx="1"/>
          </p:nvPr>
        </p:nvSpPr>
        <p:spPr>
          <a:xfrm>
            <a:off x="642392" y="1988840"/>
            <a:ext cx="7859216" cy="4195481"/>
          </a:xfrm>
        </p:spPr>
        <p:txBody>
          <a:bodyPr>
            <a:noAutofit/>
          </a:bodyPr>
          <a:lstStyle/>
          <a:p>
            <a:r>
              <a:rPr lang="en-GB" dirty="0" smtClean="0"/>
              <a:t>A </a:t>
            </a:r>
            <a:r>
              <a:rPr lang="en-GB" b="1" dirty="0" smtClean="0"/>
              <a:t>profit and loss account </a:t>
            </a:r>
            <a:r>
              <a:rPr lang="en-GB" dirty="0" smtClean="0"/>
              <a:t>is a statement that shows the income the business has received from its trading activities.</a:t>
            </a:r>
          </a:p>
          <a:p>
            <a:endParaRPr lang="en-GB" dirty="0"/>
          </a:p>
          <a:p>
            <a:r>
              <a:rPr lang="en-GB" dirty="0" smtClean="0"/>
              <a:t>It also shows all the money the business has </a:t>
            </a:r>
            <a:r>
              <a:rPr lang="en-GB" b="1" dirty="0" smtClean="0"/>
              <a:t>spent </a:t>
            </a:r>
            <a:r>
              <a:rPr lang="en-GB" dirty="0" smtClean="0"/>
              <a:t>performing these business activities.</a:t>
            </a:r>
          </a:p>
          <a:p>
            <a:endParaRPr lang="en-GB" dirty="0"/>
          </a:p>
          <a:p>
            <a:r>
              <a:rPr lang="en-GB" b="1" dirty="0" smtClean="0"/>
              <a:t>Profit </a:t>
            </a:r>
            <a:r>
              <a:rPr lang="en-GB" dirty="0" smtClean="0"/>
              <a:t>is made when </a:t>
            </a:r>
            <a:r>
              <a:rPr lang="en-GB" b="1" dirty="0" smtClean="0"/>
              <a:t>sales are greater than costs</a:t>
            </a:r>
          </a:p>
          <a:p>
            <a:endParaRPr lang="en-GB" dirty="0"/>
          </a:p>
          <a:p>
            <a:r>
              <a:rPr lang="en-GB" b="1" dirty="0" smtClean="0"/>
              <a:t>Loss</a:t>
            </a:r>
            <a:r>
              <a:rPr lang="en-GB" dirty="0" smtClean="0"/>
              <a:t> is when </a:t>
            </a:r>
            <a:r>
              <a:rPr lang="en-GB" b="1" dirty="0" smtClean="0"/>
              <a:t>costs are greater than sales</a:t>
            </a:r>
          </a:p>
          <a:p>
            <a:endParaRPr lang="en-GB" dirty="0"/>
          </a:p>
          <a:p>
            <a:r>
              <a:rPr lang="en-GB" dirty="0" smtClean="0"/>
              <a:t>Making a profit is a key business objective </a:t>
            </a:r>
            <a:endParaRPr lang="en-GB" dirty="0"/>
          </a:p>
        </p:txBody>
      </p:sp>
    </p:spTree>
    <p:extLst>
      <p:ext uri="{BB962C8B-B14F-4D97-AF65-F5344CB8AC3E}">
        <p14:creationId xmlns:p14="http://schemas.microsoft.com/office/powerpoint/2010/main" val="573359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143000"/>
          </a:xfrm>
        </p:spPr>
        <p:txBody>
          <a:bodyPr/>
          <a:lstStyle/>
          <a:p>
            <a:r>
              <a:rPr lang="en-GB" sz="4000" b="1" dirty="0" smtClean="0">
                <a:latin typeface="+mn-lt"/>
              </a:rPr>
              <a:t>Why use it?</a:t>
            </a:r>
            <a:endParaRPr lang="en-GB" sz="4000" b="1" dirty="0">
              <a:latin typeface="+mn-lt"/>
            </a:endParaRPr>
          </a:p>
        </p:txBody>
      </p:sp>
      <p:sp>
        <p:nvSpPr>
          <p:cNvPr id="3" name="Content Placeholder 2"/>
          <p:cNvSpPr>
            <a:spLocks noGrp="1"/>
          </p:cNvSpPr>
          <p:nvPr>
            <p:ph idx="1"/>
          </p:nvPr>
        </p:nvSpPr>
        <p:spPr>
          <a:xfrm>
            <a:off x="611560" y="1844824"/>
            <a:ext cx="7920880" cy="4195481"/>
          </a:xfrm>
        </p:spPr>
        <p:txBody>
          <a:bodyPr>
            <a:normAutofit/>
          </a:bodyPr>
          <a:lstStyle/>
          <a:p>
            <a:pPr lvl="0"/>
            <a:r>
              <a:rPr lang="en-GB" dirty="0"/>
              <a:t>It can </a:t>
            </a:r>
            <a:r>
              <a:rPr lang="en-GB" b="1" dirty="0"/>
              <a:t>measure the success </a:t>
            </a:r>
            <a:r>
              <a:rPr lang="en-GB" dirty="0"/>
              <a:t>of a business compared with previous years or other </a:t>
            </a:r>
            <a:r>
              <a:rPr lang="en-GB" dirty="0" smtClean="0"/>
              <a:t>business</a:t>
            </a:r>
          </a:p>
          <a:p>
            <a:pPr lvl="0"/>
            <a:endParaRPr lang="en-GB" dirty="0"/>
          </a:p>
          <a:p>
            <a:pPr lvl="0"/>
            <a:r>
              <a:rPr lang="en-GB" dirty="0"/>
              <a:t>The calculation of profit can </a:t>
            </a:r>
            <a:r>
              <a:rPr lang="en-GB" b="1" dirty="0"/>
              <a:t>assess the actual performance </a:t>
            </a:r>
            <a:r>
              <a:rPr lang="en-GB" dirty="0"/>
              <a:t>of the business compared with </a:t>
            </a:r>
            <a:r>
              <a:rPr lang="en-GB" dirty="0" smtClean="0"/>
              <a:t>expectations</a:t>
            </a:r>
          </a:p>
          <a:p>
            <a:pPr marL="0" lvl="0" indent="0">
              <a:buNone/>
            </a:pPr>
            <a:endParaRPr lang="en-GB" dirty="0" smtClean="0"/>
          </a:p>
          <a:p>
            <a:r>
              <a:rPr lang="en-GB" dirty="0" smtClean="0"/>
              <a:t>It </a:t>
            </a:r>
            <a:r>
              <a:rPr lang="en-GB" dirty="0"/>
              <a:t>can </a:t>
            </a:r>
            <a:r>
              <a:rPr lang="en-GB" b="1" dirty="0"/>
              <a:t>help in obtaining loans or finance from banks </a:t>
            </a:r>
            <a:r>
              <a:rPr lang="en-GB" dirty="0" smtClean="0"/>
              <a:t>or </a:t>
            </a:r>
            <a:r>
              <a:rPr lang="en-GB" dirty="0"/>
              <a:t>other lending institutions (creditors would want some proof that the business was capable of repaying any loans</a:t>
            </a:r>
            <a:r>
              <a:rPr lang="en-GB" dirty="0" smtClean="0"/>
              <a:t>)</a:t>
            </a:r>
          </a:p>
          <a:p>
            <a:pPr marL="0" lvl="0" indent="0">
              <a:buNone/>
            </a:pPr>
            <a:endParaRPr lang="en-GB" dirty="0"/>
          </a:p>
          <a:p>
            <a:r>
              <a:rPr lang="en-GB" dirty="0"/>
              <a:t>It enables the owners and managers of a business to </a:t>
            </a:r>
            <a:r>
              <a:rPr lang="en-GB" b="1" dirty="0"/>
              <a:t>plan ahead</a:t>
            </a:r>
            <a:r>
              <a:rPr lang="en-GB" dirty="0"/>
              <a:t>, for example for future investment in the company</a:t>
            </a:r>
          </a:p>
        </p:txBody>
      </p:sp>
    </p:spTree>
    <p:extLst>
      <p:ext uri="{BB962C8B-B14F-4D97-AF65-F5344CB8AC3E}">
        <p14:creationId xmlns:p14="http://schemas.microsoft.com/office/powerpoint/2010/main" val="116133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143000"/>
          </a:xfrm>
        </p:spPr>
        <p:txBody>
          <a:bodyPr/>
          <a:lstStyle/>
          <a:p>
            <a:r>
              <a:rPr lang="en-GB" sz="4000" b="1" dirty="0" smtClean="0">
                <a:latin typeface="+mn-lt"/>
              </a:rPr>
              <a:t>Who wants to know?</a:t>
            </a:r>
            <a:endParaRPr lang="en-GB" sz="4000" b="1" dirty="0">
              <a:latin typeface="+mn-lt"/>
            </a:endParaRPr>
          </a:p>
        </p:txBody>
      </p:sp>
      <p:sp>
        <p:nvSpPr>
          <p:cNvPr id="3" name="Content Placeholder 2"/>
          <p:cNvSpPr>
            <a:spLocks noGrp="1"/>
          </p:cNvSpPr>
          <p:nvPr>
            <p:ph idx="1"/>
          </p:nvPr>
        </p:nvSpPr>
        <p:spPr>
          <a:xfrm>
            <a:off x="395536" y="1484784"/>
            <a:ext cx="8229600" cy="4752528"/>
          </a:xfrm>
        </p:spPr>
        <p:txBody>
          <a:bodyPr>
            <a:noAutofit/>
          </a:bodyPr>
          <a:lstStyle/>
          <a:p>
            <a:endParaRPr lang="en-GB" sz="1800" dirty="0" smtClean="0"/>
          </a:p>
          <a:p>
            <a:pPr marL="0" indent="0">
              <a:buNone/>
            </a:pPr>
            <a:r>
              <a:rPr lang="en-GB" sz="1800" dirty="0" smtClean="0"/>
              <a:t>A profit and loss account has to be prepared following a number of accounting conventions and is regulated by law.  It is also audited by external accountants.  </a:t>
            </a:r>
          </a:p>
          <a:p>
            <a:endParaRPr lang="en-GB" sz="1800" dirty="0"/>
          </a:p>
          <a:p>
            <a:pPr marL="0" indent="0">
              <a:buNone/>
            </a:pPr>
            <a:r>
              <a:rPr lang="en-GB" sz="1800" dirty="0" smtClean="0"/>
              <a:t>Stakeholder groups want to know how the business has performed during a given period, which is usually one year.</a:t>
            </a:r>
          </a:p>
          <a:p>
            <a:pPr marL="0" indent="0">
              <a:buNone/>
            </a:pPr>
            <a:r>
              <a:rPr lang="en-GB" sz="1800" dirty="0" smtClean="0"/>
              <a:t>Because </a:t>
            </a:r>
            <a:r>
              <a:rPr lang="en-GB" sz="1800" dirty="0"/>
              <a:t>of these safeguards to ensure accuracy and truthfulness external stakeholders regard it as a key document in assessing the performance of a business.  </a:t>
            </a:r>
            <a:endParaRPr lang="en-GB" sz="1800" dirty="0" smtClean="0"/>
          </a:p>
          <a:p>
            <a:pPr marL="0" indent="0">
              <a:buNone/>
            </a:pPr>
            <a:endParaRPr lang="en-GB" sz="1800" dirty="0"/>
          </a:p>
          <a:p>
            <a:pPr marL="0" indent="0">
              <a:buNone/>
            </a:pPr>
            <a:r>
              <a:rPr lang="en-GB" sz="1800" dirty="0" smtClean="0"/>
              <a:t>Users </a:t>
            </a:r>
            <a:r>
              <a:rPr lang="en-GB" sz="1800" dirty="0"/>
              <a:t>include:</a:t>
            </a:r>
          </a:p>
          <a:p>
            <a:pPr marL="1077913" lvl="0" indent="-358775"/>
            <a:r>
              <a:rPr lang="en-GB" sz="1800" b="1" dirty="0"/>
              <a:t>Shareholders</a:t>
            </a:r>
            <a:r>
              <a:rPr lang="en-GB" sz="1800" dirty="0"/>
              <a:t> are an obvious example of those assessing profitability</a:t>
            </a:r>
          </a:p>
          <a:p>
            <a:pPr marL="1077913" lvl="0" indent="-358775"/>
            <a:r>
              <a:rPr lang="en-GB" sz="1800" b="1" dirty="0"/>
              <a:t>Government agencies </a:t>
            </a:r>
            <a:r>
              <a:rPr lang="en-GB" sz="1800" dirty="0"/>
              <a:t>such as the HMRC require data on profits or losses to be able to calculate the tax liability of an organisation</a:t>
            </a:r>
          </a:p>
          <a:p>
            <a:pPr marL="1077913" lvl="0" indent="-358775"/>
            <a:r>
              <a:rPr lang="en-GB" sz="1800" b="1" dirty="0"/>
              <a:t>Suppliers</a:t>
            </a:r>
            <a:r>
              <a:rPr lang="en-GB" sz="1800" dirty="0"/>
              <a:t> to a business also need to know the financial position of companies they trade with in a order to establish their reliability, stability and creditworthiness</a:t>
            </a:r>
          </a:p>
        </p:txBody>
      </p:sp>
    </p:spTree>
    <p:extLst>
      <p:ext uri="{BB962C8B-B14F-4D97-AF65-F5344CB8AC3E}">
        <p14:creationId xmlns:p14="http://schemas.microsoft.com/office/powerpoint/2010/main" val="95846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8242" y="2204864"/>
            <a:ext cx="4667399"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691680" y="2420888"/>
            <a:ext cx="4320480" cy="1426041"/>
          </a:xfrm>
          <a:prstGeom prst="rect">
            <a:avLst/>
          </a:prstGeom>
          <a:no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ight Brace 3"/>
          <p:cNvSpPr/>
          <p:nvPr/>
        </p:nvSpPr>
        <p:spPr>
          <a:xfrm>
            <a:off x="6084168" y="2420888"/>
            <a:ext cx="720080" cy="1431168"/>
          </a:xfrm>
          <a:prstGeom prst="rightBrace">
            <a:avLst>
              <a:gd name="adj1" fmla="val 8333"/>
              <a:gd name="adj2" fmla="val 21970"/>
            </a:avLst>
          </a:prstGeom>
          <a:no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 name="TextBox 4"/>
          <p:cNvSpPr txBox="1"/>
          <p:nvPr/>
        </p:nvSpPr>
        <p:spPr>
          <a:xfrm>
            <a:off x="7055768" y="2084655"/>
            <a:ext cx="2088232" cy="1200329"/>
          </a:xfrm>
          <a:prstGeom prst="rect">
            <a:avLst/>
          </a:prstGeom>
          <a:noFill/>
        </p:spPr>
        <p:txBody>
          <a:bodyPr wrap="square" rtlCol="0">
            <a:spAutoFit/>
          </a:bodyPr>
          <a:lstStyle/>
          <a:p>
            <a:r>
              <a:rPr lang="en-GB" sz="1600" b="1" dirty="0" smtClean="0">
                <a:solidFill>
                  <a:schemeClr val="accent3">
                    <a:lumMod val="75000"/>
                  </a:schemeClr>
                </a:solidFill>
                <a:latin typeface="Calibri" panose="020F0502020204030204" pitchFamily="34" charset="0"/>
              </a:rPr>
              <a:t>Trading Account</a:t>
            </a:r>
            <a:r>
              <a:rPr lang="en-GB" sz="1600" dirty="0" smtClean="0">
                <a:latin typeface="Calibri" panose="020F0502020204030204" pitchFamily="34" charset="0"/>
              </a:rPr>
              <a:t>: </a:t>
            </a:r>
            <a:r>
              <a:rPr lang="en-GB" sz="1400" dirty="0" smtClean="0">
                <a:latin typeface="Calibri" panose="020F0502020204030204" pitchFamily="34" charset="0"/>
              </a:rPr>
              <a:t>tells us what the sales of the company have been and the direct costs of making those sales</a:t>
            </a:r>
            <a:endParaRPr lang="en-GB" sz="1400" dirty="0">
              <a:latin typeface="Calibri" panose="020F0502020204030204" pitchFamily="34" charset="0"/>
            </a:endParaRPr>
          </a:p>
        </p:txBody>
      </p:sp>
      <p:sp>
        <p:nvSpPr>
          <p:cNvPr id="6" name="TextBox 5"/>
          <p:cNvSpPr txBox="1"/>
          <p:nvPr/>
        </p:nvSpPr>
        <p:spPr>
          <a:xfrm>
            <a:off x="152957" y="1420015"/>
            <a:ext cx="1517986" cy="1169551"/>
          </a:xfrm>
          <a:prstGeom prst="rect">
            <a:avLst/>
          </a:prstGeom>
          <a:noFill/>
        </p:spPr>
        <p:txBody>
          <a:bodyPr wrap="square" rtlCol="0">
            <a:spAutoFit/>
          </a:bodyPr>
          <a:lstStyle/>
          <a:p>
            <a:r>
              <a:rPr lang="en-GB" sz="1400" b="1" dirty="0" smtClean="0">
                <a:latin typeface="Calibri Light" panose="020F0302020204030204" pitchFamily="34" charset="0"/>
              </a:rPr>
              <a:t>Opening stock</a:t>
            </a:r>
            <a:r>
              <a:rPr lang="en-GB" sz="1400" dirty="0" smtClean="0">
                <a:latin typeface="Calibri Light" panose="020F0302020204030204" pitchFamily="34" charset="0"/>
              </a:rPr>
              <a:t>: The stock the business had at the start of the year.</a:t>
            </a:r>
            <a:endParaRPr lang="en-GB" sz="1400" dirty="0">
              <a:latin typeface="Calibri Light" panose="020F0302020204030204" pitchFamily="34" charset="0"/>
            </a:endParaRPr>
          </a:p>
        </p:txBody>
      </p:sp>
      <p:cxnSp>
        <p:nvCxnSpPr>
          <p:cNvPr id="8" name="Straight Arrow Connector 7"/>
          <p:cNvCxnSpPr/>
          <p:nvPr/>
        </p:nvCxnSpPr>
        <p:spPr>
          <a:xfrm>
            <a:off x="814506" y="2393886"/>
            <a:ext cx="1390124" cy="732963"/>
          </a:xfrm>
          <a:prstGeom prst="straightConnector1">
            <a:avLst/>
          </a:prstGeom>
          <a:ln w="381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4728" y="3068960"/>
            <a:ext cx="1517986" cy="738664"/>
          </a:xfrm>
          <a:prstGeom prst="rect">
            <a:avLst/>
          </a:prstGeom>
          <a:noFill/>
        </p:spPr>
        <p:txBody>
          <a:bodyPr wrap="square" rtlCol="0">
            <a:spAutoFit/>
          </a:bodyPr>
          <a:lstStyle/>
          <a:p>
            <a:r>
              <a:rPr lang="en-GB" sz="1400" b="1" dirty="0" smtClean="0">
                <a:latin typeface="Calibri Light" panose="020F0302020204030204" pitchFamily="34" charset="0"/>
              </a:rPr>
              <a:t>Purchases</a:t>
            </a:r>
            <a:r>
              <a:rPr lang="en-GB" sz="1400" dirty="0" smtClean="0">
                <a:latin typeface="Calibri Light" panose="020F0302020204030204" pitchFamily="34" charset="0"/>
              </a:rPr>
              <a:t> made throughout the year.</a:t>
            </a:r>
            <a:endParaRPr lang="en-GB" sz="1400" dirty="0">
              <a:latin typeface="Calibri Light" panose="020F0302020204030204" pitchFamily="34" charset="0"/>
            </a:endParaRPr>
          </a:p>
        </p:txBody>
      </p:sp>
      <p:cxnSp>
        <p:nvCxnSpPr>
          <p:cNvPr id="12" name="Straight Arrow Connector 11"/>
          <p:cNvCxnSpPr/>
          <p:nvPr/>
        </p:nvCxnSpPr>
        <p:spPr>
          <a:xfrm flipV="1">
            <a:off x="1365356" y="3342873"/>
            <a:ext cx="838750" cy="89550"/>
          </a:xfrm>
          <a:prstGeom prst="straightConnector1">
            <a:avLst/>
          </a:prstGeom>
          <a:ln w="381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33778" y="4229482"/>
            <a:ext cx="1517986" cy="2246769"/>
          </a:xfrm>
          <a:prstGeom prst="rect">
            <a:avLst/>
          </a:prstGeom>
          <a:noFill/>
        </p:spPr>
        <p:txBody>
          <a:bodyPr wrap="square" rtlCol="0">
            <a:spAutoFit/>
          </a:bodyPr>
          <a:lstStyle/>
          <a:p>
            <a:r>
              <a:rPr lang="en-GB" sz="1400" b="1" dirty="0" smtClean="0">
                <a:latin typeface="+mj-lt"/>
              </a:rPr>
              <a:t>Closing stock </a:t>
            </a:r>
            <a:r>
              <a:rPr lang="en-GB" sz="1400" dirty="0" smtClean="0">
                <a:latin typeface="+mj-lt"/>
              </a:rPr>
              <a:t>is stock left over at the end of the year. We always take away closing stock as it has not yet been sold or used so it is not part of costs of sales</a:t>
            </a:r>
            <a:endParaRPr lang="en-GB" sz="1400" dirty="0">
              <a:latin typeface="+mj-lt"/>
            </a:endParaRPr>
          </a:p>
        </p:txBody>
      </p:sp>
      <p:cxnSp>
        <p:nvCxnSpPr>
          <p:cNvPr id="17" name="Straight Arrow Connector 16"/>
          <p:cNvCxnSpPr/>
          <p:nvPr/>
        </p:nvCxnSpPr>
        <p:spPr>
          <a:xfrm flipV="1">
            <a:off x="432876" y="3548707"/>
            <a:ext cx="1820280" cy="744389"/>
          </a:xfrm>
          <a:prstGeom prst="straightConnector1">
            <a:avLst/>
          </a:prstGeom>
          <a:ln w="381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687768" y="3846929"/>
            <a:ext cx="4324392" cy="1622957"/>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ight Brace 19"/>
          <p:cNvSpPr/>
          <p:nvPr/>
        </p:nvSpPr>
        <p:spPr>
          <a:xfrm>
            <a:off x="6084168" y="3933056"/>
            <a:ext cx="864096" cy="1536830"/>
          </a:xfrm>
          <a:prstGeom prst="rightBrace">
            <a:avLst>
              <a:gd name="adj1" fmla="val 8333"/>
              <a:gd name="adj2" fmla="val 20432"/>
            </a:avLst>
          </a:prstGeom>
          <a:ln w="381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Rectangle 21"/>
          <p:cNvSpPr/>
          <p:nvPr/>
        </p:nvSpPr>
        <p:spPr>
          <a:xfrm>
            <a:off x="1691680" y="5145559"/>
            <a:ext cx="4320480" cy="104440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Brace 22"/>
          <p:cNvSpPr/>
          <p:nvPr/>
        </p:nvSpPr>
        <p:spPr>
          <a:xfrm>
            <a:off x="6084168" y="5517232"/>
            <a:ext cx="864096" cy="672734"/>
          </a:xfrm>
          <a:prstGeom prst="rightBrace">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TextBox 17"/>
          <p:cNvSpPr txBox="1"/>
          <p:nvPr/>
        </p:nvSpPr>
        <p:spPr>
          <a:xfrm>
            <a:off x="7092280" y="3556754"/>
            <a:ext cx="2088232" cy="1600438"/>
          </a:xfrm>
          <a:prstGeom prst="rect">
            <a:avLst/>
          </a:prstGeom>
          <a:noFill/>
        </p:spPr>
        <p:txBody>
          <a:bodyPr wrap="square" rtlCol="0">
            <a:spAutoFit/>
          </a:bodyPr>
          <a:lstStyle/>
          <a:p>
            <a:r>
              <a:rPr lang="en-GB" sz="1400" b="1" dirty="0" smtClean="0">
                <a:solidFill>
                  <a:schemeClr val="accent3">
                    <a:lumMod val="75000"/>
                  </a:schemeClr>
                </a:solidFill>
                <a:latin typeface="Calibri" panose="020F0502020204030204" pitchFamily="34" charset="0"/>
              </a:rPr>
              <a:t>Profit and Loss Account</a:t>
            </a:r>
            <a:r>
              <a:rPr lang="en-GB" sz="1400" dirty="0" smtClean="0">
                <a:latin typeface="Calibri" panose="020F0502020204030204" pitchFamily="34" charset="0"/>
              </a:rPr>
              <a:t>: Once gross profit is calculated, a business can then calculate how much profit or loss it has made by adding extra income or subtracting its expenses.</a:t>
            </a:r>
            <a:endParaRPr lang="en-GB" sz="1400" dirty="0">
              <a:latin typeface="Calibri" panose="020F0502020204030204" pitchFamily="34" charset="0"/>
            </a:endParaRPr>
          </a:p>
        </p:txBody>
      </p:sp>
      <p:sp>
        <p:nvSpPr>
          <p:cNvPr id="21" name="TextBox 20"/>
          <p:cNvSpPr txBox="1"/>
          <p:nvPr/>
        </p:nvSpPr>
        <p:spPr>
          <a:xfrm>
            <a:off x="7020272" y="5417295"/>
            <a:ext cx="2088232" cy="1169551"/>
          </a:xfrm>
          <a:prstGeom prst="rect">
            <a:avLst/>
          </a:prstGeom>
          <a:noFill/>
        </p:spPr>
        <p:txBody>
          <a:bodyPr wrap="square" rtlCol="0">
            <a:spAutoFit/>
          </a:bodyPr>
          <a:lstStyle/>
          <a:p>
            <a:r>
              <a:rPr lang="en-GB" sz="1400" b="1" dirty="0" smtClean="0">
                <a:solidFill>
                  <a:schemeClr val="accent3">
                    <a:lumMod val="75000"/>
                  </a:schemeClr>
                </a:solidFill>
                <a:latin typeface="Calibri" panose="020F0502020204030204" pitchFamily="34" charset="0"/>
              </a:rPr>
              <a:t>Profit and Loss Appropriation Account: </a:t>
            </a:r>
            <a:r>
              <a:rPr lang="en-GB" sz="1400" dirty="0">
                <a:latin typeface="Calibri" panose="020F0502020204030204" pitchFamily="34" charset="0"/>
              </a:rPr>
              <a:t>This shows how the company’s profit or loss is distributed</a:t>
            </a:r>
          </a:p>
        </p:txBody>
      </p:sp>
      <p:sp>
        <p:nvSpPr>
          <p:cNvPr id="24" name="TextBox 23"/>
          <p:cNvSpPr txBox="1"/>
          <p:nvPr/>
        </p:nvSpPr>
        <p:spPr>
          <a:xfrm>
            <a:off x="2039841" y="995298"/>
            <a:ext cx="1517986" cy="738664"/>
          </a:xfrm>
          <a:prstGeom prst="rect">
            <a:avLst/>
          </a:prstGeom>
          <a:noFill/>
        </p:spPr>
        <p:txBody>
          <a:bodyPr wrap="square" rtlCol="0">
            <a:spAutoFit/>
          </a:bodyPr>
          <a:lstStyle/>
          <a:p>
            <a:r>
              <a:rPr lang="en-GB" sz="1400" b="1" dirty="0" smtClean="0">
                <a:latin typeface="Calibri Light" panose="020F0302020204030204" pitchFamily="34" charset="0"/>
              </a:rPr>
              <a:t>Cost of sales</a:t>
            </a:r>
            <a:r>
              <a:rPr lang="en-GB" sz="1400" dirty="0" smtClean="0">
                <a:latin typeface="Calibri Light" panose="020F0302020204030204" pitchFamily="34" charset="0"/>
              </a:rPr>
              <a:t>: </a:t>
            </a:r>
            <a:r>
              <a:rPr lang="en-GB" sz="1400" dirty="0" smtClean="0">
                <a:latin typeface="Calibri Light" panose="020F0302020204030204" pitchFamily="34" charset="0"/>
              </a:rPr>
              <a:t>Direct costs (raw materials)</a:t>
            </a:r>
            <a:endParaRPr lang="en-GB" sz="1400" b="1" dirty="0" smtClean="0">
              <a:latin typeface="Calibri Light" panose="020F0302020204030204" pitchFamily="34" charset="0"/>
            </a:endParaRPr>
          </a:p>
        </p:txBody>
      </p:sp>
      <p:cxnSp>
        <p:nvCxnSpPr>
          <p:cNvPr id="25" name="Straight Arrow Connector 24"/>
          <p:cNvCxnSpPr/>
          <p:nvPr/>
        </p:nvCxnSpPr>
        <p:spPr>
          <a:xfrm>
            <a:off x="2573528" y="1760964"/>
            <a:ext cx="714702" cy="1104491"/>
          </a:xfrm>
          <a:prstGeom prst="straightConnector1">
            <a:avLst/>
          </a:prstGeom>
          <a:ln w="381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10302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170" y="548680"/>
            <a:ext cx="8229600" cy="1143000"/>
          </a:xfrm>
        </p:spPr>
        <p:txBody>
          <a:bodyPr/>
          <a:lstStyle/>
          <a:p>
            <a:r>
              <a:rPr lang="en-GB" sz="4000" b="1" dirty="0" smtClean="0">
                <a:latin typeface="+mn-lt"/>
              </a:rPr>
              <a:t>Gross Profit</a:t>
            </a:r>
            <a:endParaRPr lang="en-GB" sz="4000" b="1" dirty="0">
              <a:latin typeface="+mn-lt"/>
            </a:endParaRPr>
          </a:p>
        </p:txBody>
      </p:sp>
      <p:sp>
        <p:nvSpPr>
          <p:cNvPr id="3" name="Content Placeholder 2"/>
          <p:cNvSpPr>
            <a:spLocks noGrp="1"/>
          </p:cNvSpPr>
          <p:nvPr>
            <p:ph idx="1"/>
          </p:nvPr>
        </p:nvSpPr>
        <p:spPr>
          <a:xfrm>
            <a:off x="455170" y="1916832"/>
            <a:ext cx="8229600" cy="4317112"/>
          </a:xfrm>
        </p:spPr>
        <p:txBody>
          <a:bodyPr>
            <a:normAutofit fontScale="92500" lnSpcReduction="20000"/>
          </a:bodyPr>
          <a:lstStyle/>
          <a:p>
            <a:r>
              <a:rPr lang="en-GB" sz="2800" dirty="0" smtClean="0"/>
              <a:t>Is an indicator of how efficient the firm is at managing its cost of sales.</a:t>
            </a:r>
          </a:p>
          <a:p>
            <a:pPr marL="0" indent="0">
              <a:buNone/>
            </a:pPr>
            <a:endParaRPr lang="en-GB" sz="2800" dirty="0"/>
          </a:p>
          <a:p>
            <a:r>
              <a:rPr lang="en-GB" sz="2800" dirty="0"/>
              <a:t>It </a:t>
            </a:r>
            <a:r>
              <a:rPr lang="en-GB" sz="2800" dirty="0" smtClean="0"/>
              <a:t>is the </a:t>
            </a:r>
            <a:r>
              <a:rPr lang="en-GB" sz="2800" b="1" dirty="0" smtClean="0"/>
              <a:t>difference</a:t>
            </a:r>
            <a:r>
              <a:rPr lang="en-GB" sz="2800" dirty="0" smtClean="0"/>
              <a:t> between sales revenue and the cost of making or purchasing the goods sold</a:t>
            </a:r>
          </a:p>
          <a:p>
            <a:pPr marL="0" indent="0">
              <a:buNone/>
            </a:pPr>
            <a:endParaRPr lang="en-GB" sz="2800" dirty="0"/>
          </a:p>
          <a:p>
            <a:pPr marL="0" indent="0">
              <a:buNone/>
            </a:pPr>
            <a:r>
              <a:rPr lang="en-GB" sz="2800" b="1" dirty="0" smtClean="0"/>
              <a:t>Gross profit = sales revenue – cost of goods sold</a:t>
            </a:r>
          </a:p>
          <a:p>
            <a:pPr marL="0" indent="0">
              <a:buNone/>
            </a:pPr>
            <a:endParaRPr lang="en-GB" sz="2800" dirty="0" smtClean="0"/>
          </a:p>
          <a:p>
            <a:pPr marL="0" indent="0">
              <a:buNone/>
            </a:pPr>
            <a:r>
              <a:rPr lang="en-GB" sz="2800" dirty="0" smtClean="0"/>
              <a:t>The examiner expects you to know:</a:t>
            </a:r>
          </a:p>
          <a:p>
            <a:r>
              <a:rPr lang="en-GB" sz="2800" dirty="0" smtClean="0"/>
              <a:t>What gross profit measures</a:t>
            </a:r>
          </a:p>
          <a:p>
            <a:r>
              <a:rPr lang="en-GB" sz="2800" dirty="0" smtClean="0"/>
              <a:t>How to calculate gross profit</a:t>
            </a:r>
            <a:endParaRPr lang="en-GB" sz="2800" dirty="0"/>
          </a:p>
        </p:txBody>
      </p:sp>
    </p:spTree>
    <p:extLst>
      <p:ext uri="{BB962C8B-B14F-4D97-AF65-F5344CB8AC3E}">
        <p14:creationId xmlns:p14="http://schemas.microsoft.com/office/powerpoint/2010/main" val="1257558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lstStyle/>
          <a:p>
            <a:r>
              <a:rPr lang="en-GB" sz="4000" b="1" dirty="0" smtClean="0">
                <a:latin typeface="+mn-lt"/>
              </a:rPr>
              <a:t>Net Profit </a:t>
            </a:r>
            <a:r>
              <a:rPr lang="en-GB" sz="2400" b="1" dirty="0" smtClean="0">
                <a:latin typeface="+mn-lt"/>
              </a:rPr>
              <a:t>(operating profit)</a:t>
            </a:r>
            <a:endParaRPr lang="en-GB" sz="2400" b="1" dirty="0">
              <a:latin typeface="+mn-lt"/>
            </a:endParaRPr>
          </a:p>
        </p:txBody>
      </p:sp>
      <p:sp>
        <p:nvSpPr>
          <p:cNvPr id="3" name="Content Placeholder 2"/>
          <p:cNvSpPr>
            <a:spLocks noGrp="1"/>
          </p:cNvSpPr>
          <p:nvPr>
            <p:ph idx="1"/>
          </p:nvPr>
        </p:nvSpPr>
        <p:spPr>
          <a:xfrm>
            <a:off x="467544" y="2132856"/>
            <a:ext cx="8229600" cy="4389120"/>
          </a:xfrm>
        </p:spPr>
        <p:txBody>
          <a:bodyPr>
            <a:normAutofit/>
          </a:bodyPr>
          <a:lstStyle/>
          <a:p>
            <a:r>
              <a:rPr lang="en-GB" dirty="0" smtClean="0"/>
              <a:t>Often referred to as the bottom line. It tells us the actual profits of the business after ALL costs have been paid.</a:t>
            </a:r>
          </a:p>
          <a:p>
            <a:endParaRPr lang="en-GB" dirty="0"/>
          </a:p>
          <a:p>
            <a:r>
              <a:rPr lang="en-GB" dirty="0" smtClean="0"/>
              <a:t>After calculating gross profit you then remove all other expenses and overheads.  This results in </a:t>
            </a:r>
            <a:r>
              <a:rPr lang="en-GB" b="1" dirty="0" smtClean="0"/>
              <a:t>net profit.</a:t>
            </a:r>
          </a:p>
          <a:p>
            <a:endParaRPr lang="en-GB" dirty="0"/>
          </a:p>
          <a:p>
            <a:r>
              <a:rPr lang="en-GB" b="1" dirty="0" smtClean="0"/>
              <a:t>Net profit = gross profit – (expenses </a:t>
            </a:r>
            <a:r>
              <a:rPr lang="en-GB" b="1" dirty="0"/>
              <a:t>+</a:t>
            </a:r>
            <a:r>
              <a:rPr lang="en-GB" b="1" dirty="0" smtClean="0"/>
              <a:t> overheads)</a:t>
            </a:r>
          </a:p>
          <a:p>
            <a:endParaRPr lang="en-GB" dirty="0"/>
          </a:p>
          <a:p>
            <a:r>
              <a:rPr lang="en-GB" b="1" dirty="0" smtClean="0"/>
              <a:t>Net profit </a:t>
            </a:r>
            <a:r>
              <a:rPr lang="en-GB" dirty="0" smtClean="0"/>
              <a:t>is an </a:t>
            </a:r>
            <a:r>
              <a:rPr lang="en-GB" b="1" dirty="0" smtClean="0"/>
              <a:t>indicator </a:t>
            </a:r>
            <a:r>
              <a:rPr lang="en-GB" dirty="0" smtClean="0"/>
              <a:t>of how efficient a firm is overall at managing ALL of </a:t>
            </a:r>
            <a:r>
              <a:rPr lang="en-GB" dirty="0" smtClean="0"/>
              <a:t>its </a:t>
            </a:r>
            <a:r>
              <a:rPr lang="en-GB" dirty="0" smtClean="0"/>
              <a:t>costs.  </a:t>
            </a:r>
            <a:endParaRPr lang="en-GB" dirty="0"/>
          </a:p>
        </p:txBody>
      </p:sp>
      <p:sp>
        <p:nvSpPr>
          <p:cNvPr id="4" name="TextBox 3"/>
          <p:cNvSpPr txBox="1"/>
          <p:nvPr/>
        </p:nvSpPr>
        <p:spPr>
          <a:xfrm>
            <a:off x="4355976" y="6063740"/>
            <a:ext cx="4608512" cy="369332"/>
          </a:xfrm>
          <a:prstGeom prst="rect">
            <a:avLst/>
          </a:prstGeom>
          <a:noFill/>
        </p:spPr>
        <p:txBody>
          <a:bodyPr wrap="square" rtlCol="0">
            <a:spAutoFit/>
          </a:bodyPr>
          <a:lstStyle/>
          <a:p>
            <a:r>
              <a:rPr lang="en-GB" dirty="0" smtClean="0">
                <a:latin typeface="+mj-lt"/>
              </a:rPr>
              <a:t>Watch the ‘what is profit’ video on </a:t>
            </a:r>
            <a:r>
              <a:rPr lang="en-GB" dirty="0" err="1" smtClean="0">
                <a:latin typeface="+mj-lt"/>
              </a:rPr>
              <a:t>GoL</a:t>
            </a:r>
            <a:endParaRPr lang="en-GB" dirty="0">
              <a:latin typeface="+mj-lt"/>
            </a:endParaRPr>
          </a:p>
        </p:txBody>
      </p:sp>
    </p:spTree>
    <p:extLst>
      <p:ext uri="{BB962C8B-B14F-4D97-AF65-F5344CB8AC3E}">
        <p14:creationId xmlns:p14="http://schemas.microsoft.com/office/powerpoint/2010/main" val="340321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83DC80-0FD2-4452-9A95-0659823E03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1E449A7-DF09-40AF-AA86-55DCCDA2A744}">
  <ds:schemaRefs>
    <ds:schemaRef ds:uri="http://schemas.microsoft.com/sharepoint/v3/contenttype/forms"/>
  </ds:schemaRefs>
</ds:datastoreItem>
</file>

<file path=customXml/itemProps3.xml><?xml version="1.0" encoding="utf-8"?>
<ds:datastoreItem xmlns:ds="http://schemas.openxmlformats.org/officeDocument/2006/customXml" ds:itemID="{0291AD00-D274-4BF3-93FA-EAEF3B8FB2FD}">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dcmitype/"/>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498</TotalTime>
  <Words>908</Words>
  <Application>Microsoft Office PowerPoint</Application>
  <PresentationFormat>On-screen Show (4:3)</PresentationFormat>
  <Paragraphs>114</Paragraphs>
  <Slides>15</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Profit and Loss Account or Income Statement </vt:lpstr>
      <vt:lpstr>What does it look like?</vt:lpstr>
      <vt:lpstr>Learning Objectives</vt:lpstr>
      <vt:lpstr>What is it?</vt:lpstr>
      <vt:lpstr>Why use it?</vt:lpstr>
      <vt:lpstr>Who wants to know?</vt:lpstr>
      <vt:lpstr>PowerPoint Presentation</vt:lpstr>
      <vt:lpstr>Gross Profit</vt:lpstr>
      <vt:lpstr>Net Profit (operating profit)</vt:lpstr>
      <vt:lpstr>Activities</vt:lpstr>
      <vt:lpstr>Profit Quality</vt:lpstr>
      <vt:lpstr>Profit Quality</vt:lpstr>
      <vt:lpstr>How might a business improve profit?</vt:lpstr>
      <vt:lpstr>Activities</vt:lpstr>
      <vt:lpstr>Plenary</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Profit and Loss Accounts</dc:title>
  <dc:creator>Morag Portwine</dc:creator>
  <cp:lastModifiedBy>Ailsa W Waters</cp:lastModifiedBy>
  <cp:revision>38</cp:revision>
  <cp:lastPrinted>2015-03-05T11:29:21Z</cp:lastPrinted>
  <dcterms:created xsi:type="dcterms:W3CDTF">2012-03-13T15:49:48Z</dcterms:created>
  <dcterms:modified xsi:type="dcterms:W3CDTF">2016-01-18T14:42:24Z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