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sldIdLst>
    <p:sldId id="256" r:id="rId5"/>
    <p:sldId id="279" r:id="rId6"/>
    <p:sldId id="257" r:id="rId7"/>
    <p:sldId id="260" r:id="rId8"/>
    <p:sldId id="258" r:id="rId9"/>
    <p:sldId id="261" r:id="rId10"/>
    <p:sldId id="267" r:id="rId11"/>
    <p:sldId id="262" r:id="rId12"/>
    <p:sldId id="263" r:id="rId13"/>
    <p:sldId id="268" r:id="rId14"/>
    <p:sldId id="270" r:id="rId15"/>
    <p:sldId id="265" r:id="rId16"/>
    <p:sldId id="266" r:id="rId17"/>
    <p:sldId id="278" r:id="rId18"/>
    <p:sldId id="269" r:id="rId19"/>
    <p:sldId id="277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68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52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6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7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54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46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57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98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96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26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4149080"/>
            <a:ext cx="6336704" cy="3528392"/>
          </a:xfrm>
        </p:spPr>
        <p:txBody>
          <a:bodyPr>
            <a:noAutofit/>
          </a:bodyPr>
          <a:lstStyle/>
          <a:p>
            <a:pPr algn="r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Ratio Analysis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51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338" y="4509120"/>
            <a:ext cx="3565592" cy="2167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Efficiency Ratios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04864"/>
            <a:ext cx="8280920" cy="4032448"/>
          </a:xfrm>
        </p:spPr>
        <p:txBody>
          <a:bodyPr>
            <a:noAutofit/>
          </a:bodyPr>
          <a:lstStyle/>
          <a:p>
            <a:pPr algn="just" hangingPunct="0">
              <a:spcBef>
                <a:spcPts val="0"/>
              </a:spcBef>
            </a:pP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Efficiency 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Ratios </a:t>
            </a:r>
            <a:r>
              <a:rPr lang="en-GB" sz="2400" dirty="0" smtClean="0">
                <a:latin typeface="Calibri" panose="020F0502020204030204" pitchFamily="34" charset="0"/>
              </a:rPr>
              <a:t>are used </a:t>
            </a:r>
            <a:r>
              <a:rPr lang="en-GB" sz="2400" dirty="0">
                <a:latin typeface="Calibri" panose="020F0502020204030204" pitchFamily="34" charset="0"/>
              </a:rPr>
              <a:t>to assess how effectively an organisation is using its </a:t>
            </a:r>
            <a:r>
              <a:rPr lang="en-GB" sz="2400" dirty="0" smtClean="0">
                <a:latin typeface="Calibri" panose="020F0502020204030204" pitchFamily="34" charset="0"/>
              </a:rPr>
              <a:t>assets.</a:t>
            </a:r>
            <a:endParaRPr lang="en-GB" sz="2400" b="1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 hangingPunct="0">
              <a:spcBef>
                <a:spcPts val="0"/>
              </a:spcBef>
            </a:pPr>
            <a:endParaRPr lang="en-GB" sz="2400" dirty="0" smtClean="0">
              <a:latin typeface="Calibri" panose="020F0502020204030204" pitchFamily="34" charset="0"/>
            </a:endParaRPr>
          </a:p>
          <a:p>
            <a:pPr hangingPunct="0">
              <a:spcBef>
                <a:spcPts val="0"/>
              </a:spcBef>
            </a:pP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main ratios are</a:t>
            </a: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0" indent="0" hangingPunct="0">
              <a:spcBef>
                <a:spcPts val="0"/>
              </a:spcBef>
              <a:buNone/>
            </a:pPr>
            <a:endParaRPr lang="en-GB" sz="2400" dirty="0">
              <a:latin typeface="Calibri" panose="020F0502020204030204" pitchFamily="34" charset="0"/>
            </a:endParaRPr>
          </a:p>
          <a:p>
            <a:pPr marL="1433513" indent="-533400" hangingPunct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Calibri" panose="020F0502020204030204" pitchFamily="34" charset="0"/>
              </a:rPr>
              <a:t>Stock Turnover Ratio</a:t>
            </a:r>
          </a:p>
          <a:p>
            <a:pPr marL="1433513" indent="-533400" hangingPunct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Calibri" panose="020F0502020204030204" pitchFamily="34" charset="0"/>
              </a:rPr>
              <a:t>Debtors Ratio</a:t>
            </a:r>
          </a:p>
          <a:p>
            <a:pPr marL="1433513" indent="-533400" hangingPunct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Calibri" panose="020F0502020204030204" pitchFamily="34" charset="0"/>
              </a:rPr>
              <a:t>Creditors </a:t>
            </a:r>
            <a:r>
              <a:rPr lang="en-GB" sz="2400" dirty="0" smtClean="0">
                <a:latin typeface="Calibri" panose="020F0502020204030204" pitchFamily="34" charset="0"/>
              </a:rPr>
              <a:t>Ratio</a:t>
            </a:r>
          </a:p>
          <a:p>
            <a:pPr marL="1433513" indent="-533400" hangingPunct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Calibri" panose="020F0502020204030204" pitchFamily="34" charset="0"/>
              </a:rPr>
              <a:t>Asset Turnover Ratio</a:t>
            </a:r>
            <a:endParaRPr lang="en-GB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5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Stock Turnover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495" y="2276872"/>
            <a:ext cx="8219256" cy="3456384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dirty="0">
                <a:latin typeface="Comic Sans MS" pitchFamily="66" charset="0"/>
              </a:rPr>
              <a:t> 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b="1" u="sng" dirty="0" smtClean="0">
                <a:latin typeface="Calibri" panose="020F0502020204030204" pitchFamily="34" charset="0"/>
              </a:rPr>
              <a:t>Cost of Sales</a:t>
            </a:r>
            <a:r>
              <a:rPr lang="en-GB" b="1" u="sng" dirty="0">
                <a:latin typeface="Calibri" panose="020F0502020204030204" pitchFamily="34" charset="0"/>
              </a:rPr>
              <a:t> </a:t>
            </a:r>
            <a:r>
              <a:rPr lang="en-GB" b="1" u="sng" dirty="0" smtClean="0">
                <a:latin typeface="Calibri" panose="020F0502020204030204" pitchFamily="34" charset="0"/>
              </a:rPr>
              <a:t> </a:t>
            </a:r>
            <a:r>
              <a:rPr lang="en-GB" b="1" dirty="0" smtClean="0">
                <a:latin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</a:rPr>
              <a:t>= </a:t>
            </a:r>
            <a:r>
              <a:rPr lang="en-GB" b="1" dirty="0" smtClean="0">
                <a:latin typeface="Calibri" panose="020F0502020204030204" pitchFamily="34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No. of times stock is sold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b="1" dirty="0">
                <a:latin typeface="Calibri" panose="020F0502020204030204" pitchFamily="34" charset="0"/>
              </a:rPr>
              <a:t> </a:t>
            </a:r>
            <a:r>
              <a:rPr lang="en-GB" b="1" dirty="0" smtClean="0">
                <a:latin typeface="Calibri" panose="020F0502020204030204" pitchFamily="34" charset="0"/>
              </a:rPr>
              <a:t>     Stock	   </a:t>
            </a:r>
            <a:r>
              <a:rPr lang="en-GB" b="1" dirty="0">
                <a:latin typeface="Calibri" panose="020F0502020204030204" pitchFamily="34" charset="0"/>
              </a:rPr>
              <a:t>	 </a:t>
            </a:r>
            <a:r>
              <a:rPr lang="en-GB" b="1" dirty="0" smtClean="0">
                <a:latin typeface="Calibri" panose="020F0502020204030204" pitchFamily="34" charset="0"/>
              </a:rPr>
              <a:t>    </a:t>
            </a:r>
            <a:endParaRPr lang="en-GB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hangingPunct="0">
              <a:spcBef>
                <a:spcPts val="0"/>
              </a:spcBef>
              <a:buNone/>
            </a:pPr>
            <a:r>
              <a:rPr lang="en-GB" dirty="0">
                <a:latin typeface="Calibri" panose="020F0502020204030204" pitchFamily="34" charset="0"/>
              </a:rPr>
              <a:t> </a:t>
            </a:r>
            <a:endParaRPr lang="en-GB" dirty="0" smtClean="0">
              <a:latin typeface="Calibri" panose="020F0502020204030204" pitchFamily="34" charset="0"/>
            </a:endParaRPr>
          </a:p>
          <a:p>
            <a:pPr marL="0" indent="0" hangingPunct="0">
              <a:spcBef>
                <a:spcPts val="0"/>
              </a:spcBef>
              <a:buNone/>
            </a:pPr>
            <a:endParaRPr lang="en-GB" dirty="0">
              <a:latin typeface="Calibri" panose="020F0502020204030204" pitchFamily="34" charset="0"/>
            </a:endParaRPr>
          </a:p>
          <a:p>
            <a:pPr marL="623888" indent="-623888" hangingPunct="0">
              <a:spcBef>
                <a:spcPts val="0"/>
              </a:spcBef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Stock Turnover Ratio </a:t>
            </a:r>
            <a:r>
              <a:rPr lang="en-GB" dirty="0">
                <a:latin typeface="Calibri" panose="020F0502020204030204" pitchFamily="34" charset="0"/>
              </a:rPr>
              <a:t>shows the number of times the stock is turned over in the accounting period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</a:p>
          <a:p>
            <a:pPr marL="623888" indent="-623888" hangingPunct="0">
              <a:spcBef>
                <a:spcPts val="0"/>
              </a:spcBef>
            </a:pPr>
            <a:endParaRPr lang="en-GB" dirty="0">
              <a:latin typeface="Calibri" panose="020F0502020204030204" pitchFamily="34" charset="0"/>
            </a:endParaRPr>
          </a:p>
          <a:p>
            <a:pPr marL="623888" indent="-623888" hangingPunct="0"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The </a:t>
            </a:r>
            <a:r>
              <a:rPr lang="en-GB" dirty="0">
                <a:latin typeface="Calibri" panose="020F0502020204030204" pitchFamily="34" charset="0"/>
              </a:rPr>
              <a:t>faster stock is sold the more profit the firm will make; therefore, the higher the stock turnover, the more efficient is the firm. </a:t>
            </a:r>
            <a:endParaRPr lang="en-GB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3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Debtors Ratio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966" y="2108950"/>
            <a:ext cx="7901458" cy="4915928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dirty="0">
                <a:latin typeface="Comic Sans MS" pitchFamily="66" charset="0"/>
              </a:rPr>
              <a:t> </a:t>
            </a:r>
            <a:endParaRPr lang="en-GB" dirty="0">
              <a:latin typeface="Calibri" panose="020F0502020204030204" pitchFamily="34" charset="0"/>
            </a:endParaRP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b="1" dirty="0" smtClean="0">
                <a:latin typeface="Calibri" panose="020F0502020204030204" pitchFamily="34" charset="0"/>
              </a:rPr>
              <a:t> </a:t>
            </a:r>
            <a:r>
              <a:rPr lang="en-GB" b="1" u="sng" dirty="0" smtClean="0">
                <a:latin typeface="Calibri" panose="020F0502020204030204" pitchFamily="34" charset="0"/>
              </a:rPr>
              <a:t>Debtors  </a:t>
            </a:r>
            <a:r>
              <a:rPr lang="en-GB" b="1" dirty="0" smtClean="0">
                <a:latin typeface="Calibri" panose="020F0502020204030204" pitchFamily="34" charset="0"/>
              </a:rPr>
              <a:t>  </a:t>
            </a:r>
            <a:r>
              <a:rPr lang="en-GB" b="1" dirty="0">
                <a:latin typeface="Calibri" panose="020F0502020204030204" pitchFamily="34" charset="0"/>
              </a:rPr>
              <a:t>*  </a:t>
            </a:r>
            <a:r>
              <a:rPr lang="en-GB" b="1" dirty="0" smtClean="0">
                <a:latin typeface="Calibri" panose="020F0502020204030204" pitchFamily="34" charset="0"/>
              </a:rPr>
              <a:t>365  </a:t>
            </a:r>
            <a:r>
              <a:rPr lang="en-GB" b="1" dirty="0">
                <a:latin typeface="Calibri" panose="020F0502020204030204" pitchFamily="34" charset="0"/>
              </a:rPr>
              <a:t>= </a:t>
            </a:r>
            <a:r>
              <a:rPr lang="en-GB" b="1" dirty="0" smtClean="0">
                <a:latin typeface="Calibri" panose="020F0502020204030204" pitchFamily="34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Debtors Ratio (days)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b="1" dirty="0">
                <a:latin typeface="Calibri" panose="020F0502020204030204" pitchFamily="34" charset="0"/>
              </a:rPr>
              <a:t> </a:t>
            </a:r>
            <a:r>
              <a:rPr lang="en-GB" b="1" dirty="0" smtClean="0">
                <a:latin typeface="Calibri" panose="020F0502020204030204" pitchFamily="34" charset="0"/>
              </a:rPr>
              <a:t>  Sales </a:t>
            </a:r>
            <a:r>
              <a:rPr lang="en-GB" dirty="0" smtClean="0">
                <a:latin typeface="Calibri" panose="020F0502020204030204" pitchFamily="34" charset="0"/>
              </a:rPr>
              <a:t>	   </a:t>
            </a:r>
            <a:r>
              <a:rPr lang="en-GB" dirty="0">
                <a:latin typeface="Calibri" panose="020F0502020204030204" pitchFamily="34" charset="0"/>
              </a:rPr>
              <a:t>	 </a:t>
            </a:r>
            <a:r>
              <a:rPr lang="en-GB" dirty="0" smtClean="0">
                <a:latin typeface="Calibri" panose="020F0502020204030204" pitchFamily="34" charset="0"/>
              </a:rPr>
              <a:t>    </a:t>
            </a:r>
            <a:endParaRPr lang="en-GB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hangingPunct="0">
              <a:buNone/>
            </a:pPr>
            <a:r>
              <a:rPr lang="en-GB" dirty="0">
                <a:latin typeface="Calibri" panose="020F0502020204030204" pitchFamily="34" charset="0"/>
              </a:rPr>
              <a:t> </a:t>
            </a:r>
          </a:p>
          <a:p>
            <a:pPr algn="just" hangingPunct="0"/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Debtors Ratio </a:t>
            </a:r>
            <a:r>
              <a:rPr lang="en-GB" dirty="0" smtClean="0">
                <a:latin typeface="Calibri" panose="020F0502020204030204" pitchFamily="34" charset="0"/>
              </a:rPr>
              <a:t>measures the </a:t>
            </a:r>
            <a:r>
              <a:rPr lang="en-GB" dirty="0">
                <a:latin typeface="Calibri" panose="020F0502020204030204" pitchFamily="34" charset="0"/>
              </a:rPr>
              <a:t>time a debtor takes to </a:t>
            </a:r>
            <a:r>
              <a:rPr lang="en-GB" dirty="0" smtClean="0">
                <a:latin typeface="Calibri" panose="020F0502020204030204" pitchFamily="34" charset="0"/>
              </a:rPr>
              <a:t>pay. </a:t>
            </a:r>
          </a:p>
          <a:p>
            <a:pPr algn="just" hangingPunct="0"/>
            <a:r>
              <a:rPr lang="en-GB" dirty="0" smtClean="0">
                <a:latin typeface="Calibri" panose="020F0502020204030204" pitchFamily="34" charset="0"/>
              </a:rPr>
              <a:t>We </a:t>
            </a:r>
            <a:r>
              <a:rPr lang="en-GB" dirty="0">
                <a:latin typeface="Calibri" panose="020F0502020204030204" pitchFamily="34" charset="0"/>
              </a:rPr>
              <a:t>multiply by 365 in order to find a daily figure (to find a weekly figure we would multiply by 52). </a:t>
            </a:r>
          </a:p>
          <a:p>
            <a:pPr marL="0" indent="0" algn="just" hangingPunct="0">
              <a:buNone/>
            </a:pPr>
            <a:endParaRPr lang="en-GB" dirty="0">
              <a:latin typeface="Calibri" panose="020F0502020204030204" pitchFamily="34" charset="0"/>
            </a:endParaRPr>
          </a:p>
          <a:p>
            <a:pPr algn="just" hangingPunct="0"/>
            <a:r>
              <a:rPr lang="en-GB" dirty="0" smtClean="0">
                <a:latin typeface="Calibri" panose="020F0502020204030204" pitchFamily="34" charset="0"/>
              </a:rPr>
              <a:t>Most </a:t>
            </a:r>
            <a:r>
              <a:rPr lang="en-GB" dirty="0">
                <a:latin typeface="Calibri" panose="020F0502020204030204" pitchFamily="34" charset="0"/>
              </a:rPr>
              <a:t>debtors should make payment within 30 days.</a:t>
            </a:r>
          </a:p>
        </p:txBody>
      </p:sp>
    </p:spTree>
    <p:extLst>
      <p:ext uri="{BB962C8B-B14F-4D97-AF65-F5344CB8AC3E}">
        <p14:creationId xmlns:p14="http://schemas.microsoft.com/office/powerpoint/2010/main" val="17331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Creditors Ratio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84832"/>
            <a:ext cx="8208912" cy="4224488"/>
          </a:xfrm>
        </p:spPr>
        <p:txBody>
          <a:bodyPr>
            <a:normAutofit lnSpcReduction="10000"/>
          </a:bodyPr>
          <a:lstStyle/>
          <a:p>
            <a:pPr marL="0" indent="0" hangingPunct="0">
              <a:buNone/>
            </a:pPr>
            <a:r>
              <a:rPr lang="en-GB" dirty="0">
                <a:latin typeface="Comic Sans MS" pitchFamily="66" charset="0"/>
              </a:rPr>
              <a:t> 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b="1" u="sng" dirty="0" smtClean="0">
                <a:latin typeface="Calibri" panose="020F0502020204030204" pitchFamily="34" charset="0"/>
              </a:rPr>
              <a:t>  Creditors  </a:t>
            </a:r>
            <a:r>
              <a:rPr lang="en-GB" b="1" dirty="0" smtClean="0">
                <a:latin typeface="Calibri" panose="020F0502020204030204" pitchFamily="34" charset="0"/>
              </a:rPr>
              <a:t> *  365  </a:t>
            </a:r>
            <a:r>
              <a:rPr lang="en-GB" b="1" dirty="0">
                <a:latin typeface="Calibri" panose="020F0502020204030204" pitchFamily="34" charset="0"/>
              </a:rPr>
              <a:t>= </a:t>
            </a:r>
            <a:r>
              <a:rPr lang="en-GB" b="1" dirty="0" smtClean="0">
                <a:latin typeface="Calibri" panose="020F0502020204030204" pitchFamily="34" charset="0"/>
              </a:rPr>
              <a:t>  </a:t>
            </a:r>
            <a:r>
              <a:rPr lang="en-GB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Creditors Ratio (days)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b="1" dirty="0">
                <a:latin typeface="Calibri" panose="020F0502020204030204" pitchFamily="34" charset="0"/>
              </a:rPr>
              <a:t> </a:t>
            </a:r>
            <a:r>
              <a:rPr lang="en-GB" b="1" dirty="0" smtClean="0">
                <a:latin typeface="Calibri" panose="020F0502020204030204" pitchFamily="34" charset="0"/>
              </a:rPr>
              <a:t> Purchases 	   </a:t>
            </a:r>
            <a:r>
              <a:rPr lang="en-GB" b="1" dirty="0">
                <a:latin typeface="Calibri" panose="020F0502020204030204" pitchFamily="34" charset="0"/>
              </a:rPr>
              <a:t>	 </a:t>
            </a:r>
            <a:r>
              <a:rPr lang="en-GB" b="1" dirty="0" smtClean="0">
                <a:latin typeface="Calibri" panose="020F0502020204030204" pitchFamily="34" charset="0"/>
              </a:rPr>
              <a:t>    </a:t>
            </a:r>
            <a:endParaRPr lang="en-GB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hangingPunct="0">
              <a:buNone/>
            </a:pPr>
            <a:r>
              <a:rPr lang="en-GB" b="1" dirty="0">
                <a:latin typeface="Calibri" panose="020F0502020204030204" pitchFamily="34" charset="0"/>
              </a:rPr>
              <a:t> </a:t>
            </a:r>
          </a:p>
          <a:p>
            <a:pPr marL="623888" indent="-623888" algn="just" hangingPunct="0"/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C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reditor Ratio </a:t>
            </a:r>
            <a:r>
              <a:rPr lang="en-GB" dirty="0">
                <a:latin typeface="Calibri" panose="020F0502020204030204" pitchFamily="34" charset="0"/>
              </a:rPr>
              <a:t>highlights the time period it takes us to pay our creditors. </a:t>
            </a:r>
            <a:endParaRPr lang="en-GB" dirty="0" smtClean="0">
              <a:latin typeface="Calibri" panose="020F0502020204030204" pitchFamily="34" charset="0"/>
            </a:endParaRPr>
          </a:p>
          <a:p>
            <a:pPr marL="623888" indent="-623888" algn="just" hangingPunct="0"/>
            <a:endParaRPr lang="en-GB" dirty="0">
              <a:latin typeface="Calibri" panose="020F0502020204030204" pitchFamily="34" charset="0"/>
            </a:endParaRPr>
          </a:p>
          <a:p>
            <a:pPr marL="623888" indent="-623888" algn="just" hangingPunct="0"/>
            <a:r>
              <a:rPr lang="en-GB" dirty="0" smtClean="0">
                <a:latin typeface="Calibri" panose="020F0502020204030204" pitchFamily="34" charset="0"/>
              </a:rPr>
              <a:t>While </a:t>
            </a:r>
            <a:r>
              <a:rPr lang="en-GB" dirty="0">
                <a:latin typeface="Calibri" panose="020F0502020204030204" pitchFamily="34" charset="0"/>
              </a:rPr>
              <a:t>creditors can be a useful temporary source of finance, delaying payment too long may cause problems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</a:p>
          <a:p>
            <a:pPr marL="623888" indent="-623888" algn="just" hangingPunct="0"/>
            <a:endParaRPr lang="en-GB" dirty="0">
              <a:latin typeface="Calibri" panose="020F0502020204030204" pitchFamily="34" charset="0"/>
            </a:endParaRPr>
          </a:p>
          <a:p>
            <a:pPr marL="623888" indent="-623888" algn="just" hangingPunct="0"/>
            <a:r>
              <a:rPr lang="en-GB" dirty="0" smtClean="0">
                <a:latin typeface="Calibri" panose="020F0502020204030204" pitchFamily="34" charset="0"/>
              </a:rPr>
              <a:t>30 days credit is normal</a:t>
            </a: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arrenexpressed.org/wordpress/wp-content/uploads/2012/01/change-ahe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5904656" cy="39964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2"/>
          <p:cNvSpPr txBox="1">
            <a:spLocks/>
          </p:cNvSpPr>
          <p:nvPr/>
        </p:nvSpPr>
        <p:spPr>
          <a:xfrm>
            <a:off x="755576" y="620688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>
                <a:latin typeface="Calibri" panose="020F0502020204030204" pitchFamily="34" charset="0"/>
              </a:rPr>
              <a:t>Why do Ratios Change?</a:t>
            </a:r>
            <a:endParaRPr lang="en-GB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9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Why Ratios Change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2675466"/>
            <a:ext cx="7848872" cy="392188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Any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of the following could be reasons for a change in the ratios from one period to the next: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Increasing </a:t>
            </a:r>
            <a:r>
              <a:rPr lang="en-GB" dirty="0">
                <a:latin typeface="Calibri" panose="020F0502020204030204" pitchFamily="34" charset="0"/>
              </a:rPr>
              <a:t>cost of </a:t>
            </a:r>
            <a:r>
              <a:rPr lang="en-GB" dirty="0" smtClean="0">
                <a:latin typeface="Calibri" panose="020F0502020204030204" pitchFamily="34" charset="0"/>
              </a:rPr>
              <a:t>materials or outsourcing</a:t>
            </a:r>
            <a:endParaRPr lang="en-GB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Changing </a:t>
            </a:r>
            <a:r>
              <a:rPr lang="en-GB" dirty="0">
                <a:latin typeface="Calibri" panose="020F0502020204030204" pitchFamily="34" charset="0"/>
              </a:rPr>
              <a:t>sales </a:t>
            </a:r>
            <a:r>
              <a:rPr lang="en-GB" dirty="0" smtClean="0">
                <a:latin typeface="Calibri" panose="020F0502020204030204" pitchFamily="34" charset="0"/>
              </a:rPr>
              <a:t>mixes or trends (fashion!)</a:t>
            </a:r>
            <a:endParaRPr lang="en-GB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Selling </a:t>
            </a:r>
            <a:r>
              <a:rPr lang="en-GB" dirty="0">
                <a:latin typeface="Calibri" panose="020F0502020204030204" pitchFamily="34" charset="0"/>
              </a:rPr>
              <a:t>price </a:t>
            </a:r>
            <a:r>
              <a:rPr lang="en-GB" dirty="0" smtClean="0">
                <a:latin typeface="Calibri" panose="020F0502020204030204" pitchFamily="34" charset="0"/>
              </a:rPr>
              <a:t>increased or reduced</a:t>
            </a:r>
            <a:endParaRPr lang="en-GB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Increasing </a:t>
            </a:r>
            <a:r>
              <a:rPr lang="en-GB" dirty="0">
                <a:latin typeface="Calibri" panose="020F0502020204030204" pitchFamily="34" charset="0"/>
              </a:rPr>
              <a:t>expenses (e.g. </a:t>
            </a:r>
            <a:r>
              <a:rPr lang="en-GB" dirty="0" smtClean="0">
                <a:latin typeface="Calibri" panose="020F0502020204030204" pitchFamily="34" charset="0"/>
              </a:rPr>
              <a:t>wages, utilities)</a:t>
            </a:r>
            <a:endParaRPr lang="en-GB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Wastage or Theft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Economic climate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Competitors’ activities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New investment comes into the business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The business expands</a:t>
            </a: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3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What </a:t>
            </a:r>
            <a:r>
              <a:rPr lang="en-GB" dirty="0" smtClean="0">
                <a:latin typeface="Calibri" panose="020F0502020204030204" pitchFamily="34" charset="0"/>
              </a:rPr>
              <a:t>Ratios </a:t>
            </a:r>
            <a:r>
              <a:rPr lang="en-GB" dirty="0">
                <a:latin typeface="Calibri" panose="020F0502020204030204" pitchFamily="34" charset="0"/>
              </a:rPr>
              <a:t>Don’t Show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2675466"/>
            <a:ext cx="7848872" cy="392188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Ratios are good for comparing one period to the next, or for comparing two or more similar businesses; however, the information provided doesn’t always present the reader with a true picture. </a:t>
            </a:r>
            <a:endParaRPr lang="en-GB" sz="2400" b="1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4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Ratios </a:t>
            </a:r>
            <a:r>
              <a:rPr lang="en-GB" sz="2400" dirty="0">
                <a:latin typeface="Calibri" panose="020F0502020204030204" pitchFamily="34" charset="0"/>
              </a:rPr>
              <a:t>are based on historic (past) </a:t>
            </a:r>
            <a:r>
              <a:rPr lang="en-GB" sz="2400" dirty="0" smtClean="0">
                <a:latin typeface="Calibri" panose="020F0502020204030204" pitchFamily="34" charset="0"/>
              </a:rPr>
              <a:t>information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They </a:t>
            </a:r>
            <a:r>
              <a:rPr lang="en-GB" sz="2400" dirty="0">
                <a:latin typeface="Calibri" panose="020F0502020204030204" pitchFamily="34" charset="0"/>
              </a:rPr>
              <a:t>don’t take into account the future plans of the </a:t>
            </a:r>
            <a:r>
              <a:rPr lang="en-GB" sz="2400" dirty="0" smtClean="0">
                <a:latin typeface="Calibri" panose="020F0502020204030204" pitchFamily="34" charset="0"/>
              </a:rPr>
              <a:t>business</a:t>
            </a:r>
            <a:endParaRPr lang="en-GB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8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What </a:t>
            </a:r>
            <a:r>
              <a:rPr lang="en-GB" dirty="0" smtClean="0">
                <a:latin typeface="Calibri" panose="020F0502020204030204" pitchFamily="34" charset="0"/>
              </a:rPr>
              <a:t>Ratios </a:t>
            </a:r>
            <a:r>
              <a:rPr lang="en-GB" dirty="0">
                <a:latin typeface="Calibri" panose="020F0502020204030204" pitchFamily="34" charset="0"/>
              </a:rPr>
              <a:t>Don’t Show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492896"/>
            <a:ext cx="7560840" cy="4176464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GB" sz="2200" dirty="0" smtClean="0"/>
              <a:t>How </a:t>
            </a:r>
            <a:r>
              <a:rPr lang="en-GB" sz="2200" dirty="0"/>
              <a:t>good the management team </a:t>
            </a:r>
            <a:r>
              <a:rPr lang="en-GB" sz="2200" dirty="0" smtClean="0"/>
              <a:t>are</a:t>
            </a:r>
          </a:p>
          <a:p>
            <a:pPr marL="0" indent="0">
              <a:spcBef>
                <a:spcPts val="200"/>
              </a:spcBef>
              <a:buNone/>
            </a:pPr>
            <a:endParaRPr lang="en-GB" sz="2200" dirty="0"/>
          </a:p>
          <a:p>
            <a:pPr marL="0" indent="0">
              <a:spcBef>
                <a:spcPts val="200"/>
              </a:spcBef>
              <a:buNone/>
            </a:pPr>
            <a:r>
              <a:rPr lang="en-GB" sz="2200" dirty="0" smtClean="0"/>
              <a:t>How </a:t>
            </a:r>
            <a:r>
              <a:rPr lang="en-GB" sz="2200" dirty="0"/>
              <a:t>skilled the workforce </a:t>
            </a:r>
            <a:r>
              <a:rPr lang="en-GB" sz="2200" dirty="0" smtClean="0"/>
              <a:t>is, how </a:t>
            </a:r>
            <a:r>
              <a:rPr lang="en-GB" sz="2200" dirty="0"/>
              <a:t>motivated the workforce is, or what morale is like. </a:t>
            </a:r>
            <a:endParaRPr lang="en-GB" sz="2200" dirty="0" smtClean="0"/>
          </a:p>
          <a:p>
            <a:pPr marL="0" indent="0">
              <a:spcBef>
                <a:spcPts val="200"/>
              </a:spcBef>
              <a:buNone/>
            </a:pPr>
            <a:endParaRPr lang="en-GB" sz="2200" dirty="0"/>
          </a:p>
          <a:p>
            <a:pPr marL="0" indent="0">
              <a:spcBef>
                <a:spcPts val="200"/>
              </a:spcBef>
              <a:buNone/>
            </a:pPr>
            <a:r>
              <a:rPr lang="en-GB" sz="2200" dirty="0" smtClean="0"/>
              <a:t>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GB" sz="2200" dirty="0" smtClean="0"/>
              <a:t>Any expansion </a:t>
            </a:r>
            <a:r>
              <a:rPr lang="en-GB" sz="2200" dirty="0"/>
              <a:t>plans or large orders that have been received </a:t>
            </a:r>
            <a:endParaRPr lang="en-GB" sz="2200" dirty="0" smtClean="0"/>
          </a:p>
          <a:p>
            <a:pPr marL="0" indent="0">
              <a:spcBef>
                <a:spcPts val="200"/>
              </a:spcBef>
              <a:buNone/>
            </a:pPr>
            <a:endParaRPr lang="en-GB" sz="2200" dirty="0"/>
          </a:p>
          <a:p>
            <a:pPr marL="0" indent="0">
              <a:spcBef>
                <a:spcPts val="200"/>
              </a:spcBef>
              <a:buNone/>
            </a:pPr>
            <a:r>
              <a:rPr lang="en-GB" sz="2200" dirty="0" smtClean="0"/>
              <a:t>How </a:t>
            </a:r>
            <a:r>
              <a:rPr lang="en-GB" sz="2200" dirty="0"/>
              <a:t>up-to-date the resources are (e.g. has the business got modern factories or the latest technology and equipment).</a:t>
            </a:r>
          </a:p>
          <a:p>
            <a:pPr marL="0" indent="0">
              <a:spcBef>
                <a:spcPts val="200"/>
              </a:spcBef>
              <a:buNone/>
            </a:pPr>
            <a:endParaRPr lang="en-GB" sz="2200" dirty="0"/>
          </a:p>
          <a:p>
            <a:pPr marL="0" indent="0">
              <a:spcBef>
                <a:spcPts val="200"/>
              </a:spcBef>
              <a:buNone/>
            </a:pPr>
            <a:r>
              <a:rPr lang="en-GB" sz="2200" dirty="0" smtClean="0"/>
              <a:t>About </a:t>
            </a:r>
            <a:r>
              <a:rPr lang="en-GB" sz="2200" dirty="0"/>
              <a:t>the business reputation or good customer service.</a:t>
            </a:r>
          </a:p>
          <a:p>
            <a:pPr marL="0" indent="0">
              <a:spcBef>
                <a:spcPts val="200"/>
              </a:spcBef>
              <a:buNone/>
            </a:pPr>
            <a:endParaRPr lang="en-GB" sz="2200" dirty="0"/>
          </a:p>
          <a:p>
            <a:pPr marL="0" indent="0">
              <a:spcBef>
                <a:spcPts val="200"/>
              </a:spcBef>
              <a:buNone/>
            </a:pPr>
            <a:r>
              <a:rPr lang="en-GB" sz="2200" dirty="0" smtClean="0"/>
              <a:t>What </a:t>
            </a:r>
            <a:r>
              <a:rPr lang="en-GB" sz="2200" dirty="0"/>
              <a:t>the competitors of the business are planning.</a:t>
            </a:r>
          </a:p>
          <a:p>
            <a:pPr marL="0" indent="0">
              <a:spcBef>
                <a:spcPts val="200"/>
              </a:spcBef>
              <a:buNone/>
            </a:pPr>
            <a:endParaRPr lang="en-GB" sz="2200" dirty="0"/>
          </a:p>
          <a:p>
            <a:pPr marL="0" indent="0">
              <a:spcBef>
                <a:spcPts val="200"/>
              </a:spcBef>
              <a:buNone/>
            </a:pPr>
            <a:r>
              <a:rPr lang="en-GB" sz="2200" dirty="0" smtClean="0"/>
              <a:t>Changes </a:t>
            </a:r>
            <a:r>
              <a:rPr lang="en-GB" sz="2200" dirty="0"/>
              <a:t>in Government or EU legislation.</a:t>
            </a:r>
          </a:p>
          <a:p>
            <a:pPr algn="just"/>
            <a:endParaRPr lang="en-GB" sz="2400" dirty="0"/>
          </a:p>
          <a:p>
            <a:pPr algn="just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39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Ratio Analysis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420888"/>
            <a:ext cx="8200421" cy="36004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en-GB" sz="2600" dirty="0" smtClean="0">
                <a:latin typeface="Calibri Light" panose="020F0302020204030204" pitchFamily="34" charset="0"/>
              </a:rPr>
              <a:t>Ratios are used to compare the performance of a business from one period to the next, or for comparing two similar business.</a:t>
            </a:r>
          </a:p>
          <a:p>
            <a:pPr algn="just">
              <a:spcBef>
                <a:spcPts val="0"/>
              </a:spcBef>
            </a:pPr>
            <a:endParaRPr lang="en-GB" sz="2600" dirty="0" smtClean="0">
              <a:latin typeface="Calibri Light" panose="020F030202020403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GB" sz="2600" dirty="0" smtClean="0">
                <a:latin typeface="Calibri Light" panose="020F0302020204030204" pitchFamily="34" charset="0"/>
              </a:rPr>
              <a:t>Ratios are often grouped into the following categories: </a:t>
            </a:r>
          </a:p>
          <a:p>
            <a:pPr algn="just">
              <a:spcBef>
                <a:spcPts val="0"/>
              </a:spcBef>
            </a:pPr>
            <a:endParaRPr lang="en-GB" sz="2600" dirty="0" smtClean="0">
              <a:latin typeface="Calibri Light" panose="020F0302020204030204" pitchFamily="34" charset="0"/>
            </a:endParaRPr>
          </a:p>
          <a:p>
            <a:pPr marL="2330450" indent="-531813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GB" sz="2600" b="1" dirty="0">
                <a:solidFill>
                  <a:schemeClr val="accent5">
                    <a:lumMod val="50000"/>
                  </a:schemeClr>
                </a:solidFill>
              </a:rPr>
              <a:t>Profitability Ratios</a:t>
            </a:r>
          </a:p>
          <a:p>
            <a:pPr marL="2330450" indent="-531813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GB" sz="2600" b="1" dirty="0">
                <a:solidFill>
                  <a:schemeClr val="accent5">
                    <a:lumMod val="50000"/>
                  </a:schemeClr>
                </a:solidFill>
              </a:rPr>
              <a:t>Liquidity Ratios</a:t>
            </a:r>
          </a:p>
          <a:p>
            <a:pPr marL="2330450" indent="-531813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GB" sz="2600" b="1" dirty="0">
                <a:solidFill>
                  <a:schemeClr val="accent5">
                    <a:lumMod val="50000"/>
                  </a:schemeClr>
                </a:solidFill>
              </a:rPr>
              <a:t>Efficiency Ratios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38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33056"/>
            <a:ext cx="202522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Profitability Ratios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564904"/>
            <a:ext cx="8280920" cy="4032448"/>
          </a:xfrm>
        </p:spPr>
        <p:txBody>
          <a:bodyPr>
            <a:normAutofit/>
          </a:bodyPr>
          <a:lstStyle/>
          <a:p>
            <a:pPr algn="just" hangingPunct="0">
              <a:spcBef>
                <a:spcPts val="600"/>
              </a:spcBef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Profitability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Ratios </a:t>
            </a:r>
            <a:r>
              <a:rPr lang="en-GB" sz="2400" dirty="0" smtClean="0">
                <a:latin typeface="Calibri" panose="020F0502020204030204" pitchFamily="34" charset="0"/>
              </a:rPr>
              <a:t>– are used </a:t>
            </a:r>
            <a:r>
              <a:rPr lang="en-GB" sz="2400" dirty="0">
                <a:latin typeface="Calibri" panose="020F0502020204030204" pitchFamily="34" charset="0"/>
              </a:rPr>
              <a:t>to assess the profitability of an organisation. The figures used come direct from the accounting statements. </a:t>
            </a:r>
            <a:endParaRPr lang="en-GB" sz="2400" dirty="0" smtClean="0">
              <a:latin typeface="Calibri" panose="020F0502020204030204" pitchFamily="34" charset="0"/>
            </a:endParaRPr>
          </a:p>
          <a:p>
            <a:pPr marL="0" indent="0" algn="just" hangingPunct="0">
              <a:spcBef>
                <a:spcPts val="600"/>
              </a:spcBef>
              <a:buNone/>
            </a:pPr>
            <a:endParaRPr lang="en-GB" sz="2400" dirty="0">
              <a:latin typeface="Calibri" panose="020F0502020204030204" pitchFamily="34" charset="0"/>
            </a:endParaRPr>
          </a:p>
          <a:p>
            <a:pPr hangingPunct="0">
              <a:spcBef>
                <a:spcPts val="600"/>
              </a:spcBef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main ratios are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0" indent="0" hangingPunct="0">
              <a:spcBef>
                <a:spcPts val="600"/>
              </a:spcBef>
              <a:buNone/>
            </a:pPr>
            <a:endParaRPr lang="en-GB" sz="2400" dirty="0">
              <a:latin typeface="Calibri" panose="020F0502020204030204" pitchFamily="34" charset="0"/>
            </a:endParaRPr>
          </a:p>
          <a:p>
            <a:pPr marL="900113" indent="0" hangingPunct="0">
              <a:spcBef>
                <a:spcPts val="600"/>
              </a:spcBef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Net Profit Ratio</a:t>
            </a:r>
          </a:p>
          <a:p>
            <a:pPr marL="900113" indent="0" hangingPunct="0">
              <a:spcBef>
                <a:spcPts val="600"/>
              </a:spcBef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Gross Profit Ratio</a:t>
            </a:r>
          </a:p>
          <a:p>
            <a:pPr marL="900113" indent="0" hangingPunct="0">
              <a:spcBef>
                <a:spcPts val="600"/>
              </a:spcBef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Return on Capital Employed (ROCE)</a:t>
            </a:r>
            <a:endParaRPr lang="en-GB" sz="2400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0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Gross </a:t>
            </a:r>
            <a:r>
              <a:rPr lang="en-GB" sz="4000" dirty="0">
                <a:latin typeface="Calibri" panose="020F0502020204030204" pitchFamily="34" charset="0"/>
              </a:rPr>
              <a:t>P</a:t>
            </a:r>
            <a:r>
              <a:rPr lang="en-GB" sz="4000" dirty="0" smtClean="0">
                <a:latin typeface="Calibri" panose="020F0502020204030204" pitchFamily="34" charset="0"/>
              </a:rPr>
              <a:t>rofit Ratio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80920" cy="4608512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dirty="0">
                <a:latin typeface="Comic Sans MS" pitchFamily="66" charset="0"/>
              </a:rPr>
              <a:t> </a:t>
            </a: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 smtClean="0">
                <a:latin typeface="Calibri" panose="020F0502020204030204" pitchFamily="34" charset="0"/>
              </a:rPr>
              <a:t> </a:t>
            </a:r>
            <a:r>
              <a:rPr lang="en-GB" b="1" u="sng" dirty="0" smtClean="0">
                <a:latin typeface="Calibri" panose="020F0502020204030204" pitchFamily="34" charset="0"/>
              </a:rPr>
              <a:t>Gross Profit   </a:t>
            </a:r>
            <a:r>
              <a:rPr lang="en-GB" b="1" dirty="0" smtClean="0">
                <a:latin typeface="Calibri" panose="020F0502020204030204" pitchFamily="34" charset="0"/>
              </a:rPr>
              <a:t>  </a:t>
            </a:r>
            <a:r>
              <a:rPr lang="en-GB" b="1" dirty="0">
                <a:latin typeface="Calibri" panose="020F0502020204030204" pitchFamily="34" charset="0"/>
              </a:rPr>
              <a:t>*  100 </a:t>
            </a:r>
            <a:r>
              <a:rPr lang="en-GB" b="1" dirty="0" smtClean="0">
                <a:latin typeface="Calibri" panose="020F0502020204030204" pitchFamily="34" charset="0"/>
              </a:rPr>
              <a:t>	     =  	</a:t>
            </a:r>
            <a:r>
              <a:rPr lang="en-GB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Gross </a:t>
            </a:r>
            <a:r>
              <a:rPr lang="en-GB" b="1" dirty="0">
                <a:solidFill>
                  <a:srgbClr val="C00000"/>
                </a:solidFill>
                <a:latin typeface="Calibri" panose="020F0502020204030204" pitchFamily="34" charset="0"/>
              </a:rPr>
              <a:t>profit </a:t>
            </a:r>
            <a:r>
              <a:rPr lang="en-GB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as a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GB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% of Sales</a:t>
            </a: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 smtClean="0">
                <a:latin typeface="Calibri" panose="020F0502020204030204" pitchFamily="34" charset="0"/>
              </a:rPr>
              <a:t>Sales/Turnover </a:t>
            </a:r>
          </a:p>
          <a:p>
            <a:pPr marL="449263" indent="0" hangingPunct="0">
              <a:lnSpc>
                <a:spcPct val="100000"/>
              </a:lnSpc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 </a:t>
            </a:r>
          </a:p>
          <a:p>
            <a:pPr marL="623888" indent="-623888" hangingPunct="0"/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Gross Profit Ratio </a:t>
            </a:r>
            <a:r>
              <a:rPr lang="en-GB" dirty="0" smtClean="0">
                <a:latin typeface="Calibri" panose="020F0502020204030204" pitchFamily="34" charset="0"/>
              </a:rPr>
              <a:t>is sometimes called the Trading Ratio because it measures how much profit has been made purely from trading activities.</a:t>
            </a:r>
          </a:p>
          <a:p>
            <a:pPr marL="623888" indent="-623888" hangingPunct="0"/>
            <a:endParaRPr lang="en-GB" dirty="0" smtClean="0">
              <a:latin typeface="Calibri" panose="020F0502020204030204" pitchFamily="34" charset="0"/>
            </a:endParaRPr>
          </a:p>
          <a:p>
            <a:pPr marL="623888" indent="-623888" hangingPunct="0"/>
            <a:r>
              <a:rPr lang="en-GB" dirty="0" smtClean="0">
                <a:latin typeface="Calibri" panose="020F0502020204030204" pitchFamily="34" charset="0"/>
              </a:rPr>
              <a:t>The gross profit ratio needs </a:t>
            </a:r>
            <a:r>
              <a:rPr lang="en-GB" dirty="0">
                <a:latin typeface="Calibri" panose="020F0502020204030204" pitchFamily="34" charset="0"/>
              </a:rPr>
              <a:t>to be sufficient to cover </a:t>
            </a:r>
            <a:r>
              <a:rPr lang="en-GB" dirty="0" smtClean="0">
                <a:latin typeface="Calibri" panose="020F0502020204030204" pitchFamily="34" charset="0"/>
              </a:rPr>
              <a:t>expenses</a:t>
            </a:r>
            <a:r>
              <a:rPr lang="en-GB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03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Net Profit Ratio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502" y="2204864"/>
            <a:ext cx="8300953" cy="3888432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dirty="0">
                <a:latin typeface="Comic Sans MS" pitchFamily="66" charset="0"/>
              </a:rPr>
              <a:t> </a:t>
            </a:r>
            <a:endParaRPr lang="en-GB" dirty="0">
              <a:latin typeface="Calibri" panose="020F0502020204030204" pitchFamily="34" charset="0"/>
            </a:endParaRP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u="sng" dirty="0" smtClean="0">
                <a:latin typeface="Calibri" panose="020F0502020204030204" pitchFamily="34" charset="0"/>
              </a:rPr>
              <a:t>Profit before Tax</a:t>
            </a:r>
            <a:r>
              <a:rPr lang="en-GB" b="1" dirty="0" smtClean="0">
                <a:latin typeface="Calibri" panose="020F0502020204030204" pitchFamily="34" charset="0"/>
              </a:rPr>
              <a:t>  </a:t>
            </a:r>
            <a:r>
              <a:rPr lang="en-GB" b="1" dirty="0">
                <a:latin typeface="Calibri" panose="020F0502020204030204" pitchFamily="34" charset="0"/>
              </a:rPr>
              <a:t>*  100  =  </a:t>
            </a:r>
            <a:r>
              <a:rPr lang="en-GB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Net </a:t>
            </a:r>
            <a:r>
              <a:rPr lang="en-GB" b="1" dirty="0">
                <a:solidFill>
                  <a:srgbClr val="C00000"/>
                </a:solidFill>
                <a:latin typeface="Calibri" panose="020F0502020204030204" pitchFamily="34" charset="0"/>
              </a:rPr>
              <a:t>profit </a:t>
            </a:r>
            <a:r>
              <a:rPr lang="en-GB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as a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en-GB" b="1" dirty="0">
                <a:solidFill>
                  <a:srgbClr val="C00000"/>
                </a:solidFill>
                <a:latin typeface="Calibri" panose="020F0502020204030204" pitchFamily="34" charset="0"/>
              </a:rPr>
              <a:t>% of Sales</a:t>
            </a: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 smtClean="0">
                <a:latin typeface="Calibri" panose="020F0502020204030204" pitchFamily="34" charset="0"/>
              </a:rPr>
              <a:t>Sales/Turnover </a:t>
            </a: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en-GB" dirty="0">
              <a:latin typeface="Calibri" panose="020F0502020204030204" pitchFamily="34" charset="0"/>
            </a:endParaRP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en-GB" dirty="0" smtClean="0">
              <a:latin typeface="Calibri" panose="020F0502020204030204" pitchFamily="34" charset="0"/>
            </a:endParaRPr>
          </a:p>
          <a:p>
            <a:pPr marL="623888" indent="-623888" hangingPunct="0"/>
            <a:r>
              <a:rPr lang="en-GB" dirty="0" smtClean="0">
                <a:latin typeface="Calibri" panose="020F0502020204030204" pitchFamily="34" charset="0"/>
              </a:rPr>
              <a:t>Useful </a:t>
            </a:r>
            <a:r>
              <a:rPr lang="en-GB" dirty="0">
                <a:latin typeface="Calibri" panose="020F0502020204030204" pitchFamily="34" charset="0"/>
              </a:rPr>
              <a:t>for comparing one period's results against those of a previous period </a:t>
            </a:r>
            <a:r>
              <a:rPr lang="en-GB" dirty="0" smtClean="0">
                <a:latin typeface="Calibri" panose="020F0502020204030204" pitchFamily="34" charset="0"/>
              </a:rPr>
              <a:t>or </a:t>
            </a:r>
            <a:r>
              <a:rPr lang="en-GB" dirty="0">
                <a:latin typeface="Calibri" panose="020F0502020204030204" pitchFamily="34" charset="0"/>
              </a:rPr>
              <a:t>for comparing similar organisations. </a:t>
            </a:r>
            <a:endParaRPr lang="en-GB" dirty="0" smtClean="0">
              <a:latin typeface="Calibri" panose="020F0502020204030204" pitchFamily="34" charset="0"/>
            </a:endParaRPr>
          </a:p>
          <a:p>
            <a:pPr marL="623888" indent="-623888" hangingPunct="0"/>
            <a:r>
              <a:rPr lang="en-GB" dirty="0" smtClean="0">
                <a:latin typeface="Calibri" panose="020F0502020204030204" pitchFamily="34" charset="0"/>
              </a:rPr>
              <a:t>It </a:t>
            </a:r>
            <a:r>
              <a:rPr lang="en-GB" dirty="0">
                <a:latin typeface="Calibri" panose="020F0502020204030204" pitchFamily="34" charset="0"/>
              </a:rPr>
              <a:t>should be similar or, ideally, increasing from year to </a:t>
            </a:r>
            <a:r>
              <a:rPr lang="en-GB" dirty="0" smtClean="0">
                <a:latin typeface="Calibri" panose="020F0502020204030204" pitchFamily="34" charset="0"/>
              </a:rPr>
              <a:t>year.</a:t>
            </a:r>
            <a:r>
              <a:rPr lang="en-GB" dirty="0">
                <a:latin typeface="Calibri" panose="020F0502020204030204" pitchFamily="34" charset="0"/>
              </a:rPr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7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Return On Capital Employed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19256" cy="3600400"/>
          </a:xfrm>
        </p:spPr>
        <p:txBody>
          <a:bodyPr>
            <a:normAutofit/>
          </a:bodyPr>
          <a:lstStyle/>
          <a:p>
            <a:pPr marL="0" indent="0" hangingPunct="0">
              <a:spcBef>
                <a:spcPts val="0"/>
              </a:spcBef>
              <a:buNone/>
            </a:pPr>
            <a:r>
              <a:rPr lang="en-GB" dirty="0">
                <a:latin typeface="Comic Sans MS" pitchFamily="66" charset="0"/>
              </a:rPr>
              <a:t> </a:t>
            </a:r>
            <a:endParaRPr lang="en-GB" dirty="0">
              <a:latin typeface="Calibri" panose="020F0502020204030204" pitchFamily="34" charset="0"/>
            </a:endParaRP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Profit before Tax 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*  100  =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R.O.C.E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Capital Employed 	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 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   </a:t>
            </a:r>
            <a:endParaRPr lang="en-GB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 hangingPunct="0">
              <a:spcBef>
                <a:spcPts val="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 </a:t>
            </a:r>
          </a:p>
          <a:p>
            <a:pPr marL="623888" indent="-623888" algn="just" hangingPunct="0"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Many people call this the primary ratio because of its importance.</a:t>
            </a:r>
          </a:p>
          <a:p>
            <a:pPr marL="623888" indent="-623888" algn="just" hangingPunct="0">
              <a:spcBef>
                <a:spcPts val="0"/>
              </a:spcBef>
            </a:pPr>
            <a:endParaRPr lang="en-GB" dirty="0" smtClean="0">
              <a:latin typeface="Calibri" panose="020F0502020204030204" pitchFamily="34" charset="0"/>
            </a:endParaRPr>
          </a:p>
          <a:p>
            <a:pPr marL="623888" indent="-623888" algn="just" hangingPunct="0">
              <a:spcBef>
                <a:spcPts val="0"/>
              </a:spcBef>
            </a:pPr>
            <a:r>
              <a:rPr lang="en-GB" dirty="0">
                <a:latin typeface="Calibri" panose="020F0502020204030204" pitchFamily="34" charset="0"/>
              </a:rPr>
              <a:t>I</a:t>
            </a:r>
            <a:r>
              <a:rPr lang="en-GB" dirty="0" smtClean="0">
                <a:latin typeface="Calibri" panose="020F0502020204030204" pitchFamily="34" charset="0"/>
              </a:rPr>
              <a:t>t </a:t>
            </a:r>
            <a:r>
              <a:rPr lang="en-GB" dirty="0">
                <a:latin typeface="Calibri" panose="020F0502020204030204" pitchFamily="34" charset="0"/>
              </a:rPr>
              <a:t>gives an overall picture of the profitability of an organisation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</a:p>
          <a:p>
            <a:pPr marL="623888" indent="-623888" algn="just" hangingPunct="0">
              <a:spcBef>
                <a:spcPts val="0"/>
              </a:spcBef>
            </a:pPr>
            <a:endParaRPr lang="en-GB" dirty="0" smtClean="0">
              <a:latin typeface="Calibri" panose="020F0502020204030204" pitchFamily="34" charset="0"/>
            </a:endParaRPr>
          </a:p>
          <a:p>
            <a:pPr marL="623888" indent="-623888" algn="just" hangingPunct="0">
              <a:spcBef>
                <a:spcPts val="0"/>
              </a:spcBef>
            </a:pPr>
            <a:r>
              <a:rPr lang="en-GB" dirty="0" smtClean="0">
                <a:latin typeface="Calibri" panose="020F0502020204030204" pitchFamily="34" charset="0"/>
              </a:rPr>
              <a:t>An </a:t>
            </a:r>
            <a:r>
              <a:rPr lang="en-GB" dirty="0">
                <a:latin typeface="Calibri" panose="020F0502020204030204" pitchFamily="34" charset="0"/>
              </a:rPr>
              <a:t>adequate return on capital is why a person invested their money in the first place. </a:t>
            </a:r>
          </a:p>
        </p:txBody>
      </p:sp>
    </p:spTree>
    <p:extLst>
      <p:ext uri="{BB962C8B-B14F-4D97-AF65-F5344CB8AC3E}">
        <p14:creationId xmlns:p14="http://schemas.microsoft.com/office/powerpoint/2010/main" val="16690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Liquidity Ratios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564904"/>
            <a:ext cx="8280920" cy="4032448"/>
          </a:xfrm>
        </p:spPr>
        <p:txBody>
          <a:bodyPr>
            <a:normAutofit/>
          </a:bodyPr>
          <a:lstStyle/>
          <a:p>
            <a:pPr hangingPunct="0"/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Liquidity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Ratios </a:t>
            </a:r>
            <a:r>
              <a:rPr lang="en-GB" dirty="0" smtClean="0">
                <a:latin typeface="Calibri" panose="020F0502020204030204" pitchFamily="34" charset="0"/>
              </a:rPr>
              <a:t>define </a:t>
            </a:r>
            <a:r>
              <a:rPr lang="en-GB" dirty="0">
                <a:latin typeface="Calibri" panose="020F0502020204030204" pitchFamily="34" charset="0"/>
              </a:rPr>
              <a:t>the ability of an organisation to convert its assets into </a:t>
            </a:r>
            <a:r>
              <a:rPr lang="en-GB" dirty="0" smtClean="0">
                <a:latin typeface="Calibri" panose="020F0502020204030204" pitchFamily="34" charset="0"/>
              </a:rPr>
              <a:t>cash.</a:t>
            </a:r>
          </a:p>
          <a:p>
            <a:pPr hangingPunct="0"/>
            <a:endParaRPr lang="en-GB" dirty="0" smtClean="0">
              <a:latin typeface="Calibri" panose="020F0502020204030204" pitchFamily="34" charset="0"/>
            </a:endParaRPr>
          </a:p>
          <a:p>
            <a:pPr hangingPunct="0"/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main ratios are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  <a:endParaRPr lang="en-GB" dirty="0">
              <a:latin typeface="Calibri" panose="020F0502020204030204" pitchFamily="34" charset="0"/>
            </a:endParaRPr>
          </a:p>
          <a:p>
            <a:pPr marL="1433513" indent="-533400" hangingPunct="0"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" panose="020F0502020204030204" pitchFamily="34" charset="0"/>
              </a:rPr>
              <a:t>Current Ratio</a:t>
            </a:r>
          </a:p>
          <a:p>
            <a:pPr marL="1433513" indent="-533400" hangingPunct="0"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" panose="020F0502020204030204" pitchFamily="34" charset="0"/>
              </a:rPr>
              <a:t>Acid test Ratio</a:t>
            </a:r>
          </a:p>
          <a:p>
            <a:endParaRPr lang="en-GB" dirty="0"/>
          </a:p>
        </p:txBody>
      </p:sp>
      <p:pic>
        <p:nvPicPr>
          <p:cNvPr id="1028" name="Picture 4" descr="http://www.tvbg.co.uk/wp-content/uploads/2010/01/cashf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73016"/>
            <a:ext cx="3167675" cy="23757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3085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Current Ratio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19256" cy="4987936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dirty="0">
                <a:latin typeface="Comic Sans MS" pitchFamily="66" charset="0"/>
              </a:rPr>
              <a:t> 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sz="2200" b="1" u="sng" dirty="0" smtClean="0">
                <a:latin typeface="Calibri" panose="020F0502020204030204" pitchFamily="34" charset="0"/>
              </a:rPr>
              <a:t>Current Assets  </a:t>
            </a:r>
            <a:r>
              <a:rPr lang="en-GB" sz="2200" b="1" dirty="0" smtClean="0">
                <a:latin typeface="Calibri" panose="020F0502020204030204" pitchFamily="34" charset="0"/>
              </a:rPr>
              <a:t>   </a:t>
            </a:r>
            <a:r>
              <a:rPr lang="en-GB" sz="2200" b="1" dirty="0">
                <a:latin typeface="Calibri" panose="020F0502020204030204" pitchFamily="34" charset="0"/>
              </a:rPr>
              <a:t>= </a:t>
            </a:r>
            <a:r>
              <a:rPr lang="en-GB" sz="2200" b="1" dirty="0" smtClean="0">
                <a:latin typeface="Calibri" panose="020F0502020204030204" pitchFamily="34" charset="0"/>
              </a:rPr>
              <a:t> </a:t>
            </a:r>
            <a:r>
              <a:rPr lang="en-GB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Current Ratio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sz="2200" b="1" dirty="0" smtClean="0">
                <a:latin typeface="Calibri" panose="020F0502020204030204" pitchFamily="34" charset="0"/>
              </a:rPr>
              <a:t>Current Liabilities	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sz="2200" b="1" dirty="0" smtClean="0">
                <a:latin typeface="Calibri" panose="020F0502020204030204" pitchFamily="34" charset="0"/>
              </a:rPr>
              <a:t>   </a:t>
            </a:r>
            <a:r>
              <a:rPr lang="en-GB" sz="2200" b="1" dirty="0">
                <a:latin typeface="Calibri" panose="020F0502020204030204" pitchFamily="34" charset="0"/>
              </a:rPr>
              <a:t>	 </a:t>
            </a:r>
            <a:r>
              <a:rPr lang="en-GB" sz="2200" b="1" dirty="0" smtClean="0">
                <a:latin typeface="Calibri" panose="020F0502020204030204" pitchFamily="34" charset="0"/>
              </a:rPr>
              <a:t>    </a:t>
            </a:r>
            <a:endParaRPr lang="en-GB" sz="22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hangingPunct="0">
              <a:spcBef>
                <a:spcPts val="0"/>
              </a:spcBef>
              <a:buNone/>
            </a:pPr>
            <a:r>
              <a:rPr lang="en-GB" sz="2200" b="1" dirty="0">
                <a:latin typeface="Calibri" panose="020F0502020204030204" pitchFamily="34" charset="0"/>
              </a:rPr>
              <a:t> </a:t>
            </a:r>
          </a:p>
          <a:p>
            <a:pPr hangingPunct="0">
              <a:spcBef>
                <a:spcPts val="0"/>
              </a:spcBef>
            </a:pP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</a:t>
            </a: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C</a:t>
            </a: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urrent </a:t>
            </a: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</a:t>
            </a: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atio </a:t>
            </a:r>
            <a:r>
              <a:rPr lang="en-GB" sz="2200" dirty="0">
                <a:latin typeface="Calibri" panose="020F0502020204030204" pitchFamily="34" charset="0"/>
              </a:rPr>
              <a:t>measures the overall adequacy of working capital</a:t>
            </a:r>
            <a:r>
              <a:rPr lang="en-GB" sz="2200" dirty="0" smtClean="0">
                <a:latin typeface="Calibri" panose="020F0502020204030204" pitchFamily="34" charset="0"/>
              </a:rPr>
              <a:t>.</a:t>
            </a:r>
          </a:p>
          <a:p>
            <a:pPr hangingPunct="0">
              <a:spcBef>
                <a:spcPts val="0"/>
              </a:spcBef>
            </a:pPr>
            <a:endParaRPr lang="en-GB" sz="2200" dirty="0" smtClean="0">
              <a:latin typeface="Calibri" panose="020F0502020204030204" pitchFamily="34" charset="0"/>
            </a:endParaRPr>
          </a:p>
          <a:p>
            <a:pPr hangingPunct="0">
              <a:spcBef>
                <a:spcPts val="0"/>
              </a:spcBef>
            </a:pPr>
            <a:r>
              <a:rPr lang="en-GB" sz="2200" dirty="0" smtClean="0">
                <a:latin typeface="Calibri" panose="020F0502020204030204" pitchFamily="34" charset="0"/>
              </a:rPr>
              <a:t>It </a:t>
            </a:r>
            <a:r>
              <a:rPr lang="en-GB" sz="2200" dirty="0">
                <a:latin typeface="Calibri" panose="020F0502020204030204" pitchFamily="34" charset="0"/>
              </a:rPr>
              <a:t>highlights whether the business is likely to have difficulty meeting its debts as they fall due</a:t>
            </a:r>
            <a:r>
              <a:rPr lang="en-GB" sz="2200" dirty="0" smtClean="0">
                <a:latin typeface="Calibri" panose="020F0502020204030204" pitchFamily="34" charset="0"/>
              </a:rPr>
              <a:t>.</a:t>
            </a:r>
          </a:p>
          <a:p>
            <a:pPr hangingPunct="0">
              <a:spcBef>
                <a:spcPts val="0"/>
              </a:spcBef>
            </a:pPr>
            <a:endParaRPr lang="en-GB" sz="2200" dirty="0" smtClean="0">
              <a:latin typeface="Calibri" panose="020F0502020204030204" pitchFamily="34" charset="0"/>
            </a:endParaRPr>
          </a:p>
          <a:p>
            <a:pPr hangingPunct="0">
              <a:spcBef>
                <a:spcPts val="0"/>
              </a:spcBef>
            </a:pP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</a:t>
            </a: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ideal ratio is normally between 1.5:1 and </a:t>
            </a: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2:1</a:t>
            </a:r>
            <a:endParaRPr lang="en-GB" sz="22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Acid Test Ratio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84832"/>
            <a:ext cx="8147248" cy="4915928"/>
          </a:xfrm>
        </p:spPr>
        <p:txBody>
          <a:bodyPr>
            <a:normAutofit/>
          </a:bodyPr>
          <a:lstStyle/>
          <a:p>
            <a:pPr marL="0" indent="0" hangingPunct="0">
              <a:spcBef>
                <a:spcPts val="0"/>
              </a:spcBef>
              <a:buNone/>
            </a:pPr>
            <a:r>
              <a:rPr lang="en-GB" dirty="0">
                <a:latin typeface="Comic Sans MS" pitchFamily="66" charset="0"/>
              </a:rPr>
              <a:t> 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sz="2400" u="sng" dirty="0" smtClean="0">
                <a:latin typeface="Calibri" panose="020F0502020204030204" pitchFamily="34" charset="0"/>
              </a:rPr>
              <a:t>  Current Assets – Stock     </a:t>
            </a:r>
            <a:r>
              <a:rPr lang="en-GB" sz="2400" dirty="0" smtClean="0">
                <a:latin typeface="Calibri" panose="020F0502020204030204" pitchFamily="34" charset="0"/>
              </a:rPr>
              <a:t>     =  </a:t>
            </a:r>
            <a:r>
              <a:rPr lang="en-GB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Acid Test Ratio</a:t>
            </a:r>
          </a:p>
          <a:p>
            <a:pPr marL="449263" indent="0" hangingPunct="0">
              <a:spcBef>
                <a:spcPts val="0"/>
              </a:spcBef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	Current Liabilities	 	   </a:t>
            </a:r>
            <a:r>
              <a:rPr lang="en-GB" sz="2400" dirty="0">
                <a:latin typeface="Calibri" panose="020F0502020204030204" pitchFamily="34" charset="0"/>
              </a:rPr>
              <a:t>	 </a:t>
            </a:r>
            <a:r>
              <a:rPr lang="en-GB" sz="2400" dirty="0" smtClean="0">
                <a:latin typeface="Calibri" panose="020F0502020204030204" pitchFamily="34" charset="0"/>
              </a:rPr>
              <a:t>    </a:t>
            </a:r>
            <a:endParaRPr lang="en-GB" sz="24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hangingPunct="0">
              <a:spcBef>
                <a:spcPts val="0"/>
              </a:spcBef>
              <a:buNone/>
            </a:pPr>
            <a:r>
              <a:rPr lang="en-GB" sz="2400" dirty="0">
                <a:latin typeface="Calibri" panose="020F0502020204030204" pitchFamily="34" charset="0"/>
              </a:rPr>
              <a:t> </a:t>
            </a:r>
          </a:p>
          <a:p>
            <a:pPr marL="623888" indent="-623888" hangingPunct="0">
              <a:spcBef>
                <a:spcPts val="0"/>
              </a:spcBef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Acid Test Ratio </a:t>
            </a:r>
            <a:r>
              <a:rPr lang="en-GB" sz="2400" dirty="0" smtClean="0">
                <a:latin typeface="Calibri" panose="020F0502020204030204" pitchFamily="34" charset="0"/>
              </a:rPr>
              <a:t>is similar to the Current </a:t>
            </a:r>
            <a:r>
              <a:rPr lang="en-GB" sz="2400" dirty="0">
                <a:latin typeface="Calibri" panose="020F0502020204030204" pitchFamily="34" charset="0"/>
              </a:rPr>
              <a:t>R</a:t>
            </a:r>
            <a:r>
              <a:rPr lang="en-GB" sz="2400" dirty="0" smtClean="0">
                <a:latin typeface="Calibri" panose="020F0502020204030204" pitchFamily="34" charset="0"/>
              </a:rPr>
              <a:t>atio. The key difference is that closing stock is excluded from the current assets because it is not always easy to convert stock into cash.</a:t>
            </a:r>
          </a:p>
          <a:p>
            <a:pPr marL="623888" indent="-623888" hangingPunct="0">
              <a:spcBef>
                <a:spcPts val="0"/>
              </a:spcBef>
            </a:pPr>
            <a:endParaRPr lang="en-GB" sz="2400" dirty="0" smtClean="0">
              <a:latin typeface="Calibri" panose="020F0502020204030204" pitchFamily="34" charset="0"/>
            </a:endParaRPr>
          </a:p>
          <a:p>
            <a:pPr marL="623888" indent="-623888" hangingPunct="0">
              <a:spcBef>
                <a:spcPts val="0"/>
              </a:spcBef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ideal ratio is 1.1:1</a:t>
            </a:r>
            <a:endParaRPr lang="en-GB" sz="2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7696FF-2532-456C-8D76-D73076771194}">
  <ds:schemaRefs>
    <ds:schemaRef ds:uri="http://purl.org/dc/elements/1.1/"/>
    <ds:schemaRef ds:uri="http://purl.org/dc/dcmitype/"/>
    <ds:schemaRef ds:uri="http://schemas.microsoft.com/sharepoint/v3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56DA4A8-AF28-43BD-BE32-FB0A80F47E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1B5EB9-628F-45E0-B7A1-E1FE52B2F8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359</TotalTime>
  <Words>383</Words>
  <Application>Microsoft Office PowerPoint</Application>
  <PresentationFormat>On-screen Show (4:3)</PresentationFormat>
  <Paragraphs>139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Tw Cen MT</vt:lpstr>
      <vt:lpstr>Wingdings</vt:lpstr>
      <vt:lpstr>Wingdings 3</vt:lpstr>
      <vt:lpstr>Integral</vt:lpstr>
      <vt:lpstr>Ratio Analysis</vt:lpstr>
      <vt:lpstr>Ratio Analysis</vt:lpstr>
      <vt:lpstr>Profitability Ratios</vt:lpstr>
      <vt:lpstr>Gross Profit Ratio</vt:lpstr>
      <vt:lpstr>Net Profit Ratio</vt:lpstr>
      <vt:lpstr>Return On Capital Employed</vt:lpstr>
      <vt:lpstr>Liquidity Ratios</vt:lpstr>
      <vt:lpstr>Current Ratio</vt:lpstr>
      <vt:lpstr>Acid Test Ratio</vt:lpstr>
      <vt:lpstr>Efficiency Ratios</vt:lpstr>
      <vt:lpstr>Stock Turnover</vt:lpstr>
      <vt:lpstr>Debtors Ratio</vt:lpstr>
      <vt:lpstr>Creditors Ratio</vt:lpstr>
      <vt:lpstr>PowerPoint Presentation</vt:lpstr>
      <vt:lpstr>Why Ratios Change</vt:lpstr>
      <vt:lpstr>What Ratios Don’t Show</vt:lpstr>
      <vt:lpstr>What Ratios Don’t Show</vt:lpstr>
    </vt:vector>
  </TitlesOfParts>
  <Company>Reigate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 Analysis</dc:title>
  <dc:creator>Mark Lampard</dc:creator>
  <cp:lastModifiedBy>Ailsa W Waters</cp:lastModifiedBy>
  <cp:revision>43</cp:revision>
  <dcterms:created xsi:type="dcterms:W3CDTF">2011-03-30T09:02:27Z</dcterms:created>
  <dcterms:modified xsi:type="dcterms:W3CDTF">2016-01-26T09:39:52Z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