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5"/>
  </p:notesMasterIdLst>
  <p:handoutMasterIdLst>
    <p:handoutMasterId r:id="rId16"/>
  </p:handoutMasterIdLst>
  <p:sldIdLst>
    <p:sldId id="258" r:id="rId5"/>
    <p:sldId id="295" r:id="rId6"/>
    <p:sldId id="301" r:id="rId7"/>
    <p:sldId id="306" r:id="rId8"/>
    <p:sldId id="309" r:id="rId9"/>
    <p:sldId id="312" r:id="rId10"/>
    <p:sldId id="307" r:id="rId11"/>
    <p:sldId id="308" r:id="rId12"/>
    <p:sldId id="278" r:id="rId13"/>
    <p:sldId id="310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24" autoAdjust="0"/>
    <p:restoredTop sz="80107" autoAdjust="0"/>
  </p:normalViewPr>
  <p:slideViewPr>
    <p:cSldViewPr>
      <p:cViewPr varScale="1">
        <p:scale>
          <a:sx n="55" d="100"/>
          <a:sy n="55" d="100"/>
        </p:scale>
        <p:origin x="66" y="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8E150-64E3-478C-A73D-F754B8820322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83038-CFF6-4E21-B23B-246921709E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52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E9FF4-F80A-404E-B2F2-292BBABD6A1D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50C23-5019-4AB6-82BF-B2A439265A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13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0C23-5019-4AB6-82BF-B2A439265A6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298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http://www.tutor2u.net/business/quizzes/gcse/productlifecycle/quiz.html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0C23-5019-4AB6-82BF-B2A439265A6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41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/>
              <a:t>23/03/2017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fld id="{ACE76DB0-BCB6-481B-8D12-86C9B0D6402A}" type="datetimeFigureOut">
              <a:rPr lang="en-GB" smtClean="0"/>
              <a:pPr/>
              <a:t>23/03/2017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lever.co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gbarr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Define the purpose and uses of the product life cycle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Describe</a:t>
            </a:r>
            <a:r>
              <a:rPr lang="en-GB" dirty="0"/>
              <a:t> </a:t>
            </a:r>
            <a:r>
              <a:rPr lang="en-GB" dirty="0" smtClean="0"/>
              <a:t>what happens to cash flow at different stages of the life cycle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Explain the limitations of the product life cycle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2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Burton’s biscuits case study.</a:t>
            </a:r>
          </a:p>
          <a:p>
            <a:endParaRPr lang="en-GB" dirty="0"/>
          </a:p>
          <a:p>
            <a:r>
              <a:rPr lang="en-GB" dirty="0" smtClean="0"/>
              <a:t>With the person next to you, discuss each question and the points you would make for each question. </a:t>
            </a:r>
          </a:p>
          <a:p>
            <a:endParaRPr lang="en-GB" dirty="0"/>
          </a:p>
          <a:p>
            <a:r>
              <a:rPr lang="en-GB" dirty="0" smtClean="0"/>
              <a:t>Write your joint answers on the A3 sheet (use different colours to highlight different AOs)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92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Product Life Cycle – Stages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5" y="1628800"/>
            <a:ext cx="8609013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36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800" dirty="0" smtClean="0"/>
              <a:t>Illustrates the trends in revenue that a product may generate for the business.</a:t>
            </a:r>
          </a:p>
          <a:p>
            <a:endParaRPr lang="en-GB" sz="2800" dirty="0"/>
          </a:p>
          <a:p>
            <a:r>
              <a:rPr lang="en-GB" sz="2800" dirty="0" smtClean="0"/>
              <a:t>Identify points to consider launching new products.</a:t>
            </a:r>
          </a:p>
          <a:p>
            <a:endParaRPr lang="en-GB" sz="2800" dirty="0"/>
          </a:p>
          <a:p>
            <a:r>
              <a:rPr lang="en-GB" sz="2800" dirty="0" smtClean="0"/>
              <a:t>Identify when extension strategies need to be introduced.</a:t>
            </a:r>
          </a:p>
          <a:p>
            <a:endParaRPr lang="en-GB" sz="2800" dirty="0"/>
          </a:p>
          <a:p>
            <a:r>
              <a:rPr lang="en-GB" sz="2800" dirty="0" smtClean="0"/>
              <a:t>Identify where spending may be required (e.g. R&amp;D, advertising etc.</a:t>
            </a:r>
          </a:p>
          <a:p>
            <a:endParaRPr lang="en-GB" sz="2800" dirty="0"/>
          </a:p>
          <a:p>
            <a:r>
              <a:rPr lang="en-GB" sz="2800" dirty="0" smtClean="0"/>
              <a:t>Identify when a product should no longer be sold.</a:t>
            </a:r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Uses of the product life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5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972008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To forecast future behaviour of </a:t>
            </a:r>
            <a:r>
              <a:rPr lang="en-GB" sz="2800" dirty="0" smtClean="0"/>
              <a:t>sales.</a:t>
            </a:r>
          </a:p>
          <a:p>
            <a:endParaRPr lang="en-GB" sz="2800" dirty="0"/>
          </a:p>
          <a:p>
            <a:r>
              <a:rPr lang="en-GB" sz="2800" dirty="0" smtClean="0"/>
              <a:t>Indication of profitability of a product at each stage of its cycle.</a:t>
            </a:r>
          </a:p>
          <a:p>
            <a:endParaRPr lang="en-GB" sz="2800" dirty="0"/>
          </a:p>
          <a:p>
            <a:r>
              <a:rPr lang="en-GB" sz="2800" dirty="0" smtClean="0"/>
              <a:t>To </a:t>
            </a:r>
            <a:r>
              <a:rPr lang="en-GB" sz="2800" dirty="0"/>
              <a:t>be a tool of analysis to assist in the formulation of marketing strategies.  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As </a:t>
            </a:r>
            <a:r>
              <a:rPr lang="en-GB" sz="2800" dirty="0"/>
              <a:t>a device to achieve the aims of the business, i.e. manipulate the product marketing.  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To help a business manage its product portfolio.</a:t>
            </a:r>
            <a:endParaRPr lang="en-GB" sz="2800" dirty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Uses of the product life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7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97200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May not be effective in predicting future sales of a product. </a:t>
            </a:r>
          </a:p>
          <a:p>
            <a:endParaRPr lang="en-GB" sz="2800" dirty="0"/>
          </a:p>
          <a:p>
            <a:r>
              <a:rPr lang="en-GB" sz="2800" dirty="0" smtClean="0"/>
              <a:t>Backwards-looking / self-fulfilling</a:t>
            </a:r>
          </a:p>
          <a:p>
            <a:endParaRPr lang="en-GB" sz="2800" dirty="0"/>
          </a:p>
          <a:p>
            <a:r>
              <a:rPr lang="en-GB" sz="2800" dirty="0" smtClean="0"/>
              <a:t>The PLC model should not determine decisions about products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 smtClean="0"/>
          </a:p>
          <a:p>
            <a:endParaRPr lang="en-GB" sz="2800" dirty="0"/>
          </a:p>
          <a:p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Limitations of the product life cycle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8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Extending the Product Life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256584"/>
          </a:xfrm>
        </p:spPr>
        <p:txBody>
          <a:bodyPr>
            <a:noAutofit/>
          </a:bodyPr>
          <a:lstStyle/>
          <a:p>
            <a:r>
              <a:rPr lang="en-GB" sz="2400" b="1" dirty="0"/>
              <a:t>C</a:t>
            </a:r>
            <a:r>
              <a:rPr lang="en-GB" sz="2400" b="1" dirty="0" smtClean="0"/>
              <a:t>onsider any / all of the following:  </a:t>
            </a:r>
            <a:r>
              <a:rPr lang="en-GB" sz="2000" dirty="0" smtClean="0"/>
              <a:t>Change price.  Change promotion.  Change product – restyle.  Change distribution – online.  Develop ne market segments.  Find new uses for the product.  Re-position the product.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400" b="1" dirty="0" smtClean="0"/>
              <a:t>Product culls:  </a:t>
            </a:r>
            <a:r>
              <a:rPr lang="en-GB" sz="2000" dirty="0" smtClean="0"/>
              <a:t>Elimination of the non-profitable products that have no other use (e.g. key customer requires them).  Weak products take management time and may be create negative cash flow.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 smtClean="0"/>
          </a:p>
          <a:p>
            <a:r>
              <a:rPr lang="en-GB" sz="2400" b="1" dirty="0" smtClean="0"/>
              <a:t>Product Life Cycle is short if:  </a:t>
            </a:r>
            <a:r>
              <a:rPr lang="en-GB" sz="2000" dirty="0" smtClean="0"/>
              <a:t>The rate of technological change is rapid.  There is a high degree of innovation in the market.  Customers’ tastes are changing rapidly.  The product is a fashion item.  The product is badly marketed.</a:t>
            </a:r>
            <a:endParaRPr lang="en-GB" sz="2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67544" y="1124744"/>
            <a:ext cx="82089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9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 smtClean="0"/>
              <a:t>Cash Flow and the Product Life Cycle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Developing new products is expensive, even existing products have costs attached, such as advertising or distribution. </a:t>
            </a:r>
          </a:p>
          <a:p>
            <a:pPr marL="109728" indent="0">
              <a:buNone/>
            </a:pPr>
            <a:endParaRPr lang="en-GB" dirty="0" smtClean="0"/>
          </a:p>
          <a:p>
            <a:r>
              <a:rPr lang="en-GB" dirty="0" smtClean="0"/>
              <a:t>All of these costs affect cash flow and for most products we can estimate cash flow against different stages of the product life cycle                                                                                                        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 smtClean="0"/>
              <a:t>Cash Flow and the Product Life Cycle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91264" cy="482799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R&amp;D is expensive – cash flow is likely to be negative before product launch.</a:t>
            </a:r>
          </a:p>
          <a:p>
            <a:endParaRPr lang="en-GB" dirty="0"/>
          </a:p>
          <a:p>
            <a:r>
              <a:rPr lang="en-GB" dirty="0" smtClean="0"/>
              <a:t>Introduction: cash flowing out of the business is likely to still be greater than cash flowing in.</a:t>
            </a:r>
          </a:p>
          <a:p>
            <a:endParaRPr lang="en-GB" dirty="0"/>
          </a:p>
          <a:p>
            <a:r>
              <a:rPr lang="en-GB" dirty="0" smtClean="0"/>
              <a:t>Growth: Eventually revenue will be greater than spending and cash flow may become positive.</a:t>
            </a:r>
          </a:p>
          <a:p>
            <a:endParaRPr lang="en-GB" dirty="0"/>
          </a:p>
          <a:p>
            <a:r>
              <a:rPr lang="en-GB" dirty="0" smtClean="0"/>
              <a:t>Maturity: Cash flow should be at its highest.</a:t>
            </a:r>
          </a:p>
          <a:p>
            <a:endParaRPr lang="en-GB" dirty="0"/>
          </a:p>
          <a:p>
            <a:r>
              <a:rPr lang="en-GB" dirty="0" smtClean="0"/>
              <a:t>Decline: Sales decline therefore cash flow does also.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59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>
              <a:spcBef>
                <a:spcPct val="100000"/>
              </a:spcBef>
              <a:buAutoNum type="arabicPeriod"/>
            </a:pPr>
            <a:r>
              <a:rPr lang="en-GB" sz="2800" dirty="0" smtClean="0"/>
              <a:t>Use the notes on </a:t>
            </a:r>
            <a:r>
              <a:rPr lang="en-GB" sz="2800" dirty="0" err="1" smtClean="0"/>
              <a:t>GoL</a:t>
            </a:r>
            <a:r>
              <a:rPr lang="en-GB" sz="2800" dirty="0" smtClean="0"/>
              <a:t> to identify</a:t>
            </a:r>
          </a:p>
          <a:p>
            <a:pPr marL="880110" lvl="1" indent="-514350">
              <a:spcBef>
                <a:spcPct val="100000"/>
              </a:spcBef>
            </a:pPr>
            <a:r>
              <a:rPr lang="en-GB" sz="2400" dirty="0" smtClean="0"/>
              <a:t>How a business uses the PLC</a:t>
            </a:r>
          </a:p>
          <a:p>
            <a:pPr marL="880110" lvl="1" indent="-514350">
              <a:spcBef>
                <a:spcPct val="100000"/>
              </a:spcBef>
            </a:pPr>
            <a:r>
              <a:rPr lang="en-GB" sz="2400" dirty="0" smtClean="0"/>
              <a:t>The limitations of the PLC</a:t>
            </a:r>
          </a:p>
          <a:p>
            <a:pPr marL="624078" indent="-514350">
              <a:spcBef>
                <a:spcPct val="100000"/>
              </a:spcBef>
              <a:buAutoNum type="arabicPeriod"/>
            </a:pPr>
            <a:r>
              <a:rPr lang="en-GB" sz="2800" dirty="0" smtClean="0"/>
              <a:t>Research </a:t>
            </a:r>
            <a:r>
              <a:rPr lang="en-GB" sz="2800" dirty="0"/>
              <a:t>into two large different companies that have a range of products at different stages of the life cycle </a:t>
            </a:r>
            <a:r>
              <a:rPr lang="en-GB" sz="2800" dirty="0" err="1"/>
              <a:t>eg</a:t>
            </a:r>
            <a:r>
              <a:rPr lang="en-GB" sz="2800" dirty="0"/>
              <a:t> Unilever (</a:t>
            </a:r>
            <a:r>
              <a:rPr lang="en-GB" sz="2800" dirty="0">
                <a:hlinkClick r:id="rId3"/>
              </a:rPr>
              <a:t>www.unilever.co.uk</a:t>
            </a:r>
            <a:r>
              <a:rPr lang="en-GB" sz="2800" dirty="0"/>
              <a:t>)</a:t>
            </a:r>
          </a:p>
          <a:p>
            <a:pPr marL="0" indent="0">
              <a:buNone/>
            </a:pPr>
            <a:r>
              <a:rPr lang="en-GB" sz="2800" dirty="0"/>
              <a:t>        </a:t>
            </a:r>
            <a:r>
              <a:rPr lang="en-GB" sz="2800" dirty="0" err="1"/>
              <a:t>AGBarr</a:t>
            </a:r>
            <a:r>
              <a:rPr lang="en-GB" sz="2800" dirty="0"/>
              <a:t> (</a:t>
            </a:r>
            <a:r>
              <a:rPr lang="en-GB" sz="2800" dirty="0">
                <a:hlinkClick r:id="rId4"/>
              </a:rPr>
              <a:t>www.agbarr.co.uk</a:t>
            </a:r>
            <a:r>
              <a:rPr lang="en-GB" sz="2800" dirty="0"/>
              <a:t>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Draw two life cycles and plot a range of products at </a:t>
            </a:r>
            <a:r>
              <a:rPr lang="en-GB" sz="2800" dirty="0" smtClean="0"/>
              <a:t>different </a:t>
            </a:r>
            <a:r>
              <a:rPr lang="en-GB" sz="2800" dirty="0"/>
              <a:t>stages of the life cycle</a:t>
            </a:r>
          </a:p>
          <a:p>
            <a:pPr marL="624078" indent="-514350">
              <a:spcBef>
                <a:spcPct val="100000"/>
              </a:spcBef>
              <a:buAutoNum type="arabicPeriod"/>
            </a:pPr>
            <a:endParaRPr lang="en-US" sz="2800" dirty="0" smtClean="0"/>
          </a:p>
          <a:p>
            <a:pPr marL="624078" indent="-514350">
              <a:spcBef>
                <a:spcPct val="100000"/>
              </a:spcBef>
              <a:buAutoNum type="arabicPeriod"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57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A4F509D-E8DC-4487-BB0F-4CE849E9CB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9B41E9-70A5-4767-9161-2F9817037A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256AB0-B392-4D0C-92F1-B73E1201CD3D}">
  <ds:schemaRefs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2075</TotalTime>
  <Words>485</Words>
  <Application>Microsoft Office PowerPoint</Application>
  <PresentationFormat>On-screen Show (4:3)</PresentationFormat>
  <Paragraphs>101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Century Gothic</vt:lpstr>
      <vt:lpstr>Lucida Sans Unicode</vt:lpstr>
      <vt:lpstr>Verdana</vt:lpstr>
      <vt:lpstr>Wingdings 2</vt:lpstr>
      <vt:lpstr>Wingdings 3</vt:lpstr>
      <vt:lpstr>Concourse</vt:lpstr>
      <vt:lpstr>Learning Objectives</vt:lpstr>
      <vt:lpstr>Product Life Cycle – Stages</vt:lpstr>
      <vt:lpstr>Uses of the product life cycle</vt:lpstr>
      <vt:lpstr>Uses of the product life cycle</vt:lpstr>
      <vt:lpstr>Limitations of the product life cycle</vt:lpstr>
      <vt:lpstr>Extending the Product Life Cycle</vt:lpstr>
      <vt:lpstr>Cash Flow and the Product Life Cycle</vt:lpstr>
      <vt:lpstr>Cash Flow and the Product Life Cycle</vt:lpstr>
      <vt:lpstr>Activity</vt:lpstr>
      <vt:lpstr>Plenary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BS2: People</dc:title>
  <dc:creator>Rebecca Crumpton</dc:creator>
  <cp:lastModifiedBy>Rebecca Crumpton</cp:lastModifiedBy>
  <cp:revision>70</cp:revision>
  <cp:lastPrinted>2017-01-03T10:58:36Z</cp:lastPrinted>
  <dcterms:created xsi:type="dcterms:W3CDTF">2015-01-03T13:14:32Z</dcterms:created>
  <dcterms:modified xsi:type="dcterms:W3CDTF">2017-03-23T14:14:04Z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