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</p:sldMasterIdLst>
  <p:notesMasterIdLst>
    <p:notesMasterId r:id="rId27"/>
  </p:notesMasterIdLst>
  <p:handoutMasterIdLst>
    <p:handoutMasterId r:id="rId28"/>
  </p:handoutMasterIdLst>
  <p:sldIdLst>
    <p:sldId id="298" r:id="rId6"/>
    <p:sldId id="297" r:id="rId7"/>
    <p:sldId id="301" r:id="rId8"/>
    <p:sldId id="302" r:id="rId9"/>
    <p:sldId id="303" r:id="rId10"/>
    <p:sldId id="304" r:id="rId11"/>
    <p:sldId id="299" r:id="rId12"/>
    <p:sldId id="257" r:id="rId13"/>
    <p:sldId id="289" r:id="rId14"/>
    <p:sldId id="283" r:id="rId15"/>
    <p:sldId id="286" r:id="rId16"/>
    <p:sldId id="287" r:id="rId17"/>
    <p:sldId id="306" r:id="rId18"/>
    <p:sldId id="307" r:id="rId19"/>
    <p:sldId id="305" r:id="rId20"/>
    <p:sldId id="290" r:id="rId21"/>
    <p:sldId id="284" r:id="rId22"/>
    <p:sldId id="308" r:id="rId23"/>
    <p:sldId id="291" r:id="rId24"/>
    <p:sldId id="309" r:id="rId25"/>
    <p:sldId id="310" r:id="rId2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72" autoAdjust="0"/>
  </p:normalViewPr>
  <p:slideViewPr>
    <p:cSldViewPr>
      <p:cViewPr varScale="1">
        <p:scale>
          <a:sx n="98" d="100"/>
          <a:sy n="98" d="100"/>
        </p:scale>
        <p:origin x="18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DB585C74-8472-4821-9A10-375C226FB0B6}" type="datetimeFigureOut">
              <a:rPr lang="en-US" smtClean="0"/>
              <a:pPr/>
              <a:t>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987FB375-724E-4723-A382-923BA59A71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34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FF9E61-3C0E-49EC-B7CE-70A63748724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966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9BE23-8458-41F0-BEDE-D57ABD393D6F}" type="slidenum">
              <a:rPr lang="en-GB"/>
              <a:pPr/>
              <a:t>8</a:t>
            </a:fld>
            <a:endParaRPr lang="en-GB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72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9BE23-8458-41F0-BEDE-D57ABD393D6F}" type="slidenum">
              <a:rPr lang="en-GB"/>
              <a:pPr/>
              <a:t>10</a:t>
            </a:fld>
            <a:endParaRPr lang="en-GB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9BE23-8458-41F0-BEDE-D57ABD393D6F}" type="slidenum">
              <a:rPr lang="en-GB"/>
              <a:pPr/>
              <a:t>11</a:t>
            </a:fld>
            <a:endParaRPr lang="en-GB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9BE23-8458-41F0-BEDE-D57ABD393D6F}" type="slidenum">
              <a:rPr lang="en-GB"/>
              <a:pPr/>
              <a:t>12</a:t>
            </a:fld>
            <a:endParaRPr lang="en-GB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67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http://www.creativeguerrillamarketing.com/what-is-guerrilla-marketing/</a:t>
            </a:r>
          </a:p>
          <a:p>
            <a:r>
              <a:rPr lang="en-GB" dirty="0" smtClean="0"/>
              <a:t>http://study.com/academy/lesson/what-is-guerrilla-marketing-definition-strategies-examples.html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F9E61-3C0E-49EC-B7CE-70A63748724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89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0498B-F581-4AAA-8870-907E73E71EC5}" type="slidenum">
              <a:rPr lang="en-GB"/>
              <a:pPr/>
              <a:t>17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4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14FD83-87F3-4FA3-8400-67CF3A14FCC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B71A6-44B9-408C-A269-896197091C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2152D5-B14E-4A7D-A99C-D5AEFCFB91C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EC255-E368-450A-91A3-C9AE5F8CBC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Source: http://fortune.com/2014/03/04/samsungs-oscar-ads-20-million-ellens-selfie-priceless/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4456-43BC-49DC-8B87-E22A293CF6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43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BE2F-DE59-4FDA-A6B6-F84C227D0D9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Source: http://fortune.com/2014/03/04/samsungs-oscar-ads-20-million-ellens-selfie-priceless/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4456-43BC-49DC-8B87-E22A293CF6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81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4FB6-8890-45B4-A6CE-E191879A944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Source: http://fortune.com/2014/03/04/samsungs-oscar-ads-20-million-ellens-selfie-priceless/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4456-43BC-49DC-8B87-E22A293CF6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3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B95B-F8CA-4DFC-9028-D0E603E3C3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Source: http://fortune.com/2014/03/04/samsungs-oscar-ads-20-million-ellens-selfie-priceless/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4456-43BC-49DC-8B87-E22A293CF6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330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5A24-C898-4E63-8CC6-6317FF3B8D1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Source: http://fortune.com/2014/03/04/samsungs-oscar-ads-20-million-ellens-selfie-priceless/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4456-43BC-49DC-8B87-E22A293CF6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87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1DC4-5AB7-482C-AD17-861F07BCE5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Source: http://fortune.com/2014/03/04/samsungs-oscar-ads-20-million-ellens-selfie-priceless/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4456-43BC-49DC-8B87-E22A293CF6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46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8B13-C31F-4CD1-9FF4-EA364AE01ED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Source: http://fortune.com/2014/03/04/samsungs-oscar-ads-20-million-ellens-selfie-priceless/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4456-43BC-49DC-8B87-E22A293CF6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9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E278-0FAA-4B76-850A-44D4604E07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Source: http://fortune.com/2014/03/04/samsungs-oscar-ads-20-million-ellens-selfie-priceless/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4456-43BC-49DC-8B87-E22A293CF6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3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FE2ED6-A488-4116-AB6B-7D2BADFDC1C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A2E4-EEB1-48CD-BCEA-29CA0572EDF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Source: http://fortune.com/2014/03/04/samsungs-oscar-ads-20-million-ellens-selfie-priceless/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4456-43BC-49DC-8B87-E22A293CF6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98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6FBE-A0A3-4B4C-B5CC-75F326C03FA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Source: http://fortune.com/2014/03/04/samsungs-oscar-ads-20-million-ellens-selfie-priceless/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4456-43BC-49DC-8B87-E22A293CF6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31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A1FE-4F47-4036-A5A0-5C0A7F7E678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Source: http://fortune.com/2014/03/04/samsungs-oscar-ads-20-million-ellens-selfie-priceless/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4456-43BC-49DC-8B87-E22A293CF64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8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90961-7624-4006-B5E8-E667131050D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A258B8-17BD-4B75-8DAD-A961592B08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458C02-7407-43F7-9361-F92148997E2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20E99F-D4AA-4ED2-B6AC-40BA7964704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53DFD8-713A-4888-9C9B-3E8C3D16D0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55BEEC-838B-48DF-9F28-50CB896B76E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04A3EA-E0EB-46A2-A1CE-EEE60D762F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26E70D-C70F-4AF2-9FCA-413A04072F4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6E0A2A8-A157-401F-AB3A-51DBF062E545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10/01/2017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Source: http://fortune.com/2014/03/04/samsungs-oscar-ads-20-million-ellens-selfie-priceless/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E184456-43BC-49DC-8B87-E22A293CF648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87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MmQndanKkR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4uCOJjDF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M-HrTC8QCb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813" y="1052736"/>
            <a:ext cx="7772400" cy="1829761"/>
          </a:xfrm>
        </p:spPr>
        <p:txBody>
          <a:bodyPr/>
          <a:lstStyle/>
          <a:p>
            <a:pPr algn="ctr"/>
            <a:r>
              <a:rPr lang="en-GB" dirty="0" smtClean="0"/>
              <a:t>Comp 2: Promotion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790" y="2885462"/>
            <a:ext cx="7772400" cy="1199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dirty="0" smtClean="0"/>
              <a:t>With the person you are sat next to, compile a list of all of the different methods of promotion you see on a daily basis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7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052736"/>
            <a:ext cx="8032406" cy="209051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Above the line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Generally called advertising. Carried out through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ependent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media which allows a business to reach a mass audience easily</a:t>
            </a:r>
          </a:p>
          <a:p>
            <a:pPr lvl="2" algn="ctr">
              <a:buNone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e.g. advertising, TV, Radio, Cinema, Newspapers, Posters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Promotion</a:t>
            </a:r>
            <a:endParaRPr lang="en-US" dirty="0">
              <a:solidFill>
                <a:schemeClr val="bg2">
                  <a:lumMod val="1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3500438"/>
            <a:ext cx="8072494" cy="41434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Below the line</a:t>
            </a:r>
          </a:p>
          <a:p>
            <a:pPr marL="365760" lvl="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ffers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 wide range of alternative promotional strategies and these are often used to support above-the-line promotion.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Targets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consumers </a:t>
            </a:r>
            <a:r>
              <a:rPr lang="en-GB" sz="2000" b="1" u="sng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directly.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Business has direct control over the methods used.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859536" marR="0" lvl="2" indent="-228600" algn="ctr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ct val="100000"/>
              <a:tabLst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	e.g.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ublic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Relations (PR), merchandising,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sponsorship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direct marketing, personal selling, competitions</a:t>
            </a: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71538" y="3286124"/>
            <a:ext cx="7358114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3140968"/>
            <a:ext cx="7358114" cy="1214446"/>
          </a:xfrm>
        </p:spPr>
        <p:txBody>
          <a:bodyPr>
            <a:noAutofit/>
          </a:bodyPr>
          <a:lstStyle/>
          <a:p>
            <a:pPr lvl="2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Target market</a:t>
            </a:r>
          </a:p>
          <a:p>
            <a:pPr lvl="2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Cost</a:t>
            </a:r>
          </a:p>
          <a:p>
            <a:pPr lvl="2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The reach of the media</a:t>
            </a:r>
          </a:p>
          <a:p>
            <a:pPr lvl="2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The type of product</a:t>
            </a:r>
          </a:p>
          <a:p>
            <a:pPr lvl="2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The amount of information to be conveyed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795" y="18448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Choice of media? Depends upon…</a:t>
            </a:r>
            <a:endParaRPr lang="en-US" dirty="0">
              <a:solidFill>
                <a:schemeClr val="bg2">
                  <a:lumMod val="1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3500438"/>
            <a:ext cx="8072494" cy="41434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99592" y="1700808"/>
            <a:ext cx="7358114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04" y="270338"/>
            <a:ext cx="8136904" cy="18625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3"/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Above the line</a:t>
            </a:r>
          </a:p>
          <a:p>
            <a:pPr lvl="2" algn="ctr">
              <a:buFont typeface="Wingdings 2"/>
              <a:buNone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Advertising, TV, Radio, Cinema, Newspapers, Posters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055839" y="3284984"/>
            <a:ext cx="7358114" cy="1214446"/>
          </a:xfrm>
        </p:spPr>
        <p:txBody>
          <a:bodyPr>
            <a:noAutofit/>
          </a:bodyPr>
          <a:lstStyle/>
          <a:p>
            <a:pPr lvl="2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Short term promotions (special offers)</a:t>
            </a:r>
          </a:p>
          <a:p>
            <a:pPr lvl="2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B2B promotion </a:t>
            </a:r>
          </a:p>
          <a:p>
            <a:pPr lvl="2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Providing information</a:t>
            </a:r>
          </a:p>
          <a:p>
            <a:pPr lvl="2"/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Where personal selling is required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00" y="22768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Typically used for:</a:t>
            </a:r>
            <a:endParaRPr lang="en-US" dirty="0">
              <a:solidFill>
                <a:schemeClr val="bg2">
                  <a:lumMod val="1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7158" y="3500438"/>
            <a:ext cx="8072494" cy="41434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71600" y="476672"/>
            <a:ext cx="7358114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95310" y="198330"/>
            <a:ext cx="7358114" cy="121444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Font typeface="Wingdings 3"/>
              <a:buNone/>
            </a:pPr>
            <a:endParaRPr lang="en-US" sz="2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55506" y="644798"/>
            <a:ext cx="8072494" cy="41434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Below the line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algn="ctr"/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Personal 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selling, </a:t>
            </a:r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packaging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</a:t>
            </a:r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sales </a:t>
            </a:r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promotions,  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direct </a:t>
            </a:r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mailing, 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exhibitions and trade </a:t>
            </a:r>
            <a:r>
              <a:rPr lang="en-GB" sz="24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fairs, </a:t>
            </a: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public relations.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Promotion can be altered to appeal to different target markets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Range of promotion methods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636912"/>
            <a:ext cx="6336704" cy="299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b="1" dirty="0"/>
              <a:t>Guerrilla marketing</a:t>
            </a:r>
            <a:r>
              <a:rPr lang="en-GB" sz="1600" dirty="0"/>
              <a:t> is an advertising strategy that focuses on low-cost unconventional marketing tactics that yield maximum results</a:t>
            </a:r>
            <a:r>
              <a:rPr lang="en-GB" sz="1600" dirty="0" smtClean="0"/>
              <a:t>. </a:t>
            </a:r>
          </a:p>
          <a:p>
            <a:r>
              <a:rPr lang="en-GB" sz="1600" dirty="0" smtClean="0"/>
              <a:t>It is </a:t>
            </a:r>
            <a:r>
              <a:rPr lang="en-GB" sz="1600" dirty="0"/>
              <a:t>the act of executing an unusual or unexpected marketing activity in a common, everyday place in order to generate a buzz for products or services. The main point of guerrilla marketing is to get your business's name in front of as many people as possible in an unexpected way. </a:t>
            </a:r>
            <a:endParaRPr lang="en-GB" sz="1600" dirty="0" smtClean="0"/>
          </a:p>
          <a:p>
            <a:r>
              <a:rPr lang="en-GB" sz="1600" dirty="0" smtClean="0"/>
              <a:t>Guerrilla </a:t>
            </a:r>
            <a:r>
              <a:rPr lang="en-GB" sz="1600" dirty="0"/>
              <a:t>marketing is usually a low or no-cost form of marketing that can reap substantial profits if implemented correctly.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/>
              <a:t>Innovative examples of ‘guerrilla marketing’ 	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744309"/>
            <a:ext cx="4637906" cy="28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768" y="2060848"/>
            <a:ext cx="8229600" cy="4525963"/>
          </a:xfrm>
        </p:spPr>
        <p:txBody>
          <a:bodyPr/>
          <a:lstStyle/>
          <a:p>
            <a:r>
              <a:rPr lang="en-GB" dirty="0" smtClean="0"/>
              <a:t>Product differentiation</a:t>
            </a:r>
          </a:p>
          <a:p>
            <a:r>
              <a:rPr lang="en-GB" dirty="0" smtClean="0"/>
              <a:t>The marketing budget available</a:t>
            </a:r>
          </a:p>
          <a:p>
            <a:r>
              <a:rPr lang="en-GB" dirty="0" smtClean="0"/>
              <a:t>The stages in the product life cycle</a:t>
            </a:r>
          </a:p>
          <a:p>
            <a:r>
              <a:rPr lang="en-GB" dirty="0" smtClean="0"/>
              <a:t>Cultural sensitivity</a:t>
            </a:r>
          </a:p>
          <a:p>
            <a:r>
              <a:rPr lang="en-GB" dirty="0" smtClean="0"/>
              <a:t>The target market</a:t>
            </a:r>
          </a:p>
          <a:p>
            <a:r>
              <a:rPr lang="en-GB" dirty="0" smtClean="0"/>
              <a:t>Competitors actions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Factors impacting on the promotional strategy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586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8"/>
            <a:ext cx="9084502" cy="6930008"/>
          </a:xfrm>
        </p:spPr>
      </p:pic>
    </p:spTree>
    <p:extLst>
      <p:ext uri="{BB962C8B-B14F-4D97-AF65-F5344CB8AC3E}">
        <p14:creationId xmlns:p14="http://schemas.microsoft.com/office/powerpoint/2010/main" val="3679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Top 10 misleading marketing techniques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316" y="1844824"/>
            <a:ext cx="5795367" cy="36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GB" dirty="0" smtClean="0"/>
              <a:t>Use the Promotion notes on </a:t>
            </a:r>
            <a:r>
              <a:rPr lang="en-GB" dirty="0" err="1" smtClean="0"/>
              <a:t>GoL</a:t>
            </a:r>
            <a:r>
              <a:rPr lang="en-GB" dirty="0" smtClean="0"/>
              <a:t> and your own research to complete the ‘Promotion Basics’ worksheet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Investigate </a:t>
            </a:r>
            <a:r>
              <a:rPr lang="en-GB" dirty="0"/>
              <a:t>both a successful and an unsuccessful marketing campaign. Explain what affect the campaigns had on the image of the organisation</a:t>
            </a:r>
            <a:r>
              <a:rPr lang="en-GB" dirty="0" smtClean="0"/>
              <a:t>. Be prepared to share your findings with the group</a:t>
            </a:r>
            <a:endParaRPr lang="en-GB" dirty="0"/>
          </a:p>
          <a:p>
            <a:pPr marL="624078" indent="-514350">
              <a:buFont typeface="+mj-lt"/>
              <a:buAutoNum type="arabicPeriod"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3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75" y="1268760"/>
            <a:ext cx="7418933" cy="41044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122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'Promotion is the most important aspect of the marketing mix'. To what extent do you agree with this statement? 	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7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GB" sz="2400" dirty="0" smtClean="0">
                <a:solidFill>
                  <a:srgbClr val="00B050"/>
                </a:solidFill>
              </a:rPr>
              <a:t>Due Thursday 12</a:t>
            </a:r>
            <a:r>
              <a:rPr lang="en-GB" sz="2400" baseline="30000" dirty="0" smtClean="0">
                <a:solidFill>
                  <a:srgbClr val="00B050"/>
                </a:solidFill>
              </a:rPr>
              <a:t>th</a:t>
            </a:r>
            <a:r>
              <a:rPr lang="en-GB" sz="2400" dirty="0" smtClean="0">
                <a:solidFill>
                  <a:srgbClr val="00B050"/>
                </a:solidFill>
              </a:rPr>
              <a:t> January</a:t>
            </a:r>
          </a:p>
          <a:p>
            <a:r>
              <a:rPr lang="en-GB" sz="2400" dirty="0" smtClean="0"/>
              <a:t>Complete the pricing strategies mind map </a:t>
            </a:r>
          </a:p>
          <a:p>
            <a:pPr lvl="1"/>
            <a:r>
              <a:rPr lang="en-GB" sz="2000" dirty="0" smtClean="0"/>
              <a:t>Definition</a:t>
            </a:r>
          </a:p>
          <a:p>
            <a:pPr lvl="1"/>
            <a:r>
              <a:rPr lang="en-GB" sz="2000" dirty="0" smtClean="0"/>
              <a:t>When it is used</a:t>
            </a:r>
          </a:p>
          <a:p>
            <a:pPr lvl="1"/>
            <a:r>
              <a:rPr lang="en-GB" sz="2000" dirty="0" smtClean="0"/>
              <a:t>Why it is used (e.g. profit maximisation, increase markets share, push out competitors </a:t>
            </a:r>
            <a:r>
              <a:rPr lang="en-GB" sz="2000" dirty="0" err="1" smtClean="0"/>
              <a:t>etc</a:t>
            </a:r>
            <a:r>
              <a:rPr lang="en-GB" sz="2000" dirty="0" smtClean="0"/>
              <a:t>)</a:t>
            </a:r>
          </a:p>
          <a:p>
            <a:pPr lvl="1"/>
            <a:endParaRPr lang="en-GB" sz="2000" dirty="0"/>
          </a:p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en-GB" sz="2400" dirty="0">
                <a:solidFill>
                  <a:srgbClr val="00B050"/>
                </a:solidFill>
              </a:rPr>
              <a:t>Due </a:t>
            </a:r>
            <a:r>
              <a:rPr lang="en-GB" sz="2400" dirty="0" smtClean="0">
                <a:solidFill>
                  <a:srgbClr val="00B050"/>
                </a:solidFill>
              </a:rPr>
              <a:t>Monday </a:t>
            </a:r>
            <a:r>
              <a:rPr lang="en-GB" sz="2400" dirty="0">
                <a:solidFill>
                  <a:srgbClr val="00B050"/>
                </a:solidFill>
              </a:rPr>
              <a:t>16th </a:t>
            </a:r>
            <a:r>
              <a:rPr lang="en-GB" sz="2400" dirty="0" smtClean="0">
                <a:solidFill>
                  <a:srgbClr val="00B050"/>
                </a:solidFill>
              </a:rPr>
              <a:t>January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GB" sz="2400" dirty="0"/>
              <a:t>Complete the ‘Promotion basics’ worksheet</a:t>
            </a:r>
          </a:p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en-GB" sz="2400" dirty="0"/>
              <a:t>Investigate both a successful and an unsuccessful marketing </a:t>
            </a:r>
            <a:r>
              <a:rPr lang="en-GB" sz="2400" dirty="0" smtClean="0"/>
              <a:t>campaign.</a:t>
            </a:r>
          </a:p>
          <a:p>
            <a:pPr lvl="1">
              <a:buSzPct val="68000"/>
            </a:pPr>
            <a:r>
              <a:rPr lang="en-GB" sz="2000" dirty="0"/>
              <a:t>Explain </a:t>
            </a:r>
            <a:r>
              <a:rPr lang="en-GB" sz="2000" dirty="0"/>
              <a:t>what affect the campaigns had on the </a:t>
            </a:r>
            <a:r>
              <a:rPr lang="en-GB" sz="2000" u="sng" dirty="0"/>
              <a:t>image</a:t>
            </a:r>
            <a:r>
              <a:rPr lang="en-GB" sz="2000" dirty="0"/>
              <a:t> of the organisation</a:t>
            </a:r>
            <a:r>
              <a:rPr lang="en-GB" sz="2000" dirty="0"/>
              <a:t>. </a:t>
            </a:r>
          </a:p>
          <a:p>
            <a:pPr lvl="1">
              <a:buSzPct val="68000"/>
            </a:pPr>
            <a:r>
              <a:rPr lang="en-GB" sz="2000" dirty="0"/>
              <a:t>Write up your findings and bring them to class</a:t>
            </a:r>
          </a:p>
          <a:p>
            <a:pPr marL="109728" lvl="1" indent="0">
              <a:spcBef>
                <a:spcPts val="400"/>
              </a:spcBef>
              <a:buSzPct val="68000"/>
              <a:buNone/>
            </a:pP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0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2239" y="512676"/>
            <a:ext cx="2060893" cy="385242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DeGeneres: </a:t>
            </a:r>
            <a:r>
              <a:rPr lang="en-GB" sz="2400" i="1" dirty="0" smtClean="0"/>
              <a:t>Meryl, here’s my idea … I’m going to take a picture of us, and we’ll see if we can break the record for the most retweets”</a:t>
            </a:r>
            <a:endParaRPr lang="en-GB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724" y="5229200"/>
            <a:ext cx="8352928" cy="1104528"/>
          </a:xfrm>
        </p:spPr>
        <p:txBody>
          <a:bodyPr>
            <a:normAutofit/>
          </a:bodyPr>
          <a:lstStyle/>
          <a:p>
            <a:r>
              <a:rPr lang="en-GB" dirty="0" smtClean="0"/>
              <a:t>What </a:t>
            </a:r>
            <a:r>
              <a:rPr lang="en-GB" dirty="0"/>
              <a:t>followed, for what it’s worth, made Twitter history.  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Source: http://fortune.com/2014/03/04/samsungs-oscar-ads-20-million-ellens-selfie-priceless/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data:image/jpeg;base64,/9j/4AAQSkZJRgABAQEAYABgAAD/2wBDAAoHBwkHBgoJCAkLCwoMDxkQDw4ODx4WFxIZJCAmJSMgIyIoLTkwKCo2KyIjMkQyNjs9QEBAJjBGS0U+Sjk/QD3/2wBDAQsLCw8NDx0QEB09KSMpPT09PT09PT09PT09PT09PT09PT09PT09PT09PT09PT09PT09PT09PT09PT09PT09PT3/wAARCABnAG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e1uZYTgNuToyHow9DTmjWQ5RRGCc7RyKrMzROVZdrDqD2pVuXHSo97oar2fUsNEQuAc4qMozdgOB0FSGSN0UvIFY9Rg0yN2J+X5xx06/lQ3IEoXECMuTgE4xzSyMzoBtC8Y/Lv8A59KmQeYQEdTkgfTnv6Vt6Do1xf3O2JxGik73A54780lNpalOEW/dObMRYDjp39acYWbBwq4GOB1rqvEGgyWaLItz9oDtjJAyp+o4qTQfDlvPELnU5HZT/q7aE4aT3Zv4R9OfpUOppdGkaUV8W5x4tZZW2RqWY9FApvkPEWDDa2OjCu/sktdK1GRvsaqkvyhky20eg3e+KzfF6xywJKlvskB+bgAgf5NJVW3YJUo2ucnBaTThvLUBU+87EADPv/SnS2ssfyuVZV7qciuw8NabZ3GkQG5TBcs3LYySSP5AU7W9HsltylnhJNwUtvLBee9U6qvYlUHbn6HFiLK4J49KK2bywt4JD5cu6LOFZ1xn8BnFFO77lfu/5TCctIxZhyOpx+FNCHk4OAcE11cNpHex3Btkt3yu4IOC3TOePWlurYz7LeOEKAcuHwMdhTUzBw8zn4dOmmAYqyr3YjgVsWEOlWkQ+22kly4OfmlKr+Qpy7450tWIJOTyeMnv/n0rW0zQnv53yAUiYM5PTjoo9Sf5VM5lwpt7GdqGkz6lc2qx+XBC+dka2wiEaEZLHHUY712H9qWlnCLbT7NppSFV55Iwdw9FHaqmpAubFdVZVjmmC7kG3YBngn34/KtjT7SGwhluUjM8i8qAAOPbNYufMjojTabszm9XC6jA0Ucb2lxGPM2su0SHuP8A6/ak0yaWUoTIseSHfevBHcfpWp4gmN+qW+xY7lsnZ1KZXODis22ZrDTIwsPmsqbSEfB5680PWKElaY3WbqebZ/qiobcPLOcDtn0NYWv+fM8S3FzEgkjEpTdlupABIzg4Gce9aGmwRa1qclreKotPNjD4YgA88Bvx5z19qwNYlspNdvf7LjEdiJmEC/7AOB+fWtoQRjVm3sdR4fvk/s3a0CMsTERjGSozwM9zyKbq13tsS0duqhiFdgvGTk4P4A0/TbTV49DhtbXRnuYZUW6W5jIVlZh8y5PDDG0bSOMcVV8R3GzR9KszbSW1w0ZurmOT729iVUn/AICuQOwIo9jrcpV/c5TEvZkUKIwSTyQ2D+XtRVRIpmT93GhOeWIop8qRHPfoen+GvA0+rrbzGCXT7ZE2CWZsySLnqqdB9T+Vej2HhDRLCAILCOZscyT/ADsfxP8AStWNcDnFJLOEUjNKIm7nlvxJ8IadpMUWrabbpAZZBDKoJwG+8CB2zgg/hXO6JfmGRFDKvm+vTNdx8QNQWTSXi5ZYnMrcZ+6vH/oRrgtK0htVtRPMzwwoD5e043E9/wAhWVRrqbUr9CVUn1DWoY5nRhC5lfy/uYXIH41q3F1FFDI0jDfDnCM+0MP6/lT9K02KzjldCSXwCW649jXM+M7V3eCS2MkjJIdse3JJ7dOtQrSaSNm3FOTNjTLua+1KS8lty4RNkczfIC3+ApwE8V+6SxxOjKH2qQQpJ5/AAZpliLlbCOG722lyQDtwGUZ7HPH+FPtYJPNlkaRZIUCRl93+sIzuOPqRVPQS961iOfTbhi7QWEhgP3CJNprh9W0z7BcbVyFkTeAe3UY/SvTpp7pIZsy2/lqoMeBkjnHP4VxGsaVqV7evPFaXE9pEoDzRISoxy+PoSadFu5nXglG56A3i6y8N6ZZ2fkG4dYAGVW2hOMcnufavPPE+rtrutXWothWnbIjznYoAAA+gFdBo+h2mrIbi6leV5HJ+V8cA449RxTdY8NabbwyGNDE6qSp3kkH6ZrR10nYzWHk48xx1nM7KwVRgHucUVUa4a1uZBgMD78fWinKLbIUklY+q3lCRkmuV1jWHVtsJy+8BRnvWnrF81vaMRyDwT6Vxlu63V4Zp13ojfKh7mpuCIPEBP9i3Qdt5ERQE92c4J+pyfyqFXSCyAAAVE7ewpniS4X/RbUlQ88wfavAwvX8Og/8A11S1m4+zaW5HV8IPx/8ArZrGodmHjc0YtQtobcLPPFG5HKlulZVzqtnDcrKswkZDuARScn0rmxKAM1E8vOe1YxvfQ9h4Gml70j1WSyt9YsIpIP3pkUFWUc81e0fwUohkW8YBNjAIvVWPRj7iuX8PXdxZaTafZ2Zrjb8iIMkkn7uK9HhvWjkUyL5bMo3r1AbuK7I2lueDU9x2i9DzbXbFtJka0uldHkcbMR7km54Kt29+mK7rQrePS9HhjxhvvMMdz1FTapaLqWn3GwGW4QCSNAOQy8r/AJ75oMElzKI4TGJRHvZGbp+WcHNVGCjsROo5rU86l+wafOYT8kkMjBRjAHzen41VlutPJlYl/O+bqCN3viuq1DwTrMmrveWj2gVyAyNMRnjr93g5rOvvAPiK9njVmsliLDzJPP8Amx7DbWbpO5qq65TyrXHgOoBINjJHGqFl6M2OT+Zx+FFdnc/B7X5Jt0RslVslt9xwD7HFFbp2Vjklq7nb+I9REmmOEdg4YEANisPT72K0hDPyeeByah1a881kg3sSx6HnFVrhPstozD+AFifXArBmiOdl1aTVfHQkdv3aAxovZQBV3xLcHZawY4LFj+A/+vXHaddPDqkVwMsyvk98g9f513Gqwpe6atxHhmjG4EeneprKzR14N669znwo7mjymmlihjTc8jhVX+8SeBThgV03gXS0vdXN1MR5dsBtyOrH/AZ/Oso6yPcxMlCjJvsegaHpkeh6QrbEFyy5dxyc9/wqro2urrMM0qdYpWUZPUZ6/jwayfiL4pOkaKttalPtFxlEI/hXHzN/T8a5zwFqLW1nJPcykRFJHY46BfauxLQ+Xbuzr9b1WO8sbiwQ3Ecc5XzGjfa/ynOB6Zqn4Wuh4cujFa2jRW07ZlYkM0mM4yc5zz/Oslrlr21S7W48rzV35ZMnnmokuIFDNLPLOR2kGQPoBjFc3PNvc6eSFtj1m01CO8gE0Z+Uk8HtjillnO3K9cj+deRT/EWTTY4otLELMmQ4ePKge2DXRHxpP/wgUmtoUN2pjXyyPkyWw3HXsa6ou6OOSs7HUarrw06RY/KVywzksf8APr+VFeYRfESLUS51m2tgyY8sxxE/XJzRWcnK+htCMGtfzIpZWm1uNBzh1HynPua0PEGY9Bu5F6iNv1GK5TQdZMmpkyD5ixZPxz/jXU+Jzt8IzuSVVtoJ9ckUNWsRFnA2EAji8wj5mH6V0uiXw2m2m5U5259PSuZi1CI4UgqBwM1bjmwweNuQcgisqildtntUlSnSUIPYt6hbmzumj5KHlD6iu98GEW3hlWHPmlnbI9Tj+Qrk5h/aFgu/CnGVPoa7bSkWLRIVhAEaqAMD86Ka1OXFV3Knyvc8w8VXU99qk7ysWEcjRqMnAUcfrjNaNqjHwUTAQrBDuP8Ask8j8Sv61l3v76eYno7sf1NbmguH8NC0mH3nkXI67Sef1zW0JXVjnxNHkaa6ovXGpodN0aSN9pls0iCgZ3MhK4A9eR+dcl4jvZ5Lw28jMPL4dD2Pp+FdLossmlxPA1uxltmmexucqwTftHTqCACR71y+vwCOeEgY+Tb164//AF1Siua5zOb5bGUHI+lbkOoSnwfPbFz5YnHy++Q2f51gkVaimYaXcRYG0yI3XnvWhkV2bpRTck0UAS285gnjlGcowb64rsPF/iBbvQrezigZFYqzMzA9u1FFRLdFx2ZxFX9Pm+UxnqORRRTqK8WbYSTjVVjrbEGSxEeOWQAHPqP/AK9aWleJJ49MZRDGUjYrh8k5xzzn1zRRXJe2x2VIp3uccSXJb15qey1R0khswuPmJ3e3X+dFFaUviNcav3aOsVUNlvC8kbc1wWt3LXGpSA/dj+RR9Ov60UVvE8eRnGlV9sbr2bFFFWSNooooA//Z"/>
          <p:cNvSpPr>
            <a:spLocks noChangeAspect="1" noChangeArrowheads="1"/>
          </p:cNvSpPr>
          <p:nvPr/>
        </p:nvSpPr>
        <p:spPr bwMode="auto">
          <a:xfrm>
            <a:off x="63500" y="-465138"/>
            <a:ext cx="9810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2675"/>
            <a:ext cx="6048672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8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Spontaneous?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world’s most-retweeted post wasn’t 100% spontaneous. </a:t>
            </a:r>
          </a:p>
          <a:p>
            <a:r>
              <a:rPr lang="en-GB" dirty="0"/>
              <a:t>It was a carefully planned multimillion-dollar business arrangement that served the mutual interests of </a:t>
            </a:r>
            <a:r>
              <a:rPr lang="en-GB" dirty="0" smtClean="0"/>
              <a:t>Samsung, ABS network, Twitter and </a:t>
            </a:r>
            <a:r>
              <a:rPr lang="en-GB" dirty="0"/>
              <a:t>the biggest stars in Hollywood, for whom TV face-time is money.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Source: http://fortune.com/2014/03/04/samsungs-oscar-ads-20-million-ellens-selfie-priceless/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1208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29200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7" y="620688"/>
            <a:ext cx="2200264" cy="82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6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cost?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/>
              <a:t>Samsung paid ABC roughly </a:t>
            </a:r>
            <a:r>
              <a:rPr lang="en-GB" b="1" dirty="0"/>
              <a:t>$18 million</a:t>
            </a:r>
            <a:r>
              <a:rPr lang="en-GB" dirty="0"/>
              <a:t> for 5 minutes worth of prime-time ads plus unspecified amount for product placement throughout the broadcast to c. 43 million viewers</a:t>
            </a:r>
          </a:p>
          <a:p>
            <a:pPr lvl="0"/>
            <a:r>
              <a:rPr lang="en-GB" dirty="0"/>
              <a:t>Samsung also </a:t>
            </a:r>
            <a:r>
              <a:rPr lang="en-GB" b="1" dirty="0"/>
              <a:t>sponsored</a:t>
            </a:r>
            <a:r>
              <a:rPr lang="en-GB" dirty="0"/>
              <a:t> 10 tweets featuring celebrity “selfies” </a:t>
            </a:r>
          </a:p>
          <a:p>
            <a:pPr lvl="0"/>
            <a:r>
              <a:rPr lang="en-GB" dirty="0"/>
              <a:t>Twitter </a:t>
            </a:r>
            <a:r>
              <a:rPr lang="en-GB" dirty="0" smtClean="0"/>
              <a:t>was also </a:t>
            </a:r>
            <a:r>
              <a:rPr lang="en-GB" b="1" dirty="0"/>
              <a:t>paid</a:t>
            </a:r>
            <a:r>
              <a:rPr lang="en-GB" dirty="0"/>
              <a:t> to promote the selfies through its Twitter Amplify program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Source: http://fortune.com/2014/03/04/samsungs-oscar-ads-20-million-ellens-selfie-priceless/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6"/>
            <a:ext cx="2586021" cy="96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7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Keeping it real?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Quote from the night: “It </a:t>
            </a:r>
            <a:r>
              <a:rPr lang="en-GB" dirty="0"/>
              <a:t>was a great plug for the Samsung </a:t>
            </a:r>
            <a:r>
              <a:rPr lang="en-GB" dirty="0" smtClean="0"/>
              <a:t>brand…Ellen’s </a:t>
            </a:r>
            <a:r>
              <a:rPr lang="en-GB" dirty="0"/>
              <a:t>selfie is going to be more impactful than their commercials. </a:t>
            </a:r>
            <a:r>
              <a:rPr lang="en-GB" u="sng" dirty="0"/>
              <a:t>You can’t buy that magic of going viral</a:t>
            </a:r>
            <a:r>
              <a:rPr lang="en-GB" dirty="0" smtClean="0"/>
              <a:t>.”</a:t>
            </a:r>
          </a:p>
          <a:p>
            <a:endParaRPr lang="en-GB" dirty="0"/>
          </a:p>
          <a:p>
            <a:r>
              <a:rPr lang="en-GB"/>
              <a:t>Samsung </a:t>
            </a:r>
            <a:r>
              <a:rPr lang="en-GB" smtClean="0"/>
              <a:t>later </a:t>
            </a:r>
            <a:r>
              <a:rPr lang="en-GB" dirty="0"/>
              <a:t>issued the following statement: “</a:t>
            </a:r>
            <a:r>
              <a:rPr lang="en-GB" i="1" dirty="0"/>
              <a:t>While we were a sponsor of the Oscars … we were delighted to see Ellen </a:t>
            </a:r>
            <a:r>
              <a:rPr lang="en-GB" b="1" i="1" dirty="0"/>
              <a:t>organically incorporate</a:t>
            </a:r>
            <a:r>
              <a:rPr lang="en-GB" i="1" dirty="0"/>
              <a:t> the device into the selfie moment … a </a:t>
            </a:r>
            <a:r>
              <a:rPr lang="en-GB" i="1" u="sng" dirty="0"/>
              <a:t>great surprise for </a:t>
            </a:r>
            <a:r>
              <a:rPr lang="en-GB" i="1" u="sng" dirty="0" smtClean="0"/>
              <a:t>everyone</a:t>
            </a:r>
            <a:r>
              <a:rPr lang="en-GB" i="1" dirty="0" smtClean="0"/>
              <a:t>... </a:t>
            </a:r>
            <a:r>
              <a:rPr lang="en-GB" i="1" dirty="0"/>
              <a:t>In </a:t>
            </a:r>
            <a:r>
              <a:rPr lang="en-GB" i="1" dirty="0" err="1"/>
              <a:t>honor</a:t>
            </a:r>
            <a:r>
              <a:rPr lang="en-GB" i="1" dirty="0"/>
              <a:t> of this epic moment … we wanted to make a donation to Ellen’s charities of choice: St Jude’s and the Humane Society [of the United States]. Samsung will </a:t>
            </a:r>
            <a:r>
              <a:rPr lang="en-GB" b="1" i="1" dirty="0"/>
              <a:t>donate 1.5 million dollars</a:t>
            </a:r>
            <a:r>
              <a:rPr lang="en-GB" i="1" dirty="0"/>
              <a:t> to each charity.”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Source: http://fortune.com/2014/03/04/samsungs-oscar-ads-20-million-ellens-selfie-priceless/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6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 smtClean="0"/>
              <a:t>Explain what is meant by promotion</a:t>
            </a:r>
          </a:p>
          <a:p>
            <a:endParaRPr lang="en-GB" sz="2000" dirty="0"/>
          </a:p>
          <a:p>
            <a:r>
              <a:rPr lang="en-GB" sz="2000" dirty="0" smtClean="0"/>
              <a:t>Explain the difference between above the line and below the line strategies used by businesses to promote their products</a:t>
            </a:r>
          </a:p>
          <a:p>
            <a:endParaRPr lang="en-GB" sz="2000" dirty="0"/>
          </a:p>
          <a:p>
            <a:r>
              <a:rPr lang="en-GB" sz="2000" dirty="0" smtClean="0"/>
              <a:t>Understand how different types of business organisation in different situation will use a range of different promotional strategies</a:t>
            </a:r>
          </a:p>
          <a:p>
            <a:endParaRPr lang="en-GB" sz="2000" dirty="0"/>
          </a:p>
          <a:p>
            <a:r>
              <a:rPr lang="en-GB" sz="2000" dirty="0" smtClean="0"/>
              <a:t>Explain the importance for a business of selecting the most appropriate promotional strategy</a:t>
            </a:r>
          </a:p>
          <a:p>
            <a:endParaRPr lang="en-GB" sz="2000" dirty="0"/>
          </a:p>
          <a:p>
            <a:r>
              <a:rPr lang="en-GB" sz="2000" dirty="0" smtClean="0"/>
              <a:t>Evaluate the impact of selecting the right promotional strategy on a business and its stakeholders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1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/>
          </a:bodyPr>
          <a:lstStyle/>
          <a:p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Promotion </a:t>
            </a:r>
            <a:r>
              <a:rPr lang="en-GB" sz="2400" dirty="0"/>
              <a:t>is the attempt, through various forms of media, to draw attention to a product and thereby gain and retain customers. </a:t>
            </a:r>
            <a:endParaRPr lang="en-US" sz="2400" b="1" dirty="0">
              <a:latin typeface="Calibri" pitchFamily="34" charset="0"/>
            </a:endParaRPr>
          </a:p>
          <a:p>
            <a:pPr lvl="1"/>
            <a:r>
              <a:rPr lang="en-US" sz="2800" b="1" dirty="0" smtClean="0">
                <a:latin typeface="Calibri" pitchFamily="34" charset="0"/>
              </a:rPr>
              <a:t>The process of communicating with customers or potential customers</a:t>
            </a:r>
          </a:p>
          <a:p>
            <a:pPr lvl="2"/>
            <a:r>
              <a:rPr lang="en-US" sz="2600" dirty="0" smtClean="0">
                <a:latin typeface="Calibri" pitchFamily="34" charset="0"/>
              </a:rPr>
              <a:t>To provide customers with information</a:t>
            </a:r>
          </a:p>
          <a:p>
            <a:pPr lvl="2"/>
            <a:r>
              <a:rPr lang="en-US" sz="2600" dirty="0" smtClean="0">
                <a:latin typeface="Calibri" pitchFamily="34" charset="0"/>
              </a:rPr>
              <a:t>To increase sales or market share</a:t>
            </a:r>
          </a:p>
          <a:p>
            <a:pPr lvl="2"/>
            <a:r>
              <a:rPr lang="en-US" sz="2600" dirty="0" smtClean="0">
                <a:latin typeface="Calibri" pitchFamily="34" charset="0"/>
              </a:rPr>
              <a:t>To give products an image</a:t>
            </a:r>
          </a:p>
          <a:p>
            <a:pPr lvl="2"/>
            <a:r>
              <a:rPr lang="en-US" sz="2600" dirty="0" smtClean="0">
                <a:latin typeface="Calibri" pitchFamily="34" charset="0"/>
              </a:rPr>
              <a:t>To establish a corporate image</a:t>
            </a:r>
          </a:p>
          <a:p>
            <a:pPr lvl="2"/>
            <a:r>
              <a:rPr lang="en-US" sz="2600" dirty="0" smtClean="0">
                <a:latin typeface="Calibri" pitchFamily="34" charset="0"/>
              </a:rPr>
              <a:t>To enable long term planning to take place (life cycles)</a:t>
            </a:r>
            <a:endParaRPr lang="en-US" sz="2600" dirty="0">
              <a:latin typeface="Calibri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What is promotion?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982604" cy="530120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</a:rPr>
              <a:t>Stages of promotion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2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8774A5-6AEA-48CC-8B78-B7BD28E290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DDF15-C3D2-4D5C-9FE4-BD8E1D913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5AF948-4B14-4C0D-95D4-0839FFF0AC69}">
  <ds:schemaRefs>
    <ds:schemaRef ds:uri="http://purl.org/dc/dcmitype/"/>
    <ds:schemaRef ds:uri="http://www.w3.org/XML/1998/namespace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753</TotalTime>
  <Words>921</Words>
  <Application>Microsoft Office PowerPoint</Application>
  <PresentationFormat>On-screen Show (4:3)</PresentationFormat>
  <Paragraphs>101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Office Theme</vt:lpstr>
      <vt:lpstr>Comp 2: Promotion</vt:lpstr>
      <vt:lpstr>PowerPoint Presentation</vt:lpstr>
      <vt:lpstr>DeGeneres: Meryl, here’s my idea … I’m going to take a picture of us, and we’ll see if we can break the record for the most retweets”</vt:lpstr>
      <vt:lpstr>Spontaneous?</vt:lpstr>
      <vt:lpstr>The cost?</vt:lpstr>
      <vt:lpstr>Keeping it real?</vt:lpstr>
      <vt:lpstr>Learning Objectives</vt:lpstr>
      <vt:lpstr>What is promotion?</vt:lpstr>
      <vt:lpstr>Stages of promotion</vt:lpstr>
      <vt:lpstr>Promotion</vt:lpstr>
      <vt:lpstr>Choice of media? Depends upon…</vt:lpstr>
      <vt:lpstr>Typically used for:</vt:lpstr>
      <vt:lpstr>Range of promotion methods</vt:lpstr>
      <vt:lpstr>Innovative examples of ‘guerrilla marketing’  </vt:lpstr>
      <vt:lpstr>Factors impacting on the promotional strategy</vt:lpstr>
      <vt:lpstr>PowerPoint Presentation</vt:lpstr>
      <vt:lpstr>PowerPoint Presentation</vt:lpstr>
      <vt:lpstr>Top 10 misleading marketing techniques</vt:lpstr>
      <vt:lpstr>Activities </vt:lpstr>
      <vt:lpstr>Plenary</vt:lpstr>
      <vt:lpstr>Homework 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 P’s: PRODUCT</dc:title>
  <dc:creator>ctm</dc:creator>
  <cp:lastModifiedBy>Rebecca Crumpton</cp:lastModifiedBy>
  <cp:revision>47</cp:revision>
  <cp:lastPrinted>2016-03-11T08:30:10Z</cp:lastPrinted>
  <dcterms:created xsi:type="dcterms:W3CDTF">2009-03-16T12:54:52Z</dcterms:created>
  <dcterms:modified xsi:type="dcterms:W3CDTF">2017-01-10T12:13:30Z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