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7" r:id="rId7"/>
    <p:sldId id="261" r:id="rId8"/>
    <p:sldId id="262" r:id="rId9"/>
    <p:sldId id="264" r:id="rId10"/>
    <p:sldId id="263" r:id="rId11"/>
    <p:sldId id="268" r:id="rId12"/>
    <p:sldId id="269" r:id="rId13"/>
    <p:sldId id="265" r:id="rId14"/>
    <p:sldId id="25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7491" autoAdjust="0"/>
  </p:normalViewPr>
  <p:slideViewPr>
    <p:cSldViewPr snapToGrid="0">
      <p:cViewPr varScale="1">
        <p:scale>
          <a:sx n="87" d="100"/>
          <a:sy n="87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2C192-BE64-4B2B-AA9B-E156194C4748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C4BD5-C922-4D57-BA21-4A98BA5BD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2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 point</a:t>
            </a:r>
            <a:r>
              <a:rPr lang="en-GB" baseline="0" dirty="0" smtClean="0"/>
              <a:t> – in pairs - give each a bullet point. Students need to think of a business for each context and identify and explain how their marketing mix will differ and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7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https://www.youtube.com/watch?v=JKIAOZZritk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1A8D-255A-4DCC-B9B9-0983DEC36A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9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Videos to demonstrate same</a:t>
            </a:r>
            <a:r>
              <a:rPr lang="en-GB" baseline="0" dirty="0" smtClean="0"/>
              <a:t> advertising in different countries</a:t>
            </a:r>
          </a:p>
          <a:p>
            <a:r>
              <a:rPr lang="en-GB" baseline="0" dirty="0" smtClean="0"/>
              <a:t>Apple - https://www.youtube.com/watch?v=MoE9XxXUatA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Coca Cola – link takes you to page where can play the different versions from around the world (same ad apart from the opening child)</a:t>
            </a:r>
          </a:p>
          <a:p>
            <a:r>
              <a:rPr lang="en-GB" baseline="0" dirty="0" smtClean="0"/>
              <a:t>https://www.youtube.com/results?q=coca+cola+tomorrow%27s+people+around+the+world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8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Individual</a:t>
            </a:r>
            <a:r>
              <a:rPr lang="en-GB" baseline="0" dirty="0" smtClean="0"/>
              <a:t> task – then put in pairs to compare their answers / findings.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4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E9XxXU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results?q=coca+cola+tomorrow's+people+around+the+world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IAOZZrit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Decisions about the marketing mix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9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955925" algn="l"/>
              </a:tabLst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48" y="2654300"/>
            <a:ext cx="4989512" cy="386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661" y="2654300"/>
            <a:ext cx="5964209" cy="3860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01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54" y="1087968"/>
            <a:ext cx="8761413" cy="706964"/>
          </a:xfrm>
        </p:spPr>
        <p:txBody>
          <a:bodyPr/>
          <a:lstStyle/>
          <a:p>
            <a:r>
              <a:rPr lang="en-GB" dirty="0" smtClean="0"/>
              <a:t>Activity - </a:t>
            </a:r>
            <a:r>
              <a:rPr lang="en-GB" dirty="0"/>
              <a:t>Evaluate the marketing mix in different contexts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754" y="2286000"/>
            <a:ext cx="11075146" cy="3810000"/>
          </a:xfrm>
        </p:spPr>
        <p:txBody>
          <a:bodyPr>
            <a:noAutofit/>
          </a:bodyPr>
          <a:lstStyle/>
          <a:p>
            <a:r>
              <a:rPr lang="en-GB" sz="2400" dirty="0" smtClean="0"/>
              <a:t>Identify </a:t>
            </a:r>
            <a:r>
              <a:rPr lang="en-GB" sz="2400" dirty="0" smtClean="0"/>
              <a:t>1 </a:t>
            </a:r>
            <a:r>
              <a:rPr lang="en-GB" sz="2400" dirty="0" smtClean="0"/>
              <a:t>global brands.</a:t>
            </a:r>
          </a:p>
          <a:p>
            <a:endParaRPr lang="en-GB" sz="1600" dirty="0"/>
          </a:p>
          <a:p>
            <a:r>
              <a:rPr lang="en-GB" sz="2400" dirty="0" smtClean="0"/>
              <a:t>Analyse how their marketing varies from one country to another (relate specifically to the 4Ps in the marketing mix)</a:t>
            </a:r>
          </a:p>
          <a:p>
            <a:endParaRPr lang="en-GB" sz="1600" dirty="0"/>
          </a:p>
          <a:p>
            <a:r>
              <a:rPr lang="en-GB" sz="2400" dirty="0" smtClean="0"/>
              <a:t>Explain the reasons for this.</a:t>
            </a:r>
          </a:p>
          <a:p>
            <a:endParaRPr lang="en-GB" sz="1600" dirty="0"/>
          </a:p>
          <a:p>
            <a:r>
              <a:rPr lang="en-GB" sz="2400" dirty="0" smtClean="0"/>
              <a:t>Investigate the problems each business is likely to have when involved in </a:t>
            </a:r>
            <a:r>
              <a:rPr lang="en-GB" sz="2400" b="1" dirty="0" smtClean="0"/>
              <a:t>global marketing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26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54" y="2451100"/>
            <a:ext cx="10846546" cy="40132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How might the marketing mix be adapted to meet the different needs of consumers in the global marketplace?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503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3300"/>
            <a:ext cx="10553700" cy="41275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Understand the importance of global marketing and global brands</a:t>
            </a:r>
          </a:p>
          <a:p>
            <a:endParaRPr lang="en-GB" sz="2800" dirty="0"/>
          </a:p>
          <a:p>
            <a:r>
              <a:rPr lang="en-GB" sz="2800" dirty="0" smtClean="0"/>
              <a:t>Explain how the marketing mix will differ in different contexts</a:t>
            </a:r>
          </a:p>
          <a:p>
            <a:endParaRPr lang="en-GB" sz="2800" dirty="0"/>
          </a:p>
          <a:p>
            <a:r>
              <a:rPr lang="en-GB" sz="2800" dirty="0" smtClean="0"/>
              <a:t>Evaluate the marketing mix in different contexts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5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 how the marketing mix will differ in different contexts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25700"/>
            <a:ext cx="10553700" cy="412750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L</a:t>
            </a:r>
            <a:r>
              <a:rPr lang="en-GB" sz="2800" dirty="0" smtClean="0"/>
              <a:t>ocal vs national vs global</a:t>
            </a:r>
          </a:p>
          <a:p>
            <a:endParaRPr lang="en-GB" sz="2800" dirty="0"/>
          </a:p>
          <a:p>
            <a:r>
              <a:rPr lang="en-GB" sz="2800" dirty="0" smtClean="0"/>
              <a:t>Perfect competition vs monopolistic competition vs oligopoly</a:t>
            </a:r>
          </a:p>
          <a:p>
            <a:endParaRPr lang="en-GB" sz="2800" dirty="0"/>
          </a:p>
          <a:p>
            <a:r>
              <a:rPr lang="en-GB" sz="2800" dirty="0" smtClean="0"/>
              <a:t>Goods vs services</a:t>
            </a:r>
          </a:p>
          <a:p>
            <a:endParaRPr lang="en-GB" sz="2800" dirty="0"/>
          </a:p>
          <a:p>
            <a:r>
              <a:rPr lang="en-GB" sz="2800" dirty="0" smtClean="0"/>
              <a:t>Niche vs mass markets</a:t>
            </a:r>
          </a:p>
          <a:p>
            <a:endParaRPr lang="en-GB" sz="2800" dirty="0"/>
          </a:p>
          <a:p>
            <a:r>
              <a:rPr lang="en-GB" sz="2800" dirty="0" smtClean="0"/>
              <a:t>B2B vs B2C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549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54" y="2374900"/>
            <a:ext cx="11138646" cy="44831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is a brand?</a:t>
            </a:r>
          </a:p>
          <a:p>
            <a:pPr marL="88900" indent="-88900">
              <a:lnSpc>
                <a:spcPct val="150000"/>
              </a:lnSpc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400" dirty="0" smtClean="0"/>
              <a:t> It is a </a:t>
            </a:r>
            <a:r>
              <a:rPr lang="en-GB" sz="2400" dirty="0"/>
              <a:t>name, term, sign, symbol, design or any other feature that allows </a:t>
            </a:r>
            <a:r>
              <a:rPr lang="en-GB" sz="2400" dirty="0" smtClean="0"/>
              <a:t>consumers </a:t>
            </a:r>
            <a:r>
              <a:rPr lang="en-GB" sz="2400" dirty="0"/>
              <a:t>to identify the goods and services of a business and to </a:t>
            </a:r>
            <a:r>
              <a:rPr lang="en-GB" sz="2400" dirty="0" smtClean="0"/>
              <a:t>differentiate them </a:t>
            </a:r>
            <a:r>
              <a:rPr lang="en-GB" sz="2400" dirty="0"/>
              <a:t>form those of competitors.</a:t>
            </a:r>
            <a:br>
              <a:rPr lang="en-GB" sz="2400" dirty="0"/>
            </a:br>
            <a:endParaRPr lang="en-GB" sz="2400" dirty="0" smtClean="0"/>
          </a:p>
          <a:p>
            <a:pPr marL="88900" indent="-88900">
              <a:lnSpc>
                <a:spcPct val="150000"/>
              </a:lnSpc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400" dirty="0" smtClean="0"/>
              <a:t> EXAMPLES: McDonald’s </a:t>
            </a:r>
            <a:r>
              <a:rPr lang="en-GB" sz="2400" dirty="0"/>
              <a:t>‘golden arches’; Nike ‘swoosh’; Adidas three stripes; Virgin font</a:t>
            </a:r>
          </a:p>
        </p:txBody>
      </p:sp>
    </p:spTree>
    <p:extLst>
      <p:ext uri="{BB962C8B-B14F-4D97-AF65-F5344CB8AC3E}">
        <p14:creationId xmlns:p14="http://schemas.microsoft.com/office/powerpoint/2010/main" val="37940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r>
              <a:rPr lang="en-GB" sz="2400" dirty="0" smtClean="0"/>
              <a:t>What are the reasons for branding?</a:t>
            </a:r>
          </a:p>
          <a:p>
            <a:pPr marL="0" indent="0">
              <a:buNone/>
            </a:pPr>
            <a:endParaRPr lang="en-GB" sz="1600" dirty="0" smtClean="0"/>
          </a:p>
          <a:p>
            <a:pPr marL="88900" indent="-88900"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000" dirty="0" smtClean="0"/>
              <a:t> CREATE </a:t>
            </a:r>
            <a:r>
              <a:rPr lang="en-GB" sz="2000" dirty="0"/>
              <a:t>CUSTOMER LOYALTY: </a:t>
            </a:r>
            <a:r>
              <a:rPr lang="en-GB" sz="2000" dirty="0" smtClean="0"/>
              <a:t>A </a:t>
            </a:r>
            <a:r>
              <a:rPr lang="en-GB" sz="2000" dirty="0"/>
              <a:t>barrier to entry for competitors</a:t>
            </a:r>
          </a:p>
          <a:p>
            <a:pPr>
              <a:tabLst>
                <a:tab pos="2955925" algn="l"/>
              </a:tabLst>
            </a:pPr>
            <a:endParaRPr lang="en-GB" sz="600" dirty="0"/>
          </a:p>
          <a:p>
            <a:pPr marL="88900" indent="-88900"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000" dirty="0" smtClean="0"/>
              <a:t> DIFFERENTIATE </a:t>
            </a:r>
            <a:r>
              <a:rPr lang="en-GB" sz="2000" dirty="0"/>
              <a:t>THE </a:t>
            </a:r>
            <a:r>
              <a:rPr lang="en-GB" sz="2000" dirty="0" smtClean="0"/>
              <a:t>PRODUCT: Gives </a:t>
            </a:r>
            <a:r>
              <a:rPr lang="en-GB" sz="2000" dirty="0"/>
              <a:t>a clear product identity when there is similarity in design</a:t>
            </a:r>
          </a:p>
          <a:p>
            <a:pPr>
              <a:tabLst>
                <a:tab pos="2955925" algn="l"/>
              </a:tabLst>
            </a:pPr>
            <a:endParaRPr lang="en-GB" sz="600" dirty="0"/>
          </a:p>
          <a:p>
            <a:pPr marL="88900" indent="-88900"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000" dirty="0" smtClean="0"/>
              <a:t> PRICING FLEXIBILITY: Creates </a:t>
            </a:r>
            <a:r>
              <a:rPr lang="en-GB" sz="2000" dirty="0"/>
              <a:t>price inelastic demand.  Customers pay higher prices</a:t>
            </a:r>
          </a:p>
          <a:p>
            <a:pPr>
              <a:tabLst>
                <a:tab pos="2955925" algn="l"/>
              </a:tabLst>
            </a:pPr>
            <a:endParaRPr lang="en-GB" sz="600" dirty="0"/>
          </a:p>
          <a:p>
            <a:pPr marL="88900" indent="-88900"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000" dirty="0" smtClean="0"/>
              <a:t> TRUST: Customers </a:t>
            </a:r>
            <a:r>
              <a:rPr lang="en-GB" sz="2000" dirty="0"/>
              <a:t>re-purchase because they trust the product</a:t>
            </a:r>
          </a:p>
          <a:p>
            <a:pPr>
              <a:tabLst>
                <a:tab pos="2955925" algn="l"/>
              </a:tabLst>
            </a:pPr>
            <a:endParaRPr lang="en-GB" sz="600" dirty="0"/>
          </a:p>
          <a:p>
            <a:pPr marL="88900" indent="-88900"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000" dirty="0" smtClean="0"/>
              <a:t> BRAND IMAGE: To </a:t>
            </a:r>
            <a:r>
              <a:rPr lang="en-GB" sz="2000" dirty="0"/>
              <a:t>attract customers through the ‘classic’ or ‘quirky’ </a:t>
            </a:r>
            <a:r>
              <a:rPr lang="en-GB" sz="2000" dirty="0" smtClean="0"/>
              <a:t>positioning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8566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branding</a:t>
            </a:r>
            <a:endParaRPr lang="en-GB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r="37426" b="38433"/>
          <a:stretch/>
        </p:blipFill>
        <p:spPr bwMode="auto">
          <a:xfrm>
            <a:off x="2351585" y="2110402"/>
            <a:ext cx="7629099" cy="42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1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pPr>
              <a:tabLst>
                <a:tab pos="1616075" algn="l"/>
              </a:tabLst>
            </a:pPr>
            <a:r>
              <a:rPr lang="en-GB" sz="2400" dirty="0"/>
              <a:t>Why might businesses market their products internationally?:</a:t>
            </a:r>
          </a:p>
          <a:p>
            <a:pPr>
              <a:tabLst>
                <a:tab pos="1616075" algn="l"/>
              </a:tabLst>
            </a:pPr>
            <a:endParaRPr lang="en-GB" sz="1600" i="1" dirty="0"/>
          </a:p>
          <a:p>
            <a:pPr marL="88900" indent="-88900"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000" i="1" dirty="0" smtClean="0"/>
              <a:t>PROFIT: Prices </a:t>
            </a:r>
            <a:r>
              <a:rPr lang="en-GB" sz="2000" i="1" dirty="0"/>
              <a:t>may be higher, costs lower and markets less competitive </a:t>
            </a:r>
          </a:p>
          <a:p>
            <a:pPr marL="0" indent="0">
              <a:buNone/>
              <a:tabLst>
                <a:tab pos="1616075" algn="l"/>
              </a:tabLst>
            </a:pPr>
            <a:endParaRPr lang="en-GB" sz="1600" i="1" dirty="0"/>
          </a:p>
          <a:p>
            <a:pPr marL="88900" indent="-88900"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000" i="1" dirty="0"/>
              <a:t>SPREAD </a:t>
            </a:r>
            <a:r>
              <a:rPr lang="en-GB" sz="2000" i="1" dirty="0" smtClean="0"/>
              <a:t>RISK: Less </a:t>
            </a:r>
            <a:r>
              <a:rPr lang="en-GB" sz="2000" i="1" dirty="0"/>
              <a:t>vulnerable to changes in the economic conditions in one market</a:t>
            </a:r>
          </a:p>
          <a:p>
            <a:pPr>
              <a:tabLst>
                <a:tab pos="1616075" algn="l"/>
              </a:tabLst>
            </a:pPr>
            <a:endParaRPr lang="en-GB" sz="1600" i="1" dirty="0"/>
          </a:p>
          <a:p>
            <a:pPr marL="88900" indent="-88900"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000" i="1" dirty="0"/>
              <a:t>EXTEND PLC</a:t>
            </a:r>
            <a:r>
              <a:rPr lang="en-GB" sz="2000" i="1" dirty="0" smtClean="0"/>
              <a:t>: </a:t>
            </a:r>
            <a:r>
              <a:rPr lang="en-GB" sz="2000" i="1" dirty="0"/>
              <a:t>	Products that maybe in decline in one market can be re-launched in a new one</a:t>
            </a:r>
          </a:p>
          <a:p>
            <a:pPr marL="0" indent="0">
              <a:buNone/>
              <a:tabLst>
                <a:tab pos="1616075" algn="l"/>
              </a:tabLst>
            </a:pPr>
            <a:endParaRPr lang="en-GB" sz="2000" i="1" dirty="0"/>
          </a:p>
          <a:p>
            <a:pPr marL="88900" indent="-88900"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000" i="1" dirty="0" smtClean="0"/>
              <a:t>LEGAL: There </a:t>
            </a:r>
            <a:r>
              <a:rPr lang="en-GB" sz="2000" i="1" dirty="0"/>
              <a:t>maybe fewer restrictions on labour, environmental issues and products </a:t>
            </a:r>
            <a:r>
              <a:rPr lang="en-GB" sz="2000" i="1" dirty="0" smtClean="0"/>
              <a:t> such </a:t>
            </a:r>
            <a:r>
              <a:rPr lang="en-GB" sz="2000" i="1" dirty="0"/>
              <a:t>as alcohol, tobacco, 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15564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r>
              <a:rPr lang="en-GB" sz="2400" dirty="0" smtClean="0"/>
              <a:t>Why are global brands considered ‘gold dust’ to a business?</a:t>
            </a:r>
          </a:p>
          <a:p>
            <a:pPr marL="0" indent="0">
              <a:buNone/>
            </a:pPr>
            <a:endParaRPr lang="en-GB" sz="1600" dirty="0" smtClean="0"/>
          </a:p>
          <a:p>
            <a:pPr marL="177800" lvl="0" indent="-1778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 smtClean="0"/>
              <a:t> </a:t>
            </a:r>
            <a:r>
              <a:rPr lang="en-GB" sz="2000" i="1" dirty="0"/>
              <a:t>BENEFITS:	Economies of scale; marketing, operational, managerial, </a:t>
            </a:r>
            <a:r>
              <a:rPr lang="en-GB" sz="2000" i="1" dirty="0" smtClean="0"/>
              <a:t>financial</a:t>
            </a:r>
          </a:p>
          <a:p>
            <a:pPr marL="0" lvl="0" indent="0" algn="just">
              <a:spcBef>
                <a:spcPct val="20000"/>
              </a:spcBef>
              <a:buNone/>
              <a:defRPr/>
            </a:pPr>
            <a:endParaRPr lang="en-GB" sz="2000" i="1" dirty="0"/>
          </a:p>
          <a:p>
            <a:pPr lvl="0" algn="just">
              <a:spcBef>
                <a:spcPct val="20000"/>
              </a:spcBef>
              <a:defRPr/>
            </a:pPr>
            <a:endParaRPr lang="en-GB" sz="700" i="1" dirty="0"/>
          </a:p>
          <a:p>
            <a:pPr marL="177800" lvl="0" indent="-1778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i="1" dirty="0" smtClean="0"/>
              <a:t>RE-PURCHASE: Wherever </a:t>
            </a:r>
            <a:r>
              <a:rPr lang="en-GB" sz="2000" i="1" dirty="0"/>
              <a:t>customers travel the brand can be </a:t>
            </a:r>
            <a:r>
              <a:rPr lang="en-GB" sz="2000" i="1" dirty="0" smtClean="0"/>
              <a:t>purchased</a:t>
            </a:r>
          </a:p>
          <a:p>
            <a:pPr marL="177800" lvl="0" indent="-1778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000" i="1" dirty="0"/>
          </a:p>
          <a:p>
            <a:pPr marL="177800" lvl="0" indent="-1778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i="1" dirty="0" smtClean="0"/>
              <a:t>E.g. a Big Mac is a Big Mac no matter where you are in the world!</a:t>
            </a:r>
            <a:endParaRPr lang="en-GB" sz="2000" i="1" dirty="0"/>
          </a:p>
          <a:p>
            <a:pPr marL="0" indent="0">
              <a:buNone/>
              <a:tabLst>
                <a:tab pos="2955925" algn="l"/>
              </a:tabLst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903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 the importance of global marketing and global brands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r>
              <a:rPr lang="en-GB" sz="2400" dirty="0" smtClean="0"/>
              <a:t>Why the overseas market is different?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POLITICAL :	Instability can result in investments being ‘written off’, e.g. Zimbabwe, Russia</a:t>
            </a:r>
          </a:p>
          <a:p>
            <a:pPr lvl="0" indent="0">
              <a:spcBef>
                <a:spcPct val="20000"/>
              </a:spcBef>
              <a:buNone/>
              <a:tabLst>
                <a:tab pos="1616075" algn="l"/>
              </a:tabLst>
              <a:defRPr/>
            </a:pPr>
            <a:endParaRPr lang="en-GB" sz="1600" i="1" dirty="0"/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CULTURAL : 	Understand differences in language, colour, body shape, gender and ‘bribes’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1600" i="1" dirty="0"/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LEGISLATION:	Differences in product labelling and safety, environment impact, advertising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1600" i="1" dirty="0"/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ECONOMIC :	GDP, average income, distribution of income, taxation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1600" i="1" dirty="0"/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 smtClean="0"/>
              <a:t>SOCIAL:  Demographics</a:t>
            </a:r>
            <a:r>
              <a:rPr lang="en-GB" sz="1600" i="1" dirty="0"/>
              <a:t>, role of women, educational attainment, religion, attitudes</a:t>
            </a:r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1600" i="1" dirty="0"/>
          </a:p>
          <a:p>
            <a:pPr lvl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1600" i="1" dirty="0"/>
              <a:t>BUSINESS </a:t>
            </a:r>
            <a:r>
              <a:rPr lang="en-GB" sz="1600" i="1" dirty="0" smtClean="0"/>
              <a:t>PRACTICE: Whether </a:t>
            </a:r>
            <a:r>
              <a:rPr lang="en-GB" sz="1600" i="1" dirty="0"/>
              <a:t>to customise products to the market, accounting practices, </a:t>
            </a:r>
            <a:r>
              <a:rPr lang="en-GB" sz="1600" i="1" dirty="0" smtClean="0"/>
              <a:t>transportation </a:t>
            </a:r>
            <a:r>
              <a:rPr lang="en-GB" sz="1600" i="1" dirty="0"/>
              <a:t>networks, media opportunities, market structures and </a:t>
            </a:r>
            <a:r>
              <a:rPr lang="en-GB" sz="1600" i="1" dirty="0" smtClean="0"/>
              <a:t>competitors </a:t>
            </a:r>
            <a:r>
              <a:rPr lang="en-GB" sz="1600" i="1" dirty="0"/>
              <a:t>	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094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B1B27-FBD5-4262-9F98-913C1A541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CA2765-73AF-4745-9CFE-4356FC05FF1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4FF63CA-09B2-449C-9223-38E804864A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230</TotalTime>
  <Words>477</Words>
  <Application>Microsoft Office PowerPoint</Application>
  <PresentationFormat>Widescreen</PresentationFormat>
  <Paragraphs>92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Decisions about the marketing mix </vt:lpstr>
      <vt:lpstr>Learning Objectives</vt:lpstr>
      <vt:lpstr>Explain how the marketing mix will differ in different contexts</vt:lpstr>
      <vt:lpstr>Understand the importance of global marketing and global brands </vt:lpstr>
      <vt:lpstr>Understand the importance of global marketing and global brands </vt:lpstr>
      <vt:lpstr>Impact of branding</vt:lpstr>
      <vt:lpstr>Understand the importance of global marketing and global brands </vt:lpstr>
      <vt:lpstr>Understand the importance of global marketing and global brands </vt:lpstr>
      <vt:lpstr>Understand the importance of global marketing and global brands </vt:lpstr>
      <vt:lpstr>Understand the importance of global marketing and global brands </vt:lpstr>
      <vt:lpstr>Activity - Evaluate the marketing mix in different contexts </vt:lpstr>
      <vt:lpstr>Plenary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 about the marketing mix</dc:title>
  <dc:creator>Rebecca Crumpton</dc:creator>
  <cp:lastModifiedBy>Rebecca Crumpton</cp:lastModifiedBy>
  <cp:revision>17</cp:revision>
  <dcterms:created xsi:type="dcterms:W3CDTF">2016-01-05T14:45:01Z</dcterms:created>
  <dcterms:modified xsi:type="dcterms:W3CDTF">2016-01-07T13:00:00Z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