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8" r:id="rId4"/>
    <p:sldMasterId id="2147483734" r:id="rId5"/>
  </p:sldMasterIdLst>
  <p:notesMasterIdLst>
    <p:notesMasterId r:id="rId17"/>
  </p:notesMasterIdLst>
  <p:sldIdLst>
    <p:sldId id="256" r:id="rId6"/>
    <p:sldId id="267" r:id="rId7"/>
    <p:sldId id="261" r:id="rId8"/>
    <p:sldId id="262" r:id="rId9"/>
    <p:sldId id="264" r:id="rId10"/>
    <p:sldId id="263" r:id="rId11"/>
    <p:sldId id="268" r:id="rId12"/>
    <p:sldId id="269" r:id="rId13"/>
    <p:sldId id="265" r:id="rId14"/>
    <p:sldId id="259" r:id="rId15"/>
    <p:sldId id="26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6" autoAdjust="0"/>
    <p:restoredTop sz="77491" autoAdjust="0"/>
  </p:normalViewPr>
  <p:slideViewPr>
    <p:cSldViewPr snapToGrid="0">
      <p:cViewPr varScale="1">
        <p:scale>
          <a:sx n="67" d="100"/>
          <a:sy n="67" d="100"/>
        </p:scale>
        <p:origin x="7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72C192-BE64-4B2B-AA9B-E156194C4748}" type="datetimeFigureOut">
              <a:rPr lang="en-GB" smtClean="0"/>
              <a:t>11/04/2016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8C4BD5-C922-4D57-BA21-4A98BA5BD7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885223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 point</a:t>
            </a:r>
            <a:r>
              <a:rPr lang="en-GB" baseline="0" dirty="0" smtClean="0"/>
              <a:t> – in pairs - give each a bullet point. Students need to think of a business for each context and identify and explain how their marketing mix will differ and why?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7670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9133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https://www.youtube.com/watch?v=JKIAOZZritk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5F1A8D-255A-4DCC-B9B9-0983DEC36A0C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4190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44063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16548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34419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Videos to demonstrate same</a:t>
            </a:r>
            <a:r>
              <a:rPr lang="en-GB" baseline="0" dirty="0" smtClean="0"/>
              <a:t> advertising in different countries</a:t>
            </a:r>
          </a:p>
          <a:p>
            <a:r>
              <a:rPr lang="en-GB" baseline="0" dirty="0" smtClean="0"/>
              <a:t>Apple - https://www.youtube.com/watch?v=MoE9XxXUatA</a:t>
            </a:r>
          </a:p>
          <a:p>
            <a:endParaRPr lang="en-GB" baseline="0" dirty="0" smtClean="0"/>
          </a:p>
          <a:p>
            <a:r>
              <a:rPr lang="en-GB" baseline="0" dirty="0" smtClean="0"/>
              <a:t>Coca Cola – link takes you to page where can play the different versions from around the world (same ad apart from the opening child)</a:t>
            </a:r>
          </a:p>
          <a:p>
            <a:r>
              <a:rPr lang="en-GB" baseline="0" dirty="0" smtClean="0"/>
              <a:t>https://www.youtube.com/results?q=coca+cola+tomorrow%27s+people+around+the+world</a:t>
            </a:r>
          </a:p>
          <a:p>
            <a:endParaRPr lang="en-GB" baseline="0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96804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Individual</a:t>
            </a:r>
            <a:r>
              <a:rPr lang="en-GB" baseline="0" dirty="0" smtClean="0"/>
              <a:t> task – then put in pairs to compare their answers / findings.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8C4BD5-C922-4D57-BA21-4A98BA5BD7A0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3349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192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2179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432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68080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75788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12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3151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1268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3595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9882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3949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57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786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4652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38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5091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67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3980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11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908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246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703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600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4/11/2016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5755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JKIAOZZritk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oE9XxXUatA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hyperlink" Target="https://www.youtube.com/results?q=coca+cola+tomorrow's+people+around+the+world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30" y="614363"/>
            <a:ext cx="11888570" cy="62436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5715" y="2351088"/>
            <a:ext cx="9144000" cy="2387600"/>
          </a:xfrm>
        </p:spPr>
        <p:txBody>
          <a:bodyPr>
            <a:noAutofit/>
          </a:bodyPr>
          <a:lstStyle/>
          <a:p>
            <a:r>
              <a:rPr lang="en-GB" sz="8800" b="1" dirty="0" smtClean="0">
                <a:latin typeface="+mn-lt"/>
              </a:rPr>
              <a:t>Decisions about the marketing mix </a:t>
            </a:r>
            <a:endParaRPr lang="en-GB" sz="8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7095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754" y="857250"/>
            <a:ext cx="9104313" cy="937682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Activity - </a:t>
            </a:r>
            <a:r>
              <a:rPr lang="en-GB" b="1" dirty="0" smtClean="0">
                <a:solidFill>
                  <a:srgbClr val="7030A0"/>
                </a:solidFill>
                <a:latin typeface="+mn-lt"/>
              </a:rPr>
              <a:t>evaluate 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the marketing mix in different contexts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0754" y="2286000"/>
            <a:ext cx="11075146" cy="3810000"/>
          </a:xfrm>
        </p:spPr>
        <p:txBody>
          <a:bodyPr>
            <a:noAutofit/>
          </a:bodyPr>
          <a:lstStyle/>
          <a:p>
            <a:r>
              <a:rPr lang="en-GB" dirty="0" smtClean="0"/>
              <a:t>Identify </a:t>
            </a:r>
            <a:r>
              <a:rPr lang="en-GB" dirty="0" smtClean="0"/>
              <a:t>a </a:t>
            </a:r>
            <a:r>
              <a:rPr lang="en-GB" dirty="0" smtClean="0"/>
              <a:t>global </a:t>
            </a:r>
            <a:r>
              <a:rPr lang="en-GB" dirty="0" smtClean="0"/>
              <a:t>brand.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Analyse how their marketing varies from one country to another (relate specifically to the 4Ps in the marketing mix)</a:t>
            </a:r>
          </a:p>
          <a:p>
            <a:endParaRPr lang="en-GB" dirty="0"/>
          </a:p>
          <a:p>
            <a:r>
              <a:rPr lang="en-GB" dirty="0" smtClean="0"/>
              <a:t>Explain the reasons for this.</a:t>
            </a:r>
          </a:p>
          <a:p>
            <a:endParaRPr lang="en-GB" dirty="0"/>
          </a:p>
          <a:p>
            <a:r>
              <a:rPr lang="en-GB" dirty="0" smtClean="0"/>
              <a:t>Investigate the problems </a:t>
            </a:r>
            <a:r>
              <a:rPr lang="en-GB" dirty="0" smtClean="0"/>
              <a:t>the business </a:t>
            </a:r>
            <a:r>
              <a:rPr lang="en-GB" dirty="0" smtClean="0"/>
              <a:t>is likely to have when involved in </a:t>
            </a:r>
            <a:r>
              <a:rPr lang="en-GB" b="1" dirty="0" smtClean="0"/>
              <a:t>global marketing</a:t>
            </a:r>
            <a:r>
              <a:rPr lang="en-GB" dirty="0" smtClean="0"/>
              <a:t>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826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Plenary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2727" y="2322513"/>
            <a:ext cx="10846546" cy="401320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might the marketing mix be adapted to meet the different needs of consumers in the global marketplace?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150319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The marketing 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mix will differ in different contexts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3899" y="2425700"/>
            <a:ext cx="10963276" cy="3946525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</a:pPr>
            <a:r>
              <a:rPr lang="en-GB" sz="3200" b="1" dirty="0"/>
              <a:t>L</a:t>
            </a:r>
            <a:r>
              <a:rPr lang="en-GB" sz="3200" b="1" dirty="0" smtClean="0"/>
              <a:t>ocal vs national vs global</a:t>
            </a:r>
          </a:p>
          <a:p>
            <a:pPr marL="0" indent="0">
              <a:spcBef>
                <a:spcPts val="0"/>
              </a:spcBef>
              <a:buNone/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Perfect competition vs monopolistic competition vs oligopoly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Goods vs services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Niche vs mass markets</a:t>
            </a:r>
          </a:p>
          <a:p>
            <a:pPr>
              <a:spcBef>
                <a:spcPts val="0"/>
              </a:spcBef>
            </a:pPr>
            <a:endParaRPr lang="en-GB" sz="3200" b="1" dirty="0"/>
          </a:p>
          <a:p>
            <a:pPr>
              <a:spcBef>
                <a:spcPts val="0"/>
              </a:spcBef>
            </a:pPr>
            <a:r>
              <a:rPr lang="en-GB" sz="3200" b="1" dirty="0" smtClean="0"/>
              <a:t>B2B vs B2C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1454915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262" y="679450"/>
            <a:ext cx="11234738" cy="1325563"/>
          </a:xfrm>
        </p:spPr>
        <p:txBody>
          <a:bodyPr>
            <a:normAutofit fontScale="90000"/>
          </a:bodyPr>
          <a:lstStyle/>
          <a:p>
            <a:r>
              <a:rPr lang="en-GB" dirty="0" smtClean="0">
                <a:solidFill>
                  <a:srgbClr val="7030A0"/>
                </a:solidFill>
                <a:latin typeface="+mn-lt"/>
              </a:rPr>
              <a:t>The importance </a:t>
            </a:r>
            <a:r>
              <a:rPr lang="en-GB" dirty="0">
                <a:solidFill>
                  <a:srgbClr val="7030A0"/>
                </a:solidFill>
                <a:latin typeface="+mn-lt"/>
              </a:rPr>
              <a:t>of 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global marketing </a:t>
            </a:r>
            <a:r>
              <a:rPr lang="en-GB" dirty="0">
                <a:solidFill>
                  <a:srgbClr val="7030A0"/>
                </a:solidFill>
                <a:latin typeface="+mn-lt"/>
              </a:rPr>
              <a:t>and </a:t>
            </a:r>
            <a:r>
              <a:rPr lang="en-GB" b="1" dirty="0">
                <a:solidFill>
                  <a:srgbClr val="7030A0"/>
                </a:solidFill>
                <a:latin typeface="+mn-lt"/>
              </a:rPr>
              <a:t>global brands</a:t>
            </a: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354" y="2374900"/>
            <a:ext cx="11138646" cy="44831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n-GB" dirty="0" smtClean="0"/>
              <a:t>Brand = name</a:t>
            </a:r>
            <a:r>
              <a:rPr lang="en-GB" dirty="0"/>
              <a:t>, term, sign, symbol, design or any other feature that allows </a:t>
            </a:r>
            <a:r>
              <a:rPr lang="en-GB" dirty="0" smtClean="0"/>
              <a:t>consumers </a:t>
            </a:r>
            <a:r>
              <a:rPr lang="en-GB" dirty="0"/>
              <a:t>to identify the goods and services of a business and to </a:t>
            </a:r>
            <a:r>
              <a:rPr lang="en-GB" dirty="0" smtClean="0"/>
              <a:t>differentiate them </a:t>
            </a:r>
            <a:r>
              <a:rPr lang="en-GB" dirty="0"/>
              <a:t>form those of competitors.</a:t>
            </a:r>
            <a:br>
              <a:rPr lang="en-GB" dirty="0"/>
            </a:br>
            <a:endParaRPr lang="en-GB" dirty="0" smtClean="0"/>
          </a:p>
          <a:p>
            <a:pPr marL="88900" indent="-88900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sz="2400" dirty="0" smtClean="0"/>
              <a:t> </a:t>
            </a:r>
            <a:r>
              <a:rPr lang="en-GB" sz="2400" dirty="0" smtClean="0">
                <a:solidFill>
                  <a:srgbClr val="FF0000"/>
                </a:solidFill>
              </a:rPr>
              <a:t>McDonald’s </a:t>
            </a:r>
            <a:r>
              <a:rPr lang="en-GB" sz="2400" dirty="0">
                <a:solidFill>
                  <a:srgbClr val="FF0000"/>
                </a:solidFill>
              </a:rPr>
              <a:t>‘golden arches’; </a:t>
            </a:r>
            <a:r>
              <a:rPr lang="en-GB" sz="2400" dirty="0" smtClean="0">
                <a:solidFill>
                  <a:srgbClr val="FF0000"/>
                </a:solidFill>
              </a:rPr>
              <a:t>Nike </a:t>
            </a:r>
            <a:r>
              <a:rPr lang="en-GB" sz="2400" dirty="0">
                <a:solidFill>
                  <a:srgbClr val="FF0000"/>
                </a:solidFill>
              </a:rPr>
              <a:t>‘swoosh’; </a:t>
            </a:r>
            <a:r>
              <a:rPr lang="en-GB" sz="2400" dirty="0" smtClean="0">
                <a:solidFill>
                  <a:srgbClr val="FF0000"/>
                </a:solidFill>
              </a:rPr>
              <a:t>Adidas </a:t>
            </a:r>
            <a:r>
              <a:rPr lang="en-GB" sz="2400" dirty="0">
                <a:solidFill>
                  <a:srgbClr val="FF0000"/>
                </a:solidFill>
              </a:rPr>
              <a:t>three stripes; </a:t>
            </a:r>
            <a:r>
              <a:rPr lang="en-GB" sz="2400" dirty="0" smtClean="0">
                <a:solidFill>
                  <a:srgbClr val="FF0000"/>
                </a:solidFill>
              </a:rPr>
              <a:t>Virgin V; coke bottle</a:t>
            </a:r>
            <a:endParaRPr lang="en-GB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54" y="4895055"/>
            <a:ext cx="1428750" cy="1247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785" y="5123655"/>
            <a:ext cx="1428750" cy="10191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382" y="5095080"/>
            <a:ext cx="1085850" cy="1047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2491" y="4980780"/>
            <a:ext cx="1428750" cy="12763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1241" y="4672011"/>
            <a:ext cx="2705553" cy="1893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08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327" y="1189830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What are the reasons for branding?</a:t>
            </a:r>
            <a:br>
              <a:rPr lang="en-GB" b="1" dirty="0" smtClean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6" y="1852612"/>
            <a:ext cx="11249772" cy="4562476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2400" dirty="0" smtClean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CREATE </a:t>
            </a:r>
            <a:r>
              <a:rPr lang="en-GB" sz="2400" b="1" dirty="0"/>
              <a:t>CUSTOMER </a:t>
            </a:r>
            <a:r>
              <a:rPr lang="en-GB" sz="2400" b="1" dirty="0" smtClean="0"/>
              <a:t>LOYALTY </a:t>
            </a:r>
            <a:r>
              <a:rPr lang="en-GB" sz="2400" dirty="0" smtClean="0"/>
              <a:t> A </a:t>
            </a:r>
            <a:r>
              <a:rPr lang="en-GB" sz="2400" dirty="0"/>
              <a:t>barrier to entry for competitors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b="1" dirty="0" smtClean="0"/>
              <a:t> DIFFERENTIATE </a:t>
            </a:r>
            <a:r>
              <a:rPr lang="en-GB" sz="2400" b="1" dirty="0"/>
              <a:t>THE </a:t>
            </a:r>
            <a:r>
              <a:rPr lang="en-GB" sz="2400" b="1" dirty="0" smtClean="0"/>
              <a:t>PRODUCT</a:t>
            </a:r>
            <a:r>
              <a:rPr lang="en-GB" sz="2400" dirty="0"/>
              <a:t> </a:t>
            </a:r>
            <a:r>
              <a:rPr lang="en-GB" sz="2400" dirty="0" smtClean="0"/>
              <a:t>Gives </a:t>
            </a:r>
            <a:r>
              <a:rPr lang="en-GB" sz="2400" dirty="0"/>
              <a:t>a clear product identity when there is similarity in design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PRICING </a:t>
            </a:r>
            <a:r>
              <a:rPr lang="en-GB" sz="2400" b="1" dirty="0" smtClean="0"/>
              <a:t>FLEXIBILITY</a:t>
            </a:r>
            <a:r>
              <a:rPr lang="en-GB" sz="2400" dirty="0"/>
              <a:t> </a:t>
            </a:r>
            <a:r>
              <a:rPr lang="en-GB" sz="2400" dirty="0" smtClean="0"/>
              <a:t>Creates </a:t>
            </a:r>
            <a:r>
              <a:rPr lang="en-GB" sz="2400" dirty="0"/>
              <a:t>price inelastic demand.  Customers pay higher prices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TRUST</a:t>
            </a:r>
            <a:r>
              <a:rPr lang="en-GB" sz="2400" dirty="0" smtClean="0"/>
              <a:t> </a:t>
            </a:r>
            <a:r>
              <a:rPr lang="en-GB" sz="2400" dirty="0" smtClean="0"/>
              <a:t>Customers </a:t>
            </a:r>
            <a:r>
              <a:rPr lang="en-GB" sz="2400" dirty="0"/>
              <a:t>re-purchase because they trust the product</a:t>
            </a:r>
          </a:p>
          <a:p>
            <a:pPr>
              <a:spcBef>
                <a:spcPts val="0"/>
              </a:spcBef>
              <a:tabLst>
                <a:tab pos="2955925" algn="l"/>
              </a:tabLst>
            </a:pPr>
            <a:endParaRPr lang="en-GB" sz="24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2955925" algn="l"/>
              </a:tabLst>
            </a:pPr>
            <a:r>
              <a:rPr lang="en-GB" sz="2400" dirty="0" smtClean="0"/>
              <a:t> </a:t>
            </a:r>
            <a:r>
              <a:rPr lang="en-GB" sz="2400" b="1" dirty="0" smtClean="0"/>
              <a:t>BRAND </a:t>
            </a:r>
            <a:r>
              <a:rPr lang="en-GB" sz="2400" b="1" dirty="0" smtClean="0"/>
              <a:t>IMAGE</a:t>
            </a:r>
            <a:r>
              <a:rPr lang="en-GB" sz="2400" dirty="0"/>
              <a:t> </a:t>
            </a:r>
            <a:r>
              <a:rPr lang="en-GB" sz="2400" dirty="0" smtClean="0"/>
              <a:t>To </a:t>
            </a:r>
            <a:r>
              <a:rPr lang="en-GB" sz="2400" dirty="0"/>
              <a:t>attract customers through the ‘classic’ or ‘quirky’ </a:t>
            </a:r>
            <a:r>
              <a:rPr lang="en-GB" sz="2400" dirty="0" smtClean="0"/>
              <a:t>positioning</a:t>
            </a: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856647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Impact of branding</a:t>
            </a: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pic>
        <p:nvPicPr>
          <p:cNvPr id="3074" name="Picture 2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90" r="37426" b="38433"/>
          <a:stretch/>
        </p:blipFill>
        <p:spPr bwMode="auto">
          <a:xfrm>
            <a:off x="1951535" y="1924664"/>
            <a:ext cx="7629099" cy="42308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4131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1679" y="922337"/>
            <a:ext cx="11592671" cy="1325563"/>
          </a:xfrm>
        </p:spPr>
        <p:txBody>
          <a:bodyPr>
            <a:normAutofit fontScale="90000"/>
          </a:bodyPr>
          <a:lstStyle/>
          <a:p>
            <a:r>
              <a:rPr lang="en-GB" sz="4000" dirty="0" smtClean="0">
                <a:solidFill>
                  <a:srgbClr val="7030A0"/>
                </a:solidFill>
                <a:latin typeface="+mn-lt"/>
              </a:rPr>
              <a:t>Why might businesses market their products </a:t>
            </a:r>
            <a:r>
              <a:rPr lang="en-GB" sz="4000" b="1" dirty="0" smtClean="0">
                <a:solidFill>
                  <a:srgbClr val="7030A0"/>
                </a:solidFill>
                <a:latin typeface="+mn-lt"/>
              </a:rPr>
              <a:t>internationally?</a:t>
            </a:r>
            <a:r>
              <a:rPr lang="en-GB" dirty="0" smtClean="0">
                <a:latin typeface="+mn-lt"/>
              </a:rPr>
              <a:t/>
            </a:r>
            <a:br>
              <a:rPr lang="en-GB" dirty="0" smtClean="0">
                <a:latin typeface="+mn-lt"/>
              </a:rPr>
            </a:br>
            <a:r>
              <a:rPr lang="en-GB" dirty="0">
                <a:latin typeface="+mn-lt"/>
              </a:rPr>
              <a:t/>
            </a:r>
            <a:br>
              <a:rPr lang="en-GB" dirty="0">
                <a:latin typeface="+mn-lt"/>
              </a:rPr>
            </a:br>
            <a:endParaRPr lang="en-GB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691" y="1942306"/>
            <a:ext cx="11138646" cy="4292600"/>
          </a:xfrm>
        </p:spPr>
        <p:txBody>
          <a:bodyPr>
            <a:noAutofit/>
          </a:bodyPr>
          <a:lstStyle/>
          <a:p>
            <a:pPr>
              <a:tabLst>
                <a:tab pos="1616075" algn="l"/>
              </a:tabLst>
            </a:pPr>
            <a:endParaRPr lang="en-GB" sz="1600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 smtClean="0"/>
              <a:t>PROFIT</a:t>
            </a:r>
            <a:r>
              <a:rPr lang="en-GB" dirty="0" smtClean="0"/>
              <a:t>: Prices </a:t>
            </a:r>
            <a:r>
              <a:rPr lang="en-GB" dirty="0"/>
              <a:t>may be higher, costs lower and markets less competitive </a:t>
            </a:r>
          </a:p>
          <a:p>
            <a:pPr marL="0" indent="0">
              <a:spcBef>
                <a:spcPts val="0"/>
              </a:spcBef>
              <a:buNone/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/>
              <a:t>SPREAD </a:t>
            </a:r>
            <a:r>
              <a:rPr lang="en-GB" b="1" dirty="0" smtClean="0"/>
              <a:t>RISK</a:t>
            </a:r>
            <a:r>
              <a:rPr lang="en-GB" dirty="0" smtClean="0"/>
              <a:t>: Less </a:t>
            </a:r>
            <a:r>
              <a:rPr lang="en-GB" dirty="0"/>
              <a:t>vulnerable to changes in the economic conditions in one market</a:t>
            </a:r>
          </a:p>
          <a:p>
            <a:pPr>
              <a:spcBef>
                <a:spcPts val="0"/>
              </a:spcBef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/>
              <a:t>EXTEND </a:t>
            </a:r>
            <a:r>
              <a:rPr lang="en-GB" b="1" dirty="0" smtClean="0"/>
              <a:t>PRODUCT LIFE CYCLE</a:t>
            </a:r>
            <a:r>
              <a:rPr lang="en-GB" dirty="0" smtClean="0"/>
              <a:t>: Products </a:t>
            </a:r>
            <a:r>
              <a:rPr lang="en-GB" dirty="0"/>
              <a:t>that maybe in decline in one market can be re-launched in a new one</a:t>
            </a:r>
          </a:p>
          <a:p>
            <a:pPr marL="0" indent="0">
              <a:spcBef>
                <a:spcPts val="0"/>
              </a:spcBef>
              <a:buNone/>
              <a:tabLst>
                <a:tab pos="1616075" algn="l"/>
              </a:tabLst>
            </a:pPr>
            <a:endParaRPr lang="en-GB" dirty="0"/>
          </a:p>
          <a:p>
            <a:pPr marL="88900" indent="-88900">
              <a:spcBef>
                <a:spcPts val="0"/>
              </a:spcBef>
              <a:buFont typeface="Arial" pitchFamily="34" charset="0"/>
              <a:buChar char="•"/>
              <a:tabLst>
                <a:tab pos="1616075" algn="l"/>
              </a:tabLst>
            </a:pPr>
            <a:r>
              <a:rPr lang="en-GB" b="1" dirty="0" smtClean="0"/>
              <a:t>LEGAL</a:t>
            </a:r>
            <a:r>
              <a:rPr lang="en-GB" dirty="0" smtClean="0"/>
              <a:t>: There </a:t>
            </a:r>
            <a:r>
              <a:rPr lang="en-GB" dirty="0"/>
              <a:t>maybe fewer restrictions on labour, environmental issues and products </a:t>
            </a:r>
            <a:r>
              <a:rPr lang="en-GB" dirty="0" smtClean="0"/>
              <a:t> such </a:t>
            </a:r>
            <a:r>
              <a:rPr lang="en-GB" dirty="0"/>
              <a:t>as alcohol, tobacco, pharmaceuticals</a:t>
            </a:r>
          </a:p>
        </p:txBody>
      </p:sp>
    </p:spTree>
    <p:extLst>
      <p:ext uri="{BB962C8B-B14F-4D97-AF65-F5344CB8AC3E}">
        <p14:creationId xmlns:p14="http://schemas.microsoft.com/office/powerpoint/2010/main" val="155649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2462" y="111283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Why are global brands considered ‘gold dust’ to a business?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endParaRPr lang="en-GB" sz="1600" dirty="0" smtClean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2000" dirty="0" smtClean="0"/>
              <a:t> </a:t>
            </a:r>
            <a:r>
              <a:rPr lang="en-GB" sz="3200" b="1" dirty="0" smtClean="0"/>
              <a:t>BENEFITS</a:t>
            </a:r>
            <a:r>
              <a:rPr lang="en-GB" sz="3200" dirty="0" smtClean="0"/>
              <a:t> Economies </a:t>
            </a:r>
            <a:r>
              <a:rPr lang="en-GB" sz="3200" dirty="0"/>
              <a:t>of scale; marketing, operational, managerial, </a:t>
            </a:r>
            <a:r>
              <a:rPr lang="en-GB" sz="3200" dirty="0" smtClean="0"/>
              <a:t>financial</a:t>
            </a:r>
          </a:p>
          <a:p>
            <a:pPr marL="0" lvl="0" indent="0">
              <a:spcBef>
                <a:spcPts val="0"/>
              </a:spcBef>
              <a:buNone/>
              <a:defRPr/>
            </a:pPr>
            <a:endParaRPr lang="en-GB" sz="3200" dirty="0"/>
          </a:p>
          <a:p>
            <a:pPr lvl="0">
              <a:spcBef>
                <a:spcPts val="0"/>
              </a:spcBef>
              <a:defRPr/>
            </a:pPr>
            <a:endParaRPr lang="en-GB" sz="3200" dirty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b="1" dirty="0" smtClean="0"/>
              <a:t>RE-PURCHASE</a:t>
            </a:r>
            <a:r>
              <a:rPr lang="en-GB" sz="3200" dirty="0" smtClean="0"/>
              <a:t> </a:t>
            </a:r>
            <a:r>
              <a:rPr lang="en-GB" sz="3200" dirty="0" smtClean="0"/>
              <a:t>Wherever </a:t>
            </a:r>
            <a:r>
              <a:rPr lang="en-GB" sz="3200" dirty="0"/>
              <a:t>customers travel the brand can be </a:t>
            </a:r>
            <a:r>
              <a:rPr lang="en-GB" sz="3200" dirty="0" smtClean="0"/>
              <a:t>purchased</a:t>
            </a:r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endParaRPr lang="en-GB" sz="3200" dirty="0"/>
          </a:p>
          <a:p>
            <a:pPr marL="177800" lvl="0" indent="-177800"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en-GB" sz="3200" dirty="0" smtClean="0"/>
              <a:t>E.g. a Big Mac is a Big Mac no matter where you are in the world!</a:t>
            </a:r>
            <a:endParaRPr lang="en-GB" sz="3200" dirty="0"/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3790348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solidFill>
                  <a:srgbClr val="7030A0"/>
                </a:solidFill>
                <a:latin typeface="+mn-lt"/>
              </a:rPr>
              <a:t>Why is the overseas market different?</a:t>
            </a:r>
            <a:br>
              <a:rPr lang="en-GB" b="1" dirty="0" smtClean="0">
                <a:solidFill>
                  <a:srgbClr val="7030A0"/>
                </a:solidFill>
                <a:latin typeface="+mn-lt"/>
              </a:rPr>
            </a:br>
            <a:r>
              <a:rPr lang="en-GB" b="1" dirty="0">
                <a:solidFill>
                  <a:srgbClr val="7030A0"/>
                </a:solidFill>
                <a:latin typeface="+mn-lt"/>
              </a:rPr>
              <a:t/>
            </a:r>
            <a:br>
              <a:rPr lang="en-GB" b="1" dirty="0">
                <a:solidFill>
                  <a:srgbClr val="7030A0"/>
                </a:solidFill>
                <a:latin typeface="+mn-lt"/>
              </a:rPr>
            </a:br>
            <a:endParaRPr lang="en-GB" b="1" dirty="0">
              <a:solidFill>
                <a:srgbClr val="7030A0"/>
              </a:solidFill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65" y="1027906"/>
            <a:ext cx="11164047" cy="5501482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POLITICAL</a:t>
            </a:r>
            <a:r>
              <a:rPr lang="en-GB" sz="2400" dirty="0" smtClean="0"/>
              <a:t> Instability </a:t>
            </a:r>
            <a:r>
              <a:rPr lang="en-GB" sz="2400" dirty="0"/>
              <a:t>can result in investments being ‘written off’, e.g. Zimbabwe, Russia</a:t>
            </a:r>
          </a:p>
          <a:p>
            <a:pPr lvl="0" indent="0">
              <a:spcBef>
                <a:spcPts val="0"/>
              </a:spcBef>
              <a:buNone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CULTURAL</a:t>
            </a:r>
            <a:r>
              <a:rPr lang="en-GB" sz="2400" dirty="0"/>
              <a:t> </a:t>
            </a:r>
            <a:r>
              <a:rPr lang="en-GB" sz="2400" dirty="0" smtClean="0"/>
              <a:t>Understand </a:t>
            </a:r>
            <a:r>
              <a:rPr lang="en-GB" sz="2400" dirty="0"/>
              <a:t>differences in language, colour, body shape, gender and ‘bribes’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LEGISLATION</a:t>
            </a:r>
            <a:r>
              <a:rPr lang="en-GB" sz="2400" dirty="0" smtClean="0"/>
              <a:t>  Differences </a:t>
            </a:r>
            <a:r>
              <a:rPr lang="en-GB" sz="2400" dirty="0"/>
              <a:t>in product labelling and safety, environment impact, advertising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ECONOMIC</a:t>
            </a:r>
            <a:r>
              <a:rPr lang="en-GB" sz="2400" dirty="0"/>
              <a:t> </a:t>
            </a:r>
            <a:r>
              <a:rPr lang="en-GB" sz="2400" dirty="0"/>
              <a:t> </a:t>
            </a:r>
            <a:r>
              <a:rPr lang="en-GB" sz="2400" dirty="0" smtClean="0"/>
              <a:t> </a:t>
            </a:r>
            <a:r>
              <a:rPr lang="en-GB" sz="2400" dirty="0" smtClean="0"/>
              <a:t>GDP</a:t>
            </a:r>
            <a:r>
              <a:rPr lang="en-GB" sz="2400" dirty="0"/>
              <a:t>, average income, distribution of income, taxation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 smtClean="0"/>
              <a:t>SOCIAL</a:t>
            </a:r>
            <a:r>
              <a:rPr lang="en-GB" sz="2400" dirty="0" smtClean="0"/>
              <a:t>  Demographics</a:t>
            </a:r>
            <a:r>
              <a:rPr lang="en-GB" sz="2400" dirty="0"/>
              <a:t>, role of women, educational attainment, religion, attitudes</a:t>
            </a:r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endParaRPr lang="en-GB" sz="2400" dirty="0"/>
          </a:p>
          <a:p>
            <a:pPr lvl="0">
              <a:spcBef>
                <a:spcPts val="0"/>
              </a:spcBef>
              <a:buFont typeface="Arial" panose="020B0604020202020204" pitchFamily="34" charset="0"/>
              <a:buChar char="•"/>
              <a:tabLst>
                <a:tab pos="1616075" algn="l"/>
              </a:tabLst>
              <a:defRPr/>
            </a:pPr>
            <a:r>
              <a:rPr lang="en-GB" sz="2400" b="1" dirty="0"/>
              <a:t>BUSINESS </a:t>
            </a:r>
            <a:r>
              <a:rPr lang="en-GB" sz="2400" b="1" dirty="0" smtClean="0"/>
              <a:t>PRACTICE  </a:t>
            </a:r>
            <a:r>
              <a:rPr lang="en-GB" sz="2400" dirty="0" smtClean="0"/>
              <a:t>Whether </a:t>
            </a:r>
            <a:r>
              <a:rPr lang="en-GB" sz="2400" dirty="0"/>
              <a:t>to customise products to the market, accounting practices, </a:t>
            </a:r>
            <a:r>
              <a:rPr lang="en-GB" sz="2400" dirty="0" smtClean="0"/>
              <a:t>transportation </a:t>
            </a:r>
            <a:r>
              <a:rPr lang="en-GB" sz="2400" dirty="0"/>
              <a:t>networks, media opportunities, market structures and </a:t>
            </a:r>
            <a:r>
              <a:rPr lang="en-GB" sz="2400" dirty="0" smtClean="0"/>
              <a:t>competitors </a:t>
            </a:r>
            <a:r>
              <a:rPr lang="en-GB" dirty="0"/>
              <a:t>	</a:t>
            </a:r>
          </a:p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</p:spTree>
    <p:extLst>
      <p:ext uri="{BB962C8B-B14F-4D97-AF65-F5344CB8AC3E}">
        <p14:creationId xmlns:p14="http://schemas.microsoft.com/office/powerpoint/2010/main" val="2709483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6750" y="7794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rgbClr val="7030A0"/>
                </a:solidFill>
                <a:latin typeface="+mn-lt"/>
              </a:rPr>
              <a:t>Understand the importance of global marketing and global brands</a:t>
            </a: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4554" y="2438400"/>
            <a:ext cx="11138646" cy="4292600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2955925" algn="l"/>
              </a:tabLst>
            </a:pPr>
            <a:r>
              <a:rPr lang="en-GB" sz="2000" dirty="0"/>
              <a:t/>
            </a:r>
            <a:br>
              <a:rPr lang="en-GB" sz="2000" dirty="0"/>
            </a:br>
            <a:endParaRPr lang="en-GB" sz="2000" dirty="0" smtClean="0"/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6148" y="2654300"/>
            <a:ext cx="4989512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5" name="Picture 4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08661" y="2654300"/>
            <a:ext cx="5964209" cy="3860800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26011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owerPoint" ma:contentTypeID="0x010100EA90949D6391244A906844C304818D4E00ED74B73EA9ED4C4C8C2F8846BE81B58F" ma:contentTypeVersion="1" ma:contentTypeDescription="Create a new PowerPoint document" ma:contentTypeScope="" ma:versionID="0bd2b28df0d9f8508218a1968f5c321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10B1B27-FBD5-4262-9F98-913C1A5412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FF63CA-09B2-449C-9223-38E804864A0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1CA2765-73AF-4745-9CFE-4356FC05FF15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285</TotalTime>
  <Words>565</Words>
  <Application>Microsoft Office PowerPoint</Application>
  <PresentationFormat>Widescreen</PresentationFormat>
  <Paragraphs>85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Wingdings 2</vt:lpstr>
      <vt:lpstr>HDOfficeLightV0</vt:lpstr>
      <vt:lpstr>Office Theme</vt:lpstr>
      <vt:lpstr>Decisions about the marketing mix </vt:lpstr>
      <vt:lpstr>The marketing mix will differ in different contexts</vt:lpstr>
      <vt:lpstr>The importance of global marketing and global brands </vt:lpstr>
      <vt:lpstr>What are the reasons for branding?  </vt:lpstr>
      <vt:lpstr>Impact of branding</vt:lpstr>
      <vt:lpstr>Why might businesses market their products internationally?  </vt:lpstr>
      <vt:lpstr>Why are global brands considered ‘gold dust’ to a business?  </vt:lpstr>
      <vt:lpstr>Why is the overseas market different?  </vt:lpstr>
      <vt:lpstr>Understand the importance of global marketing and global brands </vt:lpstr>
      <vt:lpstr>Activity - evaluate the marketing mix in different contexts </vt:lpstr>
      <vt:lpstr>Plenary</vt:lpstr>
    </vt:vector>
  </TitlesOfParts>
  <Company>Godalming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Decisions about the marketing mix</dc:title>
  <dc:creator>Rebecca Crumpton</dc:creator>
  <cp:lastModifiedBy>Ailsa W Waters</cp:lastModifiedBy>
  <cp:revision>24</cp:revision>
  <dcterms:created xsi:type="dcterms:W3CDTF">2016-01-05T14:45:01Z</dcterms:created>
  <dcterms:modified xsi:type="dcterms:W3CDTF">2016-04-11T12:48:02Z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0x010100EA90949D6391244A906844C304818D4E00ED74B73EA9ED4C4C8C2F8846BE81B58F</vt:lpwstr>
  </property>
</Properties>
</file>