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1"/>
  </p:handoutMasterIdLst>
  <p:sldIdLst>
    <p:sldId id="256" r:id="rId2"/>
    <p:sldId id="274" r:id="rId3"/>
    <p:sldId id="260" r:id="rId4"/>
    <p:sldId id="261" r:id="rId5"/>
    <p:sldId id="263" r:id="rId6"/>
    <p:sldId id="267" r:id="rId7"/>
    <p:sldId id="265" r:id="rId8"/>
    <p:sldId id="275" r:id="rId9"/>
    <p:sldId id="279" r:id="rId10"/>
  </p:sldIdLst>
  <p:sldSz cx="9144000" cy="6858000" type="screen4x3"/>
  <p:notesSz cx="6805613" cy="99393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FF0066"/>
    <a:srgbClr val="CC33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8" autoAdjust="0"/>
    <p:restoredTop sz="86420" autoAdjust="0"/>
  </p:normalViewPr>
  <p:slideViewPr>
    <p:cSldViewPr>
      <p:cViewPr varScale="1">
        <p:scale>
          <a:sx n="63" d="100"/>
          <a:sy n="63" d="100"/>
        </p:scale>
        <p:origin x="-114" y="-6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9099" cy="497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514" y="1"/>
            <a:ext cx="2949099" cy="497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290"/>
            <a:ext cx="2949099" cy="497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514" y="9442290"/>
            <a:ext cx="2949099" cy="497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D5D7253-E869-450B-A6C5-79B37CF2C202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99B9A-5933-47AF-93D7-89B5333A3A1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C7A82-1E2E-420F-9433-FA9B8B93C34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250AC-B10E-48FA-A735-1D63BCD6AC5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88A99-F5AD-49CA-A95D-8615855B76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E8FA0-98CC-4EFC-8326-260B4F4838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EC9A-609A-4416-885D-B746D53EBA4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5B9F2-3CE1-45D8-8B08-B5D4A269E61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7A436-7400-4CFE-B176-90A2DA57824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0C1EF-423F-484F-9E86-C97EF18A9B3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788D-ADAD-4B69-A706-D31ACBD7BD7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BD6825F-CBBB-49E5-9BC9-CE1EF20EA2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F3CDEC5-B9CC-46E7-A579-CF827A598E4B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24" y="2928934"/>
            <a:ext cx="7772400" cy="1190612"/>
          </a:xfrm>
        </p:spPr>
        <p:txBody>
          <a:bodyPr>
            <a:normAutofit/>
          </a:bodyPr>
          <a:lstStyle/>
          <a:p>
            <a:pPr algn="l"/>
            <a:r>
              <a:rPr lang="en-GB" sz="5400" b="1" dirty="0" smtClean="0">
                <a:solidFill>
                  <a:srgbClr val="660066"/>
                </a:solidFill>
                <a:effectLst/>
              </a:rPr>
              <a:t>Recruitment and selection</a:t>
            </a:r>
            <a:endParaRPr lang="en-GB" sz="5400" b="1" dirty="0">
              <a:solidFill>
                <a:srgbClr val="660066"/>
              </a:solidFill>
              <a:effectLst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Recruitme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1000108"/>
            <a:ext cx="7258072" cy="50449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857224" y="571480"/>
            <a:ext cx="7772400" cy="1143000"/>
          </a:xfrm>
        </p:spPr>
        <p:txBody>
          <a:bodyPr>
            <a:normAutofit/>
          </a:bodyPr>
          <a:lstStyle/>
          <a:p>
            <a:r>
              <a:rPr lang="en-GB" sz="4000" b="1" dirty="0">
                <a:solidFill>
                  <a:schemeClr val="bg2">
                    <a:lumMod val="50000"/>
                  </a:schemeClr>
                </a:solidFill>
              </a:rPr>
              <a:t>Job Analysis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714348" y="2057400"/>
            <a:ext cx="7772400" cy="3014674"/>
          </a:xfrm>
        </p:spPr>
        <p:txBody>
          <a:bodyPr/>
          <a:lstStyle/>
          <a:p>
            <a:r>
              <a:rPr lang="en-GB" dirty="0"/>
              <a:t>What is the job title?</a:t>
            </a:r>
          </a:p>
          <a:p>
            <a:r>
              <a:rPr lang="en-GB" dirty="0"/>
              <a:t>Do we need to change the job role?</a:t>
            </a:r>
          </a:p>
          <a:p>
            <a:r>
              <a:rPr lang="en-GB" dirty="0"/>
              <a:t>Do we want a full-time or part-time employee?</a:t>
            </a:r>
          </a:p>
          <a:p>
            <a:r>
              <a:rPr lang="en-GB" dirty="0"/>
              <a:t>What qualifications will the person need?</a:t>
            </a:r>
          </a:p>
          <a:p>
            <a:r>
              <a:rPr lang="en-GB" dirty="0"/>
              <a:t>What characteristics are we looking for?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62028"/>
            <a:ext cx="3276600" cy="1219200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bg2">
                    <a:lumMod val="50000"/>
                  </a:schemeClr>
                </a:solidFill>
              </a:rPr>
              <a:t>Job Description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28596" y="2428868"/>
            <a:ext cx="3810000" cy="4114800"/>
          </a:xfrm>
        </p:spPr>
        <p:txBody>
          <a:bodyPr/>
          <a:lstStyle/>
          <a:p>
            <a:r>
              <a:rPr lang="en-GB" dirty="0"/>
              <a:t>Job title</a:t>
            </a:r>
          </a:p>
          <a:p>
            <a:r>
              <a:rPr lang="en-GB" dirty="0"/>
              <a:t>Who the employee will be responsible to</a:t>
            </a:r>
          </a:p>
          <a:p>
            <a:r>
              <a:rPr lang="en-GB" dirty="0"/>
              <a:t>List of all the tasks they will undertake in their work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43438" y="2428868"/>
            <a:ext cx="3810000" cy="4114800"/>
          </a:xfrm>
        </p:spPr>
        <p:txBody>
          <a:bodyPr/>
          <a:lstStyle/>
          <a:p>
            <a:r>
              <a:rPr lang="en-GB" dirty="0"/>
              <a:t>Essential qualifications</a:t>
            </a:r>
          </a:p>
          <a:p>
            <a:r>
              <a:rPr lang="en-GB" dirty="0"/>
              <a:t>Essential characteristics</a:t>
            </a:r>
          </a:p>
          <a:p>
            <a:r>
              <a:rPr lang="en-GB" dirty="0"/>
              <a:t>Desirable qualifications</a:t>
            </a:r>
          </a:p>
          <a:p>
            <a:r>
              <a:rPr lang="en-GB" dirty="0"/>
              <a:t>Desirable characteristics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4572000" y="1357298"/>
            <a:ext cx="4071966" cy="1176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GB" sz="3600" b="1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Person </a:t>
            </a:r>
            <a:r>
              <a:rPr lang="en-GB" sz="3600" b="1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Specification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  <p:bldP spid="7172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71480"/>
            <a:ext cx="8534400" cy="1143000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bg2">
                    <a:lumMod val="50000"/>
                  </a:schemeClr>
                </a:solidFill>
              </a:rPr>
              <a:t>Information Required by a Firm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GB" dirty="0"/>
              <a:t>Personal details</a:t>
            </a:r>
          </a:p>
          <a:p>
            <a:r>
              <a:rPr lang="en-GB" dirty="0"/>
              <a:t>Education and qualifications</a:t>
            </a:r>
          </a:p>
          <a:p>
            <a:r>
              <a:rPr lang="en-GB" dirty="0"/>
              <a:t>Work experience</a:t>
            </a:r>
          </a:p>
          <a:p>
            <a:r>
              <a:rPr lang="en-GB" dirty="0"/>
              <a:t>Posts of responsibility</a:t>
            </a:r>
          </a:p>
          <a:p>
            <a:r>
              <a:rPr lang="en-GB" dirty="0"/>
              <a:t>Other interests</a:t>
            </a:r>
          </a:p>
          <a:p>
            <a:r>
              <a:rPr lang="en-GB" dirty="0"/>
              <a:t>Name and contact details of TWO referees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82000" cy="1143000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bg2">
                    <a:lumMod val="50000"/>
                  </a:schemeClr>
                </a:solidFill>
              </a:rPr>
              <a:t>Objectives of a Job Interview</a:t>
            </a:r>
          </a:p>
        </p:txBody>
      </p:sp>
      <p:sp>
        <p:nvSpPr>
          <p:cNvPr id="14339" name="Rectangle 1027"/>
          <p:cNvSpPr>
            <a:spLocks noGrp="1" noChangeArrowheads="1"/>
          </p:cNvSpPr>
          <p:nvPr>
            <p:ph idx="1"/>
          </p:nvPr>
        </p:nvSpPr>
        <p:spPr>
          <a:xfrm>
            <a:off x="714348" y="1905000"/>
            <a:ext cx="7772400" cy="359570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dirty="0"/>
              <a:t>To find out if the person is able to do the job well</a:t>
            </a:r>
          </a:p>
          <a:p>
            <a:pPr>
              <a:lnSpc>
                <a:spcPct val="90000"/>
              </a:lnSpc>
            </a:pPr>
            <a:r>
              <a:rPr lang="en-GB" dirty="0"/>
              <a:t>To find out if the person will “fit” in the organisation</a:t>
            </a:r>
          </a:p>
          <a:p>
            <a:pPr>
              <a:lnSpc>
                <a:spcPct val="90000"/>
              </a:lnSpc>
            </a:pPr>
            <a:endParaRPr lang="en-GB" dirty="0"/>
          </a:p>
          <a:p>
            <a:pPr>
              <a:lnSpc>
                <a:spcPct val="90000"/>
              </a:lnSpc>
              <a:buFontTx/>
              <a:buNone/>
            </a:pPr>
            <a:r>
              <a:rPr lang="en-GB" dirty="0">
                <a:solidFill>
                  <a:schemeClr val="bg2">
                    <a:lumMod val="50000"/>
                  </a:schemeClr>
                </a:solidFill>
              </a:rPr>
              <a:t>An interviewer must</a:t>
            </a:r>
            <a:r>
              <a:rPr lang="en-GB" dirty="0" smtClean="0">
                <a:solidFill>
                  <a:schemeClr val="bg2">
                    <a:lumMod val="50000"/>
                  </a:schemeClr>
                </a:solidFill>
              </a:rPr>
              <a:t>:</a:t>
            </a:r>
            <a:endParaRPr lang="en-GB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GB" dirty="0"/>
              <a:t>Treat all applicants fairly</a:t>
            </a:r>
          </a:p>
          <a:p>
            <a:pPr>
              <a:lnSpc>
                <a:spcPct val="90000"/>
              </a:lnSpc>
            </a:pPr>
            <a:r>
              <a:rPr lang="en-GB" dirty="0"/>
              <a:t>Try and find out as much as possible about the applicant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bg2">
                    <a:lumMod val="50000"/>
                  </a:schemeClr>
                </a:solidFill>
              </a:rPr>
              <a:t>Short-Listing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642910" y="1500174"/>
            <a:ext cx="8305800" cy="4500594"/>
          </a:xfrm>
        </p:spPr>
        <p:txBody>
          <a:bodyPr/>
          <a:lstStyle/>
          <a:p>
            <a:r>
              <a:rPr lang="en-GB" dirty="0"/>
              <a:t>Read the letter of application and CV</a:t>
            </a:r>
          </a:p>
          <a:p>
            <a:r>
              <a:rPr lang="en-GB" dirty="0" smtClean="0"/>
              <a:t>“</a:t>
            </a:r>
            <a:r>
              <a:rPr lang="en-GB" dirty="0"/>
              <a:t>Grade” the application </a:t>
            </a:r>
            <a:r>
              <a:rPr lang="en-GB" sz="2000" dirty="0"/>
              <a:t>(</a:t>
            </a:r>
            <a:r>
              <a:rPr lang="en-GB" sz="2000" dirty="0" err="1"/>
              <a:t>eg</a:t>
            </a:r>
            <a:r>
              <a:rPr lang="en-GB" sz="2000" dirty="0"/>
              <a:t> A, B, C or marks out of 10)</a:t>
            </a:r>
          </a:p>
          <a:p>
            <a:r>
              <a:rPr lang="en-GB" dirty="0"/>
              <a:t>Decide which </a:t>
            </a:r>
            <a:r>
              <a:rPr lang="en-GB" dirty="0" smtClean="0"/>
              <a:t>applications </a:t>
            </a:r>
            <a:r>
              <a:rPr lang="en-GB" dirty="0"/>
              <a:t>are the best and </a:t>
            </a:r>
            <a:r>
              <a:rPr lang="en-GB" dirty="0" smtClean="0"/>
              <a:t>why</a:t>
            </a:r>
          </a:p>
          <a:p>
            <a:endParaRPr lang="en-GB" dirty="0" smtClean="0"/>
          </a:p>
          <a:p>
            <a:pPr>
              <a:buNone/>
            </a:pPr>
            <a:r>
              <a:rPr lang="en-GB" sz="2800" b="1" dirty="0" smtClean="0">
                <a:solidFill>
                  <a:schemeClr val="bg2">
                    <a:lumMod val="50000"/>
                  </a:schemeClr>
                </a:solidFill>
              </a:rPr>
              <a:t>Other methods</a:t>
            </a:r>
          </a:p>
          <a:p>
            <a:r>
              <a:rPr lang="en-GB" sz="2800" dirty="0" smtClean="0"/>
              <a:t>Aptitude and attainment tests</a:t>
            </a:r>
          </a:p>
          <a:p>
            <a:r>
              <a:rPr lang="en-GB" sz="2800" dirty="0" smtClean="0"/>
              <a:t>Psychometric or personality tests</a:t>
            </a:r>
          </a:p>
          <a:p>
            <a:r>
              <a:rPr lang="en-GB" sz="2800" dirty="0" smtClean="0"/>
              <a:t>Assessment centres</a:t>
            </a:r>
            <a:endParaRPr lang="en-GB" dirty="0" smtClean="0"/>
          </a:p>
          <a:p>
            <a:pPr>
              <a:buNone/>
            </a:pPr>
            <a:endParaRPr lang="en-GB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85786" y="1000108"/>
            <a:ext cx="7572428" cy="521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2800" b="1" dirty="0" smtClean="0">
                <a:latin typeface="+mn-lt"/>
              </a:rPr>
              <a:t>Internal recruitment</a:t>
            </a:r>
          </a:p>
          <a:p>
            <a:pPr>
              <a:lnSpc>
                <a:spcPct val="115000"/>
              </a:lnSpc>
            </a:pP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selecting someone from </a:t>
            </a:r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within</a:t>
            </a: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 the </a:t>
            </a:r>
            <a:r>
              <a:rPr lang="en-US" sz="2800" dirty="0" err="1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organisation</a:t>
            </a:r>
            <a:r>
              <a:rPr lang="en-US" sz="1800" dirty="0" smtClean="0">
                <a:latin typeface="+mn-lt"/>
              </a:rPr>
              <a:t>.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GB" sz="1800" b="1" u="sng" dirty="0" smtClean="0">
              <a:solidFill>
                <a:srgbClr val="CC3300"/>
              </a:solidFill>
              <a:latin typeface="+mn-lt"/>
            </a:endParaRPr>
          </a:p>
          <a:p>
            <a:pPr>
              <a:lnSpc>
                <a:spcPct val="90000"/>
              </a:lnSpc>
            </a:pPr>
            <a:r>
              <a:rPr lang="en-GB" sz="1800" b="1" dirty="0" smtClean="0">
                <a:solidFill>
                  <a:srgbClr val="CC3300"/>
                </a:solidFill>
                <a:latin typeface="+mn-lt"/>
              </a:rPr>
              <a:t>Notice board</a:t>
            </a:r>
          </a:p>
          <a:p>
            <a:pPr>
              <a:lnSpc>
                <a:spcPct val="90000"/>
              </a:lnSpc>
            </a:pPr>
            <a:r>
              <a:rPr lang="en-GB" sz="1800" b="1" dirty="0" smtClean="0">
                <a:solidFill>
                  <a:srgbClr val="CC3300"/>
                </a:solidFill>
                <a:latin typeface="+mn-lt"/>
              </a:rPr>
              <a:t>Intranet</a:t>
            </a:r>
          </a:p>
          <a:p>
            <a:pPr>
              <a:lnSpc>
                <a:spcPct val="90000"/>
              </a:lnSpc>
            </a:pPr>
            <a:r>
              <a:rPr lang="en-GB" sz="1800" b="1" dirty="0" smtClean="0">
                <a:solidFill>
                  <a:srgbClr val="CC3300"/>
                </a:solidFill>
                <a:latin typeface="+mn-lt"/>
              </a:rPr>
              <a:t>Company newsletter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sz="1800" b="1" dirty="0" smtClean="0">
              <a:solidFill>
                <a:srgbClr val="660066"/>
              </a:solidFill>
              <a:latin typeface="+mn-lt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GB" sz="1800" b="1" dirty="0" smtClean="0">
                <a:latin typeface="+mn-lt"/>
              </a:rPr>
              <a:t>Advantages:</a:t>
            </a:r>
          </a:p>
          <a:p>
            <a:pPr>
              <a:lnSpc>
                <a:spcPct val="90000"/>
              </a:lnSpc>
            </a:pPr>
            <a:r>
              <a:rPr lang="en-GB" sz="1800" dirty="0" smtClean="0">
                <a:latin typeface="+mn-lt"/>
              </a:rPr>
              <a:t>Saves on recruitment costs</a:t>
            </a:r>
          </a:p>
          <a:p>
            <a:pPr>
              <a:lnSpc>
                <a:spcPct val="90000"/>
              </a:lnSpc>
            </a:pPr>
            <a:r>
              <a:rPr lang="en-GB" sz="1800" dirty="0" smtClean="0">
                <a:latin typeface="+mn-lt"/>
              </a:rPr>
              <a:t>You know who you are employing</a:t>
            </a:r>
          </a:p>
          <a:p>
            <a:pPr>
              <a:lnSpc>
                <a:spcPct val="90000"/>
              </a:lnSpc>
            </a:pPr>
            <a:r>
              <a:rPr lang="en-GB" sz="1800" dirty="0" smtClean="0">
                <a:latin typeface="+mn-lt"/>
              </a:rPr>
              <a:t>Good for morale</a:t>
            </a:r>
          </a:p>
          <a:p>
            <a:pPr>
              <a:lnSpc>
                <a:spcPct val="90000"/>
              </a:lnSpc>
            </a:pPr>
            <a:endParaRPr lang="en-GB" sz="1800" dirty="0" smtClean="0">
              <a:latin typeface="+mn-lt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GB" sz="1800" b="1" dirty="0" smtClean="0">
                <a:latin typeface="+mn-lt"/>
              </a:rPr>
              <a:t>Disadvantages:</a:t>
            </a:r>
          </a:p>
          <a:p>
            <a:pPr>
              <a:lnSpc>
                <a:spcPct val="90000"/>
              </a:lnSpc>
            </a:pPr>
            <a:r>
              <a:rPr lang="en-GB" sz="1800" dirty="0" smtClean="0">
                <a:latin typeface="+mn-lt"/>
              </a:rPr>
              <a:t>External applicants may have been better quality</a:t>
            </a:r>
          </a:p>
          <a:p>
            <a:pPr>
              <a:lnSpc>
                <a:spcPct val="90000"/>
              </a:lnSpc>
            </a:pPr>
            <a:r>
              <a:rPr lang="en-GB" sz="1800" dirty="0" smtClean="0">
                <a:latin typeface="+mn-lt"/>
              </a:rPr>
              <a:t>Limits the number of applicants</a:t>
            </a:r>
          </a:p>
          <a:p>
            <a:pPr>
              <a:lnSpc>
                <a:spcPct val="90000"/>
              </a:lnSpc>
            </a:pPr>
            <a:r>
              <a:rPr lang="en-GB" sz="1800" dirty="0" smtClean="0">
                <a:latin typeface="+mn-lt"/>
              </a:rPr>
              <a:t>There is still a vacancy to be filled</a:t>
            </a:r>
            <a:endParaRPr lang="en-GB" sz="2000" dirty="0" smtClean="0">
              <a:latin typeface="+mn-lt"/>
            </a:endParaRPr>
          </a:p>
          <a:p>
            <a:pPr>
              <a:lnSpc>
                <a:spcPct val="115000"/>
              </a:lnSpc>
            </a:pPr>
            <a:endParaRPr lang="en-US" sz="1800" dirty="0" smtClean="0">
              <a:latin typeface="+mn-lt"/>
            </a:endParaRPr>
          </a:p>
          <a:p>
            <a:pPr>
              <a:lnSpc>
                <a:spcPct val="115000"/>
              </a:lnSpc>
            </a:pPr>
            <a:endParaRPr lang="en-US" sz="180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85786" y="1000108"/>
            <a:ext cx="7572428" cy="5238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2800" b="1" dirty="0" smtClean="0">
                <a:latin typeface="+mn-lt"/>
              </a:rPr>
              <a:t>External recruitment</a:t>
            </a:r>
          </a:p>
          <a:p>
            <a:pPr>
              <a:lnSpc>
                <a:spcPct val="115000"/>
              </a:lnSpc>
            </a:pP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selecting someone from </a:t>
            </a:r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outside </a:t>
            </a: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the </a:t>
            </a:r>
            <a:r>
              <a:rPr lang="en-US" sz="2800" dirty="0" err="1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organisation</a:t>
            </a:r>
            <a:r>
              <a:rPr lang="en-US" sz="1800" dirty="0" smtClean="0">
                <a:latin typeface="+mn-lt"/>
              </a:rPr>
              <a:t>.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GB" sz="1800" b="1" u="sng" dirty="0" smtClean="0">
              <a:solidFill>
                <a:srgbClr val="CC3300"/>
              </a:solidFill>
              <a:latin typeface="+mn-lt"/>
            </a:endParaRPr>
          </a:p>
          <a:p>
            <a:pPr>
              <a:lnSpc>
                <a:spcPct val="90000"/>
              </a:lnSpc>
            </a:pPr>
            <a:r>
              <a:rPr lang="en-GB" sz="1800" b="1" dirty="0" smtClean="0">
                <a:solidFill>
                  <a:srgbClr val="CC3300"/>
                </a:solidFill>
                <a:latin typeface="+mn-lt"/>
              </a:rPr>
              <a:t>Employment Agencies, </a:t>
            </a:r>
            <a:r>
              <a:rPr lang="en-GB" sz="1800" b="1" dirty="0" err="1" smtClean="0">
                <a:solidFill>
                  <a:srgbClr val="CC3300"/>
                </a:solidFill>
                <a:latin typeface="+mn-lt"/>
              </a:rPr>
              <a:t>Headhunters</a:t>
            </a:r>
            <a:endParaRPr lang="en-GB" sz="1800" b="1" dirty="0" smtClean="0">
              <a:solidFill>
                <a:srgbClr val="CC3300"/>
              </a:solidFill>
              <a:latin typeface="+mn-lt"/>
            </a:endParaRPr>
          </a:p>
          <a:p>
            <a:pPr>
              <a:lnSpc>
                <a:spcPct val="90000"/>
              </a:lnSpc>
            </a:pPr>
            <a:r>
              <a:rPr lang="en-GB" sz="1800" b="1" dirty="0" smtClean="0">
                <a:solidFill>
                  <a:srgbClr val="CC3300"/>
                </a:solidFill>
                <a:latin typeface="+mn-lt"/>
              </a:rPr>
              <a:t>Advertising in the media</a:t>
            </a:r>
          </a:p>
          <a:p>
            <a:pPr>
              <a:lnSpc>
                <a:spcPct val="90000"/>
              </a:lnSpc>
            </a:pPr>
            <a:r>
              <a:rPr lang="en-GB" sz="1800" b="1" dirty="0" smtClean="0">
                <a:solidFill>
                  <a:srgbClr val="CC3300"/>
                </a:solidFill>
                <a:latin typeface="+mn-lt"/>
              </a:rPr>
              <a:t>Job centres, Careers Service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sz="1800" b="1" dirty="0" smtClean="0">
              <a:solidFill>
                <a:srgbClr val="660066"/>
              </a:solidFill>
              <a:latin typeface="+mn-lt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GB" sz="1800" b="1" dirty="0" smtClean="0">
                <a:latin typeface="+mn-lt"/>
              </a:rPr>
              <a:t>Advantages:</a:t>
            </a:r>
          </a:p>
          <a:p>
            <a:pPr>
              <a:lnSpc>
                <a:spcPct val="90000"/>
              </a:lnSpc>
            </a:pPr>
            <a:r>
              <a:rPr lang="en-GB" sz="1800" dirty="0" smtClean="0">
                <a:latin typeface="+mn-lt"/>
              </a:rPr>
              <a:t>Wider choice of applicants</a:t>
            </a:r>
          </a:p>
          <a:p>
            <a:pPr>
              <a:lnSpc>
                <a:spcPct val="90000"/>
              </a:lnSpc>
            </a:pPr>
            <a:r>
              <a:rPr lang="en-GB" sz="1800" dirty="0" smtClean="0">
                <a:latin typeface="+mn-lt"/>
              </a:rPr>
              <a:t>Applicants may be better quality</a:t>
            </a:r>
          </a:p>
          <a:p>
            <a:pPr>
              <a:lnSpc>
                <a:spcPct val="90000"/>
              </a:lnSpc>
            </a:pPr>
            <a:r>
              <a:rPr lang="en-GB" sz="1800" dirty="0" smtClean="0">
                <a:latin typeface="+mn-lt"/>
              </a:rPr>
              <a:t>All vacancies are filled</a:t>
            </a:r>
          </a:p>
          <a:p>
            <a:pPr>
              <a:lnSpc>
                <a:spcPct val="90000"/>
              </a:lnSpc>
            </a:pPr>
            <a:endParaRPr lang="en-GB" sz="1800" dirty="0" smtClean="0">
              <a:latin typeface="+mn-lt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GB" sz="1800" b="1" dirty="0" smtClean="0">
                <a:latin typeface="+mn-lt"/>
              </a:rPr>
              <a:t>Disadvantages:</a:t>
            </a:r>
          </a:p>
          <a:p>
            <a:pPr>
              <a:lnSpc>
                <a:spcPct val="90000"/>
              </a:lnSpc>
            </a:pPr>
            <a:r>
              <a:rPr lang="en-GB" sz="1800" dirty="0" smtClean="0">
                <a:latin typeface="+mn-lt"/>
              </a:rPr>
              <a:t>More expensive than internal recruitment</a:t>
            </a:r>
          </a:p>
          <a:p>
            <a:pPr>
              <a:lnSpc>
                <a:spcPct val="90000"/>
              </a:lnSpc>
            </a:pPr>
            <a:r>
              <a:rPr lang="en-GB" sz="1800" dirty="0" smtClean="0">
                <a:latin typeface="+mn-lt"/>
              </a:rPr>
              <a:t>You may take on someone who was good in interview but not good in the job</a:t>
            </a:r>
          </a:p>
          <a:p>
            <a:pPr>
              <a:lnSpc>
                <a:spcPct val="90000"/>
              </a:lnSpc>
            </a:pPr>
            <a:r>
              <a:rPr lang="en-GB" sz="1800" dirty="0" smtClean="0">
                <a:latin typeface="+mn-lt"/>
              </a:rPr>
              <a:t>May upset an internal employee</a:t>
            </a:r>
            <a:endParaRPr lang="en-GB" sz="2000" dirty="0" smtClean="0">
              <a:latin typeface="+mn-lt"/>
            </a:endParaRPr>
          </a:p>
          <a:p>
            <a:pPr>
              <a:lnSpc>
                <a:spcPct val="115000"/>
              </a:lnSpc>
            </a:pPr>
            <a:endParaRPr lang="en-US" sz="1800" dirty="0" smtClean="0">
              <a:latin typeface="+mn-lt"/>
            </a:endParaRPr>
          </a:p>
          <a:p>
            <a:pPr>
              <a:lnSpc>
                <a:spcPct val="115000"/>
              </a:lnSpc>
            </a:pPr>
            <a:endParaRPr lang="en-US" sz="180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A3548593-CEE5-4B1C-A9B5-1DC985F7B99B}"/>
</file>

<file path=customXml/itemProps2.xml><?xml version="1.0" encoding="utf-8"?>
<ds:datastoreItem xmlns:ds="http://schemas.openxmlformats.org/officeDocument/2006/customXml" ds:itemID="{CC1F5361-C859-4B37-8A10-640CA6F55365}"/>
</file>

<file path=customXml/itemProps3.xml><?xml version="1.0" encoding="utf-8"?>
<ds:datastoreItem xmlns:ds="http://schemas.openxmlformats.org/officeDocument/2006/customXml" ds:itemID="{D30CAEC9-6186-47A2-AB85-FD4A3E375A66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238</TotalTime>
  <Words>311</Words>
  <Application>Microsoft Office PowerPoint</Application>
  <PresentationFormat>On-screen Show (4:3)</PresentationFormat>
  <Paragraphs>71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Recruitment and selection</vt:lpstr>
      <vt:lpstr>Slide 2</vt:lpstr>
      <vt:lpstr>Job Analysis</vt:lpstr>
      <vt:lpstr>Job Description</vt:lpstr>
      <vt:lpstr>Information Required by a Firm</vt:lpstr>
      <vt:lpstr>Objectives of a Job Interview</vt:lpstr>
      <vt:lpstr>Short-Listing</vt:lpstr>
      <vt:lpstr>Slide 8</vt:lpstr>
      <vt:lpstr>Slide 9</vt:lpstr>
    </vt:vector>
  </TitlesOfParts>
  <Company>bhs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Recruitment Process</dc:title>
  <dc:creator>bhs</dc:creator>
  <cp:lastModifiedBy>ailsawaters</cp:lastModifiedBy>
  <cp:revision>68</cp:revision>
  <dcterms:created xsi:type="dcterms:W3CDTF">2003-10-23T17:22:25Z</dcterms:created>
  <dcterms:modified xsi:type="dcterms:W3CDTF">2010-02-01T10:15:34Z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