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2" r:id="rId6"/>
    <p:sldId id="274" r:id="rId7"/>
    <p:sldId id="264" r:id="rId8"/>
    <p:sldId id="265" r:id="rId9"/>
    <p:sldId id="266" r:id="rId10"/>
    <p:sldId id="267" r:id="rId11"/>
    <p:sldId id="269" r:id="rId12"/>
    <p:sldId id="273" r:id="rId13"/>
    <p:sldId id="272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32" autoAdjust="0"/>
  </p:normalViewPr>
  <p:slideViewPr>
    <p:cSldViewPr>
      <p:cViewPr varScale="1">
        <p:scale>
          <a:sx n="88" d="100"/>
          <a:sy n="88" d="100"/>
        </p:scale>
        <p:origin x="16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8B3A-1A50-4DD5-92A8-612B1E23B24A}" type="datetimeFigureOut">
              <a:rPr lang="en-GB" smtClean="0"/>
              <a:t>18/01/2016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1113-1B89-40AA-8550-E81182DA2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06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93EF7-F332-423A-B2B8-EA7BA897F142}" type="datetimeFigureOut">
              <a:rPr lang="en-GB" smtClean="0"/>
              <a:t>18/01/2016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CAFF7-3407-4505-A28F-49C11101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30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85717" y="1418973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DE068A-220C-4C6B-9A2D-4912A30E5F02}" type="datetimeFigureOut">
              <a:rPr lang="en-GB" smtClean="0"/>
              <a:t>18/01/2016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Comp2: Training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2917491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6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3:2:1</a:t>
            </a:r>
          </a:p>
          <a:p>
            <a:endParaRPr lang="en-GB" dirty="0"/>
          </a:p>
          <a:p>
            <a:r>
              <a:rPr lang="en-GB" dirty="0" smtClean="0"/>
              <a:t>Identify 3 </a:t>
            </a:r>
            <a:r>
              <a:rPr lang="en-GB" dirty="0"/>
              <a:t>advantages of </a:t>
            </a:r>
            <a:r>
              <a:rPr lang="en-GB" b="1" dirty="0"/>
              <a:t>on-the-job</a:t>
            </a:r>
            <a:r>
              <a:rPr lang="en-GB" dirty="0"/>
              <a:t> training</a:t>
            </a:r>
            <a:endParaRPr lang="en-GB" dirty="0" smtClean="0"/>
          </a:p>
          <a:p>
            <a:r>
              <a:rPr lang="en-GB" dirty="0" smtClean="0"/>
              <a:t>Describe 2 disadvantages of </a:t>
            </a:r>
            <a:r>
              <a:rPr lang="en-GB" b="1" dirty="0" smtClean="0"/>
              <a:t>off-the-job</a:t>
            </a:r>
            <a:r>
              <a:rPr lang="en-GB" dirty="0" smtClean="0"/>
              <a:t> training</a:t>
            </a:r>
          </a:p>
          <a:p>
            <a:r>
              <a:rPr lang="en-GB" dirty="0" smtClean="0"/>
              <a:t>Explain one method of training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5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Explain what is meant by training</a:t>
            </a:r>
          </a:p>
          <a:p>
            <a:endParaRPr lang="en-GB" sz="2400" dirty="0"/>
          </a:p>
          <a:p>
            <a:r>
              <a:rPr lang="en-GB" sz="2400" dirty="0" smtClean="0"/>
              <a:t>Explain the role of training in developing appropriate skills</a:t>
            </a:r>
          </a:p>
          <a:p>
            <a:endParaRPr lang="en-GB" sz="2400" dirty="0"/>
          </a:p>
          <a:p>
            <a:r>
              <a:rPr lang="en-GB" sz="2400" dirty="0" smtClean="0"/>
              <a:t>Explain the different methods of training including induction, on-the-job, off-the-job and apprenticeships</a:t>
            </a:r>
          </a:p>
          <a:p>
            <a:endParaRPr lang="en-GB" sz="2400" dirty="0"/>
          </a:p>
          <a:p>
            <a:r>
              <a:rPr lang="en-GB" sz="2400" dirty="0" smtClean="0"/>
              <a:t>Evaluate the importance and impact of training for a business and its stakeholders</a:t>
            </a:r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0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 provides workers with knowledge and skills which enable them to perform </a:t>
            </a:r>
            <a:r>
              <a:rPr lang="en-GB" dirty="0" smtClean="0"/>
              <a:t>their jobs </a:t>
            </a:r>
            <a:r>
              <a:rPr lang="en-GB" dirty="0"/>
              <a:t>more effectively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training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3573016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en-GB" sz="2800" dirty="0" smtClean="0"/>
              <a:t>‘Any form of planned instruction or tuition, provided by an employer, with the aim of helping people do their job better’. (CIPD)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0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people need training?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313612" cy="4114800"/>
          </a:xfrm>
        </p:spPr>
        <p:txBody>
          <a:bodyPr/>
          <a:lstStyle/>
          <a:p>
            <a:pPr lvl="1">
              <a:lnSpc>
                <a:spcPct val="115000"/>
              </a:lnSpc>
            </a:pPr>
            <a:r>
              <a:rPr lang="en-US" sz="2000" dirty="0" smtClean="0"/>
              <a:t>the development and introduction of new products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restructuring of the firm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the development and introduction of new technology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changes to procedure, including improvements to customer service 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high labour turnover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low morale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changes in legislation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659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Induction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Education for new employees, which usually involves learning about the way the business works rather than about the particular job that the individual will do.</a:t>
            </a:r>
          </a:p>
          <a:p>
            <a:endParaRPr lang="en-US" sz="2000" dirty="0" smtClean="0"/>
          </a:p>
          <a:p>
            <a:r>
              <a:rPr lang="en-US" sz="2000" b="1" dirty="0" smtClean="0"/>
              <a:t>An effective induction </a:t>
            </a:r>
            <a:r>
              <a:rPr lang="en-US" sz="2000" b="1" dirty="0" err="1" smtClean="0"/>
              <a:t>programme</a:t>
            </a:r>
            <a:r>
              <a:rPr lang="en-US" sz="2000" b="1" dirty="0" smtClean="0"/>
              <a:t> is likely to: </a:t>
            </a:r>
          </a:p>
          <a:p>
            <a:pPr lvl="1"/>
            <a:r>
              <a:rPr lang="en-US" sz="2000" dirty="0" smtClean="0"/>
              <a:t>reduce labour turnover</a:t>
            </a:r>
          </a:p>
          <a:p>
            <a:pPr lvl="1"/>
            <a:r>
              <a:rPr lang="en-US" sz="2000" dirty="0" smtClean="0"/>
              <a:t>improve employees’ understanding of both the corporate culture and the situation in which the organisation is placed</a:t>
            </a:r>
          </a:p>
          <a:p>
            <a:pPr lvl="1"/>
            <a:r>
              <a:rPr lang="en-US" sz="2000" dirty="0" smtClean="0"/>
              <a:t>mean that employees contribute to the organisation more quickly</a:t>
            </a:r>
          </a:p>
          <a:p>
            <a:pPr lvl="1"/>
            <a:r>
              <a:rPr lang="en-US" sz="2000" dirty="0" smtClean="0"/>
              <a:t>increase motivation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0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or external training?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28800"/>
            <a:ext cx="7313612" cy="4114800"/>
          </a:xfrm>
        </p:spPr>
        <p:txBody>
          <a:bodyPr/>
          <a:lstStyle/>
          <a:p>
            <a:r>
              <a:rPr lang="en-US" sz="2400" b="1" dirty="0" smtClean="0"/>
              <a:t>Internal:</a:t>
            </a:r>
            <a:r>
              <a:rPr lang="en-US" sz="2400" dirty="0" smtClean="0"/>
              <a:t> take place at work, appropriate if training needs are specific to the organisation</a:t>
            </a:r>
          </a:p>
          <a:p>
            <a:endParaRPr lang="en-US" sz="2400" dirty="0" smtClean="0"/>
          </a:p>
          <a:p>
            <a:r>
              <a:rPr lang="en-US" sz="2400" b="1" dirty="0" smtClean="0"/>
              <a:t>External:</a:t>
            </a:r>
            <a:r>
              <a:rPr lang="en-US" sz="2400" dirty="0" smtClean="0"/>
              <a:t> provided by an outside agency, costs more but can be motivating and the trainee will meet people from other organisations to exchange ideas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24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or off the job training?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7313612" cy="41148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on-the-job training:</a:t>
            </a:r>
            <a:r>
              <a:rPr lang="en-US" sz="2400" dirty="0" smtClean="0"/>
              <a:t> where an employee learns a job by seeing how it is carried out by an experienced employee.</a:t>
            </a:r>
          </a:p>
          <a:p>
            <a:pPr marL="109728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mentoring</a:t>
            </a:r>
          </a:p>
          <a:p>
            <a:pPr marL="109728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job rotation</a:t>
            </a:r>
          </a:p>
          <a:p>
            <a:pPr marL="109728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apprenticeships</a:t>
            </a:r>
          </a:p>
          <a:p>
            <a:pPr marL="109728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graduate training schemes</a:t>
            </a:r>
          </a:p>
          <a:p>
            <a:endParaRPr lang="en-US" sz="2400" dirty="0" smtClean="0"/>
          </a:p>
          <a:p>
            <a:r>
              <a:rPr lang="en-US" sz="2400" b="1" dirty="0" smtClean="0"/>
              <a:t>off-the-job training:</a:t>
            </a:r>
            <a:r>
              <a:rPr lang="en-US" sz="2400" dirty="0" smtClean="0"/>
              <a:t> all forms of employee education apart from that at the immediate workplace (NVQs and MBAs)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3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bother with training?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417638"/>
            <a:ext cx="8712968" cy="525172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800" dirty="0"/>
              <a:t>all businesses need to have workers with skills to ensure that production or </a:t>
            </a:r>
            <a:r>
              <a:rPr lang="en-GB" sz="1800" dirty="0" smtClean="0"/>
              <a:t>provision of </a:t>
            </a:r>
            <a:r>
              <a:rPr lang="en-GB" sz="1800" dirty="0"/>
              <a:t>service is of the best </a:t>
            </a:r>
            <a:r>
              <a:rPr lang="en-GB" sz="1800" b="1" dirty="0"/>
              <a:t>quality </a:t>
            </a:r>
            <a:r>
              <a:rPr lang="en-GB" sz="1800" dirty="0"/>
              <a:t>possible</a:t>
            </a:r>
            <a:r>
              <a:rPr lang="en-GB" sz="1800" dirty="0" smtClean="0"/>
              <a:t>;</a:t>
            </a:r>
          </a:p>
          <a:p>
            <a:pPr marL="109728" indent="0">
              <a:buNone/>
            </a:pPr>
            <a:endParaRPr lang="en-GB" sz="1800" dirty="0"/>
          </a:p>
          <a:p>
            <a:r>
              <a:rPr lang="en-GB" sz="1800" dirty="0" smtClean="0"/>
              <a:t>training </a:t>
            </a:r>
            <a:r>
              <a:rPr lang="en-GB" sz="1800" dirty="0"/>
              <a:t>workers creates </a:t>
            </a:r>
            <a:r>
              <a:rPr lang="en-GB" sz="1800" b="1" dirty="0"/>
              <a:t>flexibility </a:t>
            </a:r>
            <a:r>
              <a:rPr lang="en-GB" sz="1800" dirty="0"/>
              <a:t>– workers are now able to adapt to change </a:t>
            </a:r>
            <a:r>
              <a:rPr lang="en-GB" sz="1800" dirty="0" smtClean="0"/>
              <a:t>more easily </a:t>
            </a:r>
            <a:r>
              <a:rPr lang="en-GB" sz="1800" dirty="0"/>
              <a:t>and contribute more to the business;</a:t>
            </a:r>
          </a:p>
          <a:p>
            <a:endParaRPr lang="en-GB" sz="1800" dirty="0"/>
          </a:p>
          <a:p>
            <a:r>
              <a:rPr lang="en-GB" sz="1800" dirty="0" smtClean="0"/>
              <a:t>training </a:t>
            </a:r>
            <a:r>
              <a:rPr lang="en-GB" sz="1800" b="1" dirty="0"/>
              <a:t>motivates</a:t>
            </a:r>
            <a:r>
              <a:rPr lang="en-GB" sz="1800" dirty="0"/>
              <a:t>, thereby allowing workers to reach their potential and </a:t>
            </a:r>
            <a:r>
              <a:rPr lang="en-GB" sz="1800" dirty="0" smtClean="0"/>
              <a:t>contribute fully </a:t>
            </a:r>
            <a:r>
              <a:rPr lang="en-GB" sz="1800" dirty="0"/>
              <a:t>to the business</a:t>
            </a:r>
            <a:r>
              <a:rPr lang="en-GB" sz="1800" dirty="0" smtClean="0"/>
              <a:t>;</a:t>
            </a:r>
          </a:p>
          <a:p>
            <a:pPr marL="109728" indent="0">
              <a:buNone/>
            </a:pPr>
            <a:endParaRPr lang="en-GB" sz="1800" dirty="0"/>
          </a:p>
          <a:p>
            <a:r>
              <a:rPr lang="en-GB" sz="1800" b="1" dirty="0" smtClean="0"/>
              <a:t>job </a:t>
            </a:r>
            <a:r>
              <a:rPr lang="en-GB" sz="1800" b="1" dirty="0"/>
              <a:t>enrichment </a:t>
            </a:r>
            <a:r>
              <a:rPr lang="en-GB" sz="1800" dirty="0"/>
              <a:t>and </a:t>
            </a:r>
            <a:r>
              <a:rPr lang="en-GB" sz="1800" b="1" dirty="0"/>
              <a:t>job enlargement </a:t>
            </a:r>
            <a:r>
              <a:rPr lang="en-GB" sz="1800" dirty="0"/>
              <a:t>can be implemented if workers are given </a:t>
            </a:r>
            <a:r>
              <a:rPr lang="en-GB" sz="1800" dirty="0" smtClean="0"/>
              <a:t>the right </a:t>
            </a:r>
            <a:r>
              <a:rPr lang="en-GB" sz="1800" dirty="0"/>
              <a:t>training</a:t>
            </a:r>
            <a:r>
              <a:rPr lang="en-GB" sz="1800" dirty="0" smtClean="0"/>
              <a:t>;</a:t>
            </a:r>
          </a:p>
          <a:p>
            <a:pPr marL="109728" indent="0">
              <a:buNone/>
            </a:pPr>
            <a:endParaRPr lang="en-GB" sz="1800" dirty="0"/>
          </a:p>
          <a:p>
            <a:r>
              <a:rPr lang="en-GB" sz="1800" dirty="0" smtClean="0"/>
              <a:t>training </a:t>
            </a:r>
            <a:r>
              <a:rPr lang="en-GB" sz="1800" dirty="0"/>
              <a:t>can assist in </a:t>
            </a:r>
            <a:r>
              <a:rPr lang="en-GB" sz="1800" b="1" dirty="0"/>
              <a:t>retaining high-quality staff </a:t>
            </a:r>
            <a:r>
              <a:rPr lang="en-GB" sz="1800" dirty="0"/>
              <a:t>who might otherwise leave</a:t>
            </a:r>
            <a:r>
              <a:rPr lang="en-GB" sz="1800" dirty="0" smtClean="0"/>
              <a:t>;</a:t>
            </a:r>
          </a:p>
          <a:p>
            <a:endParaRPr lang="en-GB" sz="1800" dirty="0"/>
          </a:p>
          <a:p>
            <a:r>
              <a:rPr lang="en-GB" sz="1800" dirty="0" smtClean="0"/>
              <a:t>training </a:t>
            </a:r>
            <a:r>
              <a:rPr lang="en-GB" sz="1800" dirty="0"/>
              <a:t>can also be helpful when </a:t>
            </a:r>
            <a:r>
              <a:rPr lang="en-GB" sz="1800" b="1" dirty="0"/>
              <a:t>recruiting </a:t>
            </a:r>
            <a:r>
              <a:rPr lang="en-GB" sz="1800" dirty="0"/>
              <a:t>as potential employees might </a:t>
            </a:r>
            <a:r>
              <a:rPr lang="en-GB" sz="1800" dirty="0" smtClean="0"/>
              <a:t>be attracted </a:t>
            </a:r>
            <a:r>
              <a:rPr lang="en-GB" sz="1800" dirty="0"/>
              <a:t>by the opportunities offered.</a:t>
            </a:r>
          </a:p>
        </p:txBody>
      </p:sp>
    </p:spTree>
    <p:extLst>
      <p:ext uri="{BB962C8B-B14F-4D97-AF65-F5344CB8AC3E}">
        <p14:creationId xmlns:p14="http://schemas.microsoft.com/office/powerpoint/2010/main" val="12227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the training key terms sheet </a:t>
            </a:r>
            <a:r>
              <a:rPr lang="en-GB" sz="2000" dirty="0" smtClean="0"/>
              <a:t>(using text books and the internet)</a:t>
            </a:r>
          </a:p>
          <a:p>
            <a:pPr algn="r"/>
            <a:r>
              <a:rPr lang="en-GB" sz="2000" dirty="0" smtClean="0"/>
              <a:t>10 minutes</a:t>
            </a:r>
          </a:p>
          <a:p>
            <a:pPr algn="r"/>
            <a:endParaRPr lang="en-GB" sz="2000" dirty="0"/>
          </a:p>
          <a:p>
            <a:pPr algn="r"/>
            <a:endParaRPr lang="en-GB" sz="2000" dirty="0" smtClean="0"/>
          </a:p>
          <a:p>
            <a:r>
              <a:rPr lang="en-GB" dirty="0"/>
              <a:t>Read the ‘Recruitment and Training at Starbucks’ case study and </a:t>
            </a:r>
            <a:r>
              <a:rPr lang="en-GB" dirty="0" smtClean="0"/>
              <a:t>answer questions </a:t>
            </a:r>
            <a:r>
              <a:rPr lang="en-GB" dirty="0" smtClean="0"/>
              <a:t>1, 2 and </a:t>
            </a:r>
            <a:r>
              <a:rPr lang="en-GB" dirty="0" smtClean="0"/>
              <a:t>4 </a:t>
            </a:r>
            <a:r>
              <a:rPr lang="en-GB" sz="2000" dirty="0" smtClean="0"/>
              <a:t>(think carefully about what the question is asking and be mindful of you structure</a:t>
            </a:r>
            <a:r>
              <a:rPr lang="en-GB" sz="2000" dirty="0" smtClean="0"/>
              <a:t>).</a:t>
            </a:r>
            <a:endParaRPr lang="en-GB" sz="2000" dirty="0" smtClean="0"/>
          </a:p>
          <a:p>
            <a:pPr algn="r"/>
            <a:r>
              <a:rPr lang="en-GB" sz="2000" dirty="0"/>
              <a:t>3</a:t>
            </a:r>
            <a:r>
              <a:rPr lang="en-GB" sz="2000" dirty="0" smtClean="0"/>
              <a:t>0 </a:t>
            </a:r>
            <a:r>
              <a:rPr lang="en-GB" sz="2000" dirty="0" smtClean="0"/>
              <a:t>minutes</a:t>
            </a:r>
          </a:p>
          <a:p>
            <a:endParaRPr lang="en-GB" sz="2000" dirty="0" smtClean="0"/>
          </a:p>
          <a:p>
            <a:pPr algn="r"/>
            <a:endParaRPr lang="en-GB" sz="2000" dirty="0" smtClean="0"/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0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017B2F5-B2C9-42A9-9276-A6C8F78F4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5428AD-5198-40BB-BB15-A5C559CF62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A10564-9405-428F-9FF8-D9A6D1E5BE5A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625</TotalTime>
  <Words>399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Century Gothic</vt:lpstr>
      <vt:lpstr>Lucida Sans Unicode</vt:lpstr>
      <vt:lpstr>Verdana</vt:lpstr>
      <vt:lpstr>Wingdings 2</vt:lpstr>
      <vt:lpstr>Wingdings 3</vt:lpstr>
      <vt:lpstr>Concourse</vt:lpstr>
      <vt:lpstr>Comp2: Training</vt:lpstr>
      <vt:lpstr>Learning Objectives</vt:lpstr>
      <vt:lpstr>What is training</vt:lpstr>
      <vt:lpstr>Why do people need training?</vt:lpstr>
      <vt:lpstr>Induction training</vt:lpstr>
      <vt:lpstr>Internal or external training?</vt:lpstr>
      <vt:lpstr>On or off the job training?</vt:lpstr>
      <vt:lpstr>Why bother with training?</vt:lpstr>
      <vt:lpstr>Activities</vt:lpstr>
      <vt:lpstr>Summary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Appraisals</dc:title>
  <dc:creator>Beverley A Whitlock</dc:creator>
  <cp:lastModifiedBy>Rebecca Crumpton</cp:lastModifiedBy>
  <cp:revision>22</cp:revision>
  <cp:lastPrinted>2015-01-22T12:08:08Z</cp:lastPrinted>
  <dcterms:created xsi:type="dcterms:W3CDTF">2013-01-23T09:45:38Z</dcterms:created>
  <dcterms:modified xsi:type="dcterms:W3CDTF">2016-01-18T12:01:17Z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