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6"/>
  </p:handoutMasterIdLst>
  <p:sldIdLst>
    <p:sldId id="256" r:id="rId5"/>
    <p:sldId id="257" r:id="rId6"/>
    <p:sldId id="265" r:id="rId7"/>
    <p:sldId id="258" r:id="rId8"/>
    <p:sldId id="262" r:id="rId9"/>
    <p:sldId id="259" r:id="rId10"/>
    <p:sldId id="266" r:id="rId11"/>
    <p:sldId id="260" r:id="rId12"/>
    <p:sldId id="261" r:id="rId13"/>
    <p:sldId id="263" r:id="rId14"/>
    <p:sldId id="264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90249-053D-47F5-A6F5-605AABEAB953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C4C04-BACE-4304-B66B-763C94F28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252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60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5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63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03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07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41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346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88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44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27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4886-D02B-4C3F-B39E-B9B94478973C}" type="datetimeFigureOut">
              <a:rPr lang="en-GB" smtClean="0"/>
              <a:t>25/11/2015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156D6-0384-4FD0-BC69-0944A58F6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39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IkYUDQCYGHA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2744" y="-24065"/>
            <a:ext cx="10515600" cy="1979448"/>
          </a:xfrm>
        </p:spPr>
        <p:txBody>
          <a:bodyPr/>
          <a:lstStyle/>
          <a:p>
            <a:r>
              <a:rPr lang="en-GB" b="1" u="sng" dirty="0" smtClean="0"/>
              <a:t>People in Business (HR)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Staff </a:t>
            </a:r>
            <a:r>
              <a:rPr lang="en-GB" b="1" dirty="0" smtClean="0"/>
              <a:t>Appraisal</a:t>
            </a:r>
            <a:endParaRPr lang="en-GB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522536"/>
            <a:ext cx="5157787" cy="823912"/>
          </a:xfrm>
        </p:spPr>
        <p:txBody>
          <a:bodyPr>
            <a:normAutofit/>
          </a:bodyPr>
          <a:lstStyle/>
          <a:p>
            <a:r>
              <a:rPr lang="en-GB" u="sng" dirty="0" smtClean="0"/>
              <a:t>What is it?</a:t>
            </a:r>
            <a:endParaRPr lang="en-GB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17241" y="2505075"/>
            <a:ext cx="6102219" cy="3684588"/>
          </a:xfrm>
        </p:spPr>
        <p:txBody>
          <a:bodyPr>
            <a:normAutofit/>
          </a:bodyPr>
          <a:lstStyle/>
          <a:p>
            <a:r>
              <a:rPr lang="en-GB" dirty="0" smtClean="0"/>
              <a:t>An attempt by the business to find out the qualities, usefulness and or worth of it’s employees</a:t>
            </a:r>
          </a:p>
          <a:p>
            <a:r>
              <a:rPr lang="en-GB" dirty="0" smtClean="0"/>
              <a:t>Regular meetings in which the staff members performance is analysed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What does a business carry out staff appraisal?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008812" y="5106616"/>
            <a:ext cx="5183188" cy="434068"/>
          </a:xfrm>
        </p:spPr>
        <p:txBody>
          <a:bodyPr/>
          <a:lstStyle/>
          <a:p>
            <a:r>
              <a:rPr lang="en-GB" sz="1600" dirty="0" smtClean="0">
                <a:hlinkClick r:id="rId2"/>
              </a:rPr>
              <a:t>https://www.youtube.com/watch?v=IkYUDQCYGHA</a:t>
            </a:r>
            <a:endParaRPr lang="en-GB" sz="1600" dirty="0" smtClean="0"/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323" y="1158227"/>
            <a:ext cx="5009016" cy="375676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6328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29361"/>
          </a:xfrm>
        </p:spPr>
        <p:txBody>
          <a:bodyPr>
            <a:normAutofit/>
          </a:bodyPr>
          <a:lstStyle/>
          <a:p>
            <a:pPr algn="ctr"/>
            <a:r>
              <a:rPr lang="en-GB" sz="2400" b="1" dirty="0" smtClean="0"/>
              <a:t>Task: Analyse 2 benefits and 2 drawbacks of Staff Appraisal</a:t>
            </a:r>
            <a:endParaRPr lang="en-GB" sz="24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320284"/>
              </p:ext>
            </p:extLst>
          </p:nvPr>
        </p:nvGraphicFramePr>
        <p:xfrm>
          <a:off x="280084" y="1194487"/>
          <a:ext cx="11640066" cy="52931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20033"/>
                <a:gridCol w="5820033"/>
              </a:tblGrid>
              <a:tr h="555242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Benefits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Drawbacks</a:t>
                      </a:r>
                      <a:endParaRPr lang="en-GB" b="1" dirty="0"/>
                    </a:p>
                  </a:txBody>
                  <a:tcPr/>
                </a:tc>
              </a:tr>
              <a:tr h="229288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4498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8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941" y="365125"/>
            <a:ext cx="11351740" cy="1325563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‘The best person to appraise an employee is the employee’s line manager’ To what extent do you agree with this statement?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941" y="2059459"/>
            <a:ext cx="3792006" cy="4512927"/>
          </a:xfrm>
        </p:spPr>
        <p:txBody>
          <a:bodyPr/>
          <a:lstStyle/>
          <a:p>
            <a:r>
              <a:rPr lang="en-GB" dirty="0" smtClean="0"/>
              <a:t>AO3 and AO4 skills</a:t>
            </a:r>
          </a:p>
          <a:p>
            <a:endParaRPr lang="en-GB" dirty="0" smtClean="0"/>
          </a:p>
          <a:p>
            <a:r>
              <a:rPr lang="en-GB" dirty="0" smtClean="0"/>
              <a:t>AO3: answer the question</a:t>
            </a:r>
          </a:p>
          <a:p>
            <a:endParaRPr lang="en-GB" dirty="0" smtClean="0"/>
          </a:p>
          <a:p>
            <a:r>
              <a:rPr lang="en-GB" dirty="0" smtClean="0"/>
              <a:t>AO4: give balance to your argument – why might this not be the case?</a:t>
            </a:r>
            <a:endParaRPr lang="en-GB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4572000" y="1203158"/>
            <a:ext cx="7347284" cy="5654842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91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Staff Appraisal: How is performance analysed?</a:t>
            </a:r>
            <a:endParaRPr lang="en-GB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An employee may be judged on a range of tasks completed, such as: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Number of complaints</a:t>
            </a:r>
          </a:p>
          <a:p>
            <a:r>
              <a:rPr lang="en-GB" dirty="0" smtClean="0"/>
              <a:t>Performance of subordinates</a:t>
            </a:r>
          </a:p>
          <a:p>
            <a:r>
              <a:rPr lang="en-GB" dirty="0" smtClean="0"/>
              <a:t>Management of budget</a:t>
            </a:r>
          </a:p>
          <a:p>
            <a:r>
              <a:rPr lang="en-GB" dirty="0" smtClean="0"/>
              <a:t>Customer service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816" y="2682710"/>
            <a:ext cx="5560936" cy="393269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0565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Staff Appraisal: Superior's Assessment</a:t>
            </a:r>
            <a:endParaRPr lang="en-GB" b="1" u="sn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555" y="2207740"/>
            <a:ext cx="5003795" cy="3335863"/>
          </a:xfrm>
          <a:ln>
            <a:solidFill>
              <a:schemeClr val="accent1"/>
            </a:solidFill>
          </a:ln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465" y="1690688"/>
            <a:ext cx="5799438" cy="4935730"/>
          </a:xfrm>
        </p:spPr>
        <p:txBody>
          <a:bodyPr>
            <a:normAutofit/>
          </a:bodyPr>
          <a:lstStyle/>
          <a:p>
            <a:r>
              <a:rPr lang="en-GB" dirty="0" smtClean="0"/>
              <a:t>Most appraisals are carried out this way</a:t>
            </a:r>
          </a:p>
          <a:p>
            <a:endParaRPr lang="en-GB" dirty="0"/>
          </a:p>
          <a:p>
            <a:r>
              <a:rPr lang="en-GB" dirty="0" smtClean="0">
                <a:solidFill>
                  <a:srgbClr val="00B050"/>
                </a:solidFill>
              </a:rPr>
              <a:t>Benefit</a:t>
            </a:r>
            <a:r>
              <a:rPr lang="en-GB" dirty="0" smtClean="0"/>
              <a:t>: the supervisor usually has an intimate knowledge of the tasks that a worker has performed and how well they’ve done them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Drawback</a:t>
            </a:r>
            <a:r>
              <a:rPr lang="en-GB" dirty="0" smtClean="0"/>
              <a:t>: difficult for the supervisor to remain impartial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88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Methods of appraisal: Self-assessment</a:t>
            </a:r>
            <a:endParaRPr lang="en-GB" b="1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334" y="1578142"/>
            <a:ext cx="5250444" cy="5279857"/>
          </a:xfrm>
        </p:spPr>
        <p:txBody>
          <a:bodyPr/>
          <a:lstStyle/>
          <a:p>
            <a:r>
              <a:rPr lang="en-GB" dirty="0" smtClean="0"/>
              <a:t>The process of having the employee: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Reflect on their own performance</a:t>
            </a:r>
          </a:p>
          <a:p>
            <a:pPr lvl="1"/>
            <a:r>
              <a:rPr lang="en-GB" dirty="0" smtClean="0"/>
              <a:t>Record their progress</a:t>
            </a:r>
          </a:p>
          <a:p>
            <a:pPr lvl="1"/>
            <a:r>
              <a:rPr lang="en-GB" dirty="0" smtClean="0"/>
              <a:t>Suggest targets for future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 smtClean="0"/>
              <a:t>Perhaps the most important benefit is self-reflection: ‘How can I improve?’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588" y="2625012"/>
            <a:ext cx="5715000" cy="3810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5391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 b="1" u="sng" dirty="0" smtClean="0"/>
              <a:t>Methods of appraisal : Peer-assessment		</a:t>
            </a:r>
            <a:endParaRPr lang="en-GB" b="1" u="sng" dirty="0"/>
          </a:p>
        </p:txBody>
      </p:sp>
      <p:sp>
        <p:nvSpPr>
          <p:cNvPr id="7" name="Content Placeholder 5"/>
          <p:cNvSpPr>
            <a:spLocks noGrp="1"/>
          </p:cNvSpPr>
          <p:nvPr>
            <p:ph sz="half" idx="1"/>
          </p:nvPr>
        </p:nvSpPr>
        <p:spPr>
          <a:xfrm>
            <a:off x="230660" y="1736724"/>
            <a:ext cx="5123936" cy="4598863"/>
          </a:xfrm>
        </p:spPr>
        <p:txBody>
          <a:bodyPr>
            <a:normAutofit/>
          </a:bodyPr>
          <a:lstStyle/>
          <a:p>
            <a:r>
              <a:rPr lang="en-GB" dirty="0" smtClean="0"/>
              <a:t>The process of having employees of similar levels of responsibility critically comment upon performance of a co-worker and perhaps suggest methods of improvement</a:t>
            </a:r>
          </a:p>
          <a:p>
            <a:endParaRPr lang="en-GB" dirty="0" smtClean="0"/>
          </a:p>
          <a:p>
            <a:r>
              <a:rPr lang="en-GB" dirty="0" smtClean="0"/>
              <a:t>Arguably more reliable and valid as peers have a more comprehensive view of the employee’s job performance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7069" y="1736724"/>
            <a:ext cx="6429506" cy="482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1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0411"/>
            <a:ext cx="10515600" cy="1325563"/>
          </a:xfrm>
        </p:spPr>
        <p:txBody>
          <a:bodyPr/>
          <a:lstStyle/>
          <a:p>
            <a:r>
              <a:rPr lang="en-GB" b="1" u="sng" dirty="0" smtClean="0"/>
              <a:t>Methods of appraisal: 360 degree appraisal</a:t>
            </a:r>
            <a:endParaRPr lang="en-GB" b="1" u="sng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70588" y="1694991"/>
            <a:ext cx="5749212" cy="4351338"/>
          </a:xfrm>
        </p:spPr>
        <p:txBody>
          <a:bodyPr/>
          <a:lstStyle/>
          <a:p>
            <a:r>
              <a:rPr lang="en-GB" dirty="0" smtClean="0"/>
              <a:t>The appraised staff member receives feedback from people whose views are considered helpful and relevant e.g. fellow workers, line managers, junior staff, team members, customers and suppliers</a:t>
            </a:r>
          </a:p>
          <a:p>
            <a:endParaRPr lang="en-GB" dirty="0" smtClean="0"/>
          </a:p>
          <a:p>
            <a:r>
              <a:rPr lang="en-GB" dirty="0" smtClean="0"/>
              <a:t>It also includes self-assessment to give a complete appraisal of the individual (360 degree)</a:t>
            </a:r>
          </a:p>
          <a:p>
            <a:endParaRPr lang="en-GB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6172200" y="1694991"/>
            <a:ext cx="5631024" cy="4351338"/>
          </a:xfrm>
        </p:spPr>
        <p:txBody>
          <a:bodyPr/>
          <a:lstStyle/>
          <a:p>
            <a:r>
              <a:rPr lang="en-GB" dirty="0" smtClean="0"/>
              <a:t>This method should provide a full picture of performance and it may help a business when making decisions when related to the performance of the individual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881" y="3945305"/>
            <a:ext cx="2743396" cy="266116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9633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263" y="268874"/>
            <a:ext cx="11229474" cy="62948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2800" b="1" dirty="0" smtClean="0"/>
              <a:t>Task: In pairs, investigate and evaluate the following appraisal scheme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79" y="1203158"/>
            <a:ext cx="4299283" cy="5654842"/>
          </a:xfrm>
        </p:spPr>
        <p:txBody>
          <a:bodyPr>
            <a:normAutofit fontScale="5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GB" sz="4400" dirty="0" smtClean="0"/>
              <a:t>Explain the ACAS appraisal system (p6)</a:t>
            </a:r>
          </a:p>
          <a:p>
            <a:pPr marL="742950" indent="-742950">
              <a:buFont typeface="+mj-lt"/>
              <a:buAutoNum type="arabicPeriod"/>
            </a:pPr>
            <a:endParaRPr lang="en-GB" sz="4400" dirty="0" smtClean="0"/>
          </a:p>
          <a:p>
            <a:pPr marL="742950" indent="-742950">
              <a:buFont typeface="+mj-lt"/>
              <a:buAutoNum type="arabicPeriod"/>
            </a:pPr>
            <a:r>
              <a:rPr lang="en-GB" sz="4400" dirty="0" smtClean="0"/>
              <a:t>What are objectives and how are they set (p8)?</a:t>
            </a:r>
          </a:p>
          <a:p>
            <a:pPr marL="742950" indent="-742950">
              <a:buFont typeface="+mj-lt"/>
              <a:buAutoNum type="arabicPeriod"/>
            </a:pPr>
            <a:endParaRPr lang="en-GB" sz="4400" dirty="0" smtClean="0"/>
          </a:p>
          <a:p>
            <a:pPr marL="742950" indent="-742950">
              <a:buFont typeface="+mj-lt"/>
              <a:buAutoNum type="arabicPeriod"/>
            </a:pPr>
            <a:r>
              <a:rPr lang="en-GB" sz="4400" dirty="0" smtClean="0"/>
              <a:t>How are individual appraisals run (p10)</a:t>
            </a:r>
          </a:p>
          <a:p>
            <a:pPr marL="742950" indent="-742950">
              <a:buFont typeface="+mj-lt"/>
              <a:buAutoNum type="arabicPeriod"/>
            </a:pPr>
            <a:endParaRPr lang="en-GB" sz="4400" dirty="0" smtClean="0"/>
          </a:p>
          <a:p>
            <a:pPr marL="742950" indent="-742950">
              <a:buFont typeface="+mj-lt"/>
              <a:buAutoNum type="arabicPeriod"/>
            </a:pPr>
            <a:endParaRPr lang="en-GB" sz="4400" dirty="0" smtClean="0"/>
          </a:p>
          <a:p>
            <a:pPr marL="742950" indent="-742950">
              <a:buFont typeface="+mj-lt"/>
              <a:buAutoNum type="arabicPeriod"/>
            </a:pPr>
            <a:r>
              <a:rPr lang="en-GB" sz="4400" dirty="0" smtClean="0"/>
              <a:t>What methods of appraisal do ACAS suggest using?</a:t>
            </a:r>
          </a:p>
          <a:p>
            <a:pPr marL="742950" indent="-742950">
              <a:buFont typeface="+mj-lt"/>
              <a:buAutoNum type="arabicPeriod"/>
            </a:pPr>
            <a:endParaRPr lang="en-GB" sz="4400" dirty="0" smtClean="0"/>
          </a:p>
          <a:p>
            <a:pPr marL="742950" indent="-742950">
              <a:buFont typeface="+mj-lt"/>
              <a:buAutoNum type="arabicPeriod"/>
            </a:pPr>
            <a:r>
              <a:rPr lang="en-GB" sz="4400" dirty="0" smtClean="0"/>
              <a:t>What are the benefits/drawbacks to the business of this?</a:t>
            </a: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0" y="1203158"/>
            <a:ext cx="7347284" cy="565484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r>
              <a:rPr lang="en-GB" dirty="0" smtClean="0"/>
              <a:t>……………………………………………………………………………………………………………………………………………...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6909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2738" y="3632882"/>
            <a:ext cx="2223062" cy="84418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sz="1800" b="1" dirty="0" smtClean="0"/>
              <a:t>Staff Appraisal: Impact on Stakeholders</a:t>
            </a:r>
            <a:endParaRPr lang="en-GB" sz="18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01053" y="172622"/>
            <a:ext cx="11454063" cy="8818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u="sng" dirty="0" smtClean="0"/>
              <a:t>Activity: Evaluate the impact of staff appraisal on 4 stakeholders of a business</a:t>
            </a:r>
            <a:endParaRPr lang="en-GB" sz="2800" b="1" u="sng" dirty="0"/>
          </a:p>
        </p:txBody>
      </p:sp>
    </p:spTree>
    <p:extLst>
      <p:ext uri="{BB962C8B-B14F-4D97-AF65-F5344CB8AC3E}">
        <p14:creationId xmlns:p14="http://schemas.microsoft.com/office/powerpoint/2010/main" val="273359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053" y="172621"/>
            <a:ext cx="11454063" cy="1325563"/>
          </a:xfrm>
        </p:spPr>
        <p:txBody>
          <a:bodyPr/>
          <a:lstStyle/>
          <a:p>
            <a:r>
              <a:rPr lang="en-GB" b="1" u="sng" dirty="0" smtClean="0"/>
              <a:t>Appraisal: Benefits and Drawbacks to the Business</a:t>
            </a:r>
            <a:endParaRPr lang="en-GB" b="1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447892"/>
            <a:ext cx="5157787" cy="823912"/>
          </a:xfrm>
        </p:spPr>
        <p:txBody>
          <a:bodyPr/>
          <a:lstStyle/>
          <a:p>
            <a:r>
              <a:rPr lang="en-GB" u="sng" dirty="0" smtClean="0"/>
              <a:t>Benefits</a:t>
            </a:r>
            <a:endParaRPr lang="en-GB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9918" y="2505074"/>
            <a:ext cx="5717657" cy="4110329"/>
          </a:xfrm>
        </p:spPr>
        <p:txBody>
          <a:bodyPr>
            <a:normAutofit/>
          </a:bodyPr>
          <a:lstStyle/>
          <a:p>
            <a:r>
              <a:rPr lang="en-GB" dirty="0" smtClean="0"/>
              <a:t>Motivates staff</a:t>
            </a:r>
          </a:p>
          <a:p>
            <a:r>
              <a:rPr lang="en-GB" dirty="0" smtClean="0"/>
              <a:t>Improves performance</a:t>
            </a:r>
          </a:p>
          <a:p>
            <a:r>
              <a:rPr lang="en-GB" dirty="0" smtClean="0"/>
              <a:t>Allows the setting of achievable targets</a:t>
            </a:r>
          </a:p>
          <a:p>
            <a:r>
              <a:rPr lang="en-GB" dirty="0" smtClean="0"/>
              <a:t>Identifies training needs</a:t>
            </a:r>
          </a:p>
          <a:p>
            <a:r>
              <a:rPr lang="en-GB" dirty="0" smtClean="0"/>
              <a:t>Identifies potential</a:t>
            </a:r>
          </a:p>
          <a:p>
            <a:r>
              <a:rPr lang="en-GB" dirty="0" smtClean="0"/>
              <a:t>Enables achievable bonuses to be earned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457225"/>
            <a:ext cx="5183188" cy="823912"/>
          </a:xfrm>
        </p:spPr>
        <p:txBody>
          <a:bodyPr/>
          <a:lstStyle/>
          <a:p>
            <a:r>
              <a:rPr lang="en-GB" u="sng" dirty="0" smtClean="0"/>
              <a:t>Drawbacks</a:t>
            </a:r>
            <a:endParaRPr lang="en-GB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Causes tension in the workplace</a:t>
            </a:r>
          </a:p>
          <a:p>
            <a:r>
              <a:rPr lang="en-GB" dirty="0" smtClean="0"/>
              <a:t>Puts workers under pressure to improve</a:t>
            </a:r>
          </a:p>
          <a:p>
            <a:r>
              <a:rPr lang="en-GB" dirty="0" smtClean="0"/>
              <a:t>Places too much power in the hands of line managers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2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E00CCB-41A3-4519-9CF9-7DAB9F0C0B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EE3706-A29A-4A39-9FBF-98F94C0DC54A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purl.org/dc/dcmitype/"/>
    <ds:schemaRef ds:uri="http://schemas.microsoft.com/sharepoint/v3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CD260D7-82CF-4C41-B232-80952C567D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521</Words>
  <Application>Microsoft Office PowerPoint</Application>
  <PresentationFormat>Widescreen</PresentationFormat>
  <Paragraphs>109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People in Business (HR) Staff Appraisal</vt:lpstr>
      <vt:lpstr>Staff Appraisal: How is performance analysed?</vt:lpstr>
      <vt:lpstr>Staff Appraisal: Superior's Assessment</vt:lpstr>
      <vt:lpstr>Methods of appraisal: Self-assessment</vt:lpstr>
      <vt:lpstr>Methods of appraisal : Peer-assessment  </vt:lpstr>
      <vt:lpstr>Methods of appraisal: 360 degree appraisal</vt:lpstr>
      <vt:lpstr>Task: In pairs, investigate and evaluate the following appraisal scheme</vt:lpstr>
      <vt:lpstr>Staff Appraisal: Impact on Stakeholders</vt:lpstr>
      <vt:lpstr>Appraisal: Benefits and Drawbacks to the Business</vt:lpstr>
      <vt:lpstr>Task: Analyse 2 benefits and 2 drawbacks of Staff Appraisal</vt:lpstr>
      <vt:lpstr>‘The best person to appraise an employee is the employee’s line manager’ To what extent do you agree with this statement?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Staff Appraisal</dc:title>
  <dc:creator>David Dyson</dc:creator>
  <cp:lastModifiedBy>David Dyson</cp:lastModifiedBy>
  <cp:revision>17</cp:revision>
  <cp:lastPrinted>2015-11-24T16:30:32Z</cp:lastPrinted>
  <dcterms:created xsi:type="dcterms:W3CDTF">2015-11-24T13:15:14Z</dcterms:created>
  <dcterms:modified xsi:type="dcterms:W3CDTF">2015-11-25T12:08:24Z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