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handoutMasterIdLst>
    <p:handoutMasterId r:id="rId18"/>
  </p:handoutMasterIdLst>
  <p:sldIdLst>
    <p:sldId id="267" r:id="rId5"/>
    <p:sldId id="268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9" r:id="rId15"/>
    <p:sldId id="270" r:id="rId1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1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955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6248A42C-89BE-48BB-BD14-9C98413E3498}" type="datetimeFigureOut">
              <a:rPr lang="en-US" smtClean="0"/>
              <a:pPr/>
              <a:t>1/22/2016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955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DDA112CD-EB75-4672-80E3-068CBE129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0993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763618-0340-4FB1-A4ED-3159C983E06E}" type="datetimeFigureOut">
              <a:rPr lang="en-GB" smtClean="0"/>
              <a:t>22/01/2016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89A3E-FD58-4DCE-9799-32D7AC2B9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481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https://www.youtube.com/watch?v=X6wxM20n9dg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89A3E-FD58-4DCE-9799-32D7AC2B913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308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titlemaster_m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</p:spPr>
      </p:pic>
      <p:sp>
        <p:nvSpPr>
          <p:cNvPr id="10243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30AA09F-DE1A-4269-B5B7-436433DB98F6}" type="datetimeFigureOut">
              <a:rPr lang="en-US" smtClean="0"/>
              <a:pPr/>
              <a:t>1/22/2016</a:t>
            </a:fld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4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0247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0AA09F-DE1A-4269-B5B7-436433DB98F6}" type="datetimeFigureOut">
              <a:rPr lang="en-US" smtClean="0"/>
              <a:pPr/>
              <a:t>1/22/2016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0AA09F-DE1A-4269-B5B7-436433DB98F6}" type="datetimeFigureOut">
              <a:rPr lang="en-US" smtClean="0"/>
              <a:pPr/>
              <a:t>1/22/2016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0AA09F-DE1A-4269-B5B7-436433DB98F6}" type="datetimeFigureOut">
              <a:rPr lang="en-US" smtClean="0"/>
              <a:pPr/>
              <a:t>1/22/2016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entury Gothic" panose="020B0502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entury Gothic" panose="020B050202020202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0AA09F-DE1A-4269-B5B7-436433DB98F6}" type="datetimeFigureOut">
              <a:rPr lang="en-US" smtClean="0"/>
              <a:pPr/>
              <a:t>1/22/2016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0AA09F-DE1A-4269-B5B7-436433DB98F6}" type="datetimeFigureOut">
              <a:rPr lang="en-US" smtClean="0"/>
              <a:pPr/>
              <a:t>1/22/2016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0AA09F-DE1A-4269-B5B7-436433DB98F6}" type="datetimeFigureOut">
              <a:rPr lang="en-US" smtClean="0"/>
              <a:pPr/>
              <a:t>1/22/2016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0AA09F-DE1A-4269-B5B7-436433DB98F6}" type="datetimeFigureOut">
              <a:rPr lang="en-US" smtClean="0"/>
              <a:pPr/>
              <a:t>1/22/2016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0AA09F-DE1A-4269-B5B7-436433DB98F6}" type="datetimeFigureOut">
              <a:rPr lang="en-US" smtClean="0"/>
              <a:pPr/>
              <a:t>1/22/2016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0AA09F-DE1A-4269-B5B7-436433DB98F6}" type="datetimeFigureOut">
              <a:rPr lang="en-US" smtClean="0"/>
              <a:pPr/>
              <a:t>1/22/2016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0AA09F-DE1A-4269-B5B7-436433DB98F6}" type="datetimeFigureOut">
              <a:rPr lang="en-US" smtClean="0"/>
              <a:pPr/>
              <a:t>1/22/2016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9219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dirty="0"/>
            </a:p>
          </p:txBody>
        </p:sp>
        <p:pic>
          <p:nvPicPr>
            <p:cNvPr id="9220" name="Picture 4" descr="slidemaster_med3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</p:spPr>
        </p:pic>
      </p:grpSp>
      <p:sp>
        <p:nvSpPr>
          <p:cNvPr id="922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B30AA09F-DE1A-4269-B5B7-436433DB98F6}" type="datetimeFigureOut">
              <a:rPr lang="en-US" smtClean="0"/>
              <a:pPr/>
              <a:t>1/22/2016</a:t>
            </a:fld>
            <a:endParaRPr lang="en-GB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9B372E7A-7D55-4E21-8E6F-B0945F7251E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2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922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922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922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922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92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entury Gothic" panose="020B050202020202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Century Gothic" panose="020B0502020202020204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Century Gothic" panose="020B0502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Century Gothic" panose="020B0502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Century Gothic" panose="020B0502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Century Gothic" panose="020B0502020202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6wxM20n9d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GB" dirty="0" smtClean="0"/>
              <a:t>Workforce performance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GB" dirty="0" smtClean="0"/>
              <a:t>Comp2: People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828113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3768" y="228600"/>
            <a:ext cx="6400800" cy="1219200"/>
          </a:xfrm>
        </p:spPr>
        <p:txBody>
          <a:bodyPr/>
          <a:lstStyle/>
          <a:p>
            <a:pPr algn="ctr"/>
            <a:r>
              <a:rPr lang="en-GB" b="1" dirty="0" smtClean="0">
                <a:effectLst/>
              </a:rPr>
              <a:t>Strategies to reduce absenteeism</a:t>
            </a:r>
            <a:endParaRPr lang="en-GB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3768" y="1772816"/>
            <a:ext cx="6400800" cy="4495800"/>
          </a:xfrm>
        </p:spPr>
        <p:txBody>
          <a:bodyPr/>
          <a:lstStyle/>
          <a:p>
            <a:r>
              <a:rPr lang="en-GB" sz="2400" dirty="0" smtClean="0">
                <a:effectLst/>
              </a:rPr>
              <a:t>More flexible working practices</a:t>
            </a:r>
          </a:p>
          <a:p>
            <a:r>
              <a:rPr lang="en-GB" sz="2400" dirty="0" smtClean="0">
                <a:effectLst/>
              </a:rPr>
              <a:t>Ensure jobs are interesting and challenging</a:t>
            </a:r>
          </a:p>
          <a:p>
            <a:r>
              <a:rPr lang="en-GB" sz="2400" dirty="0" smtClean="0">
                <a:effectLst/>
              </a:rPr>
              <a:t>Improved working conditions</a:t>
            </a:r>
          </a:p>
          <a:p>
            <a:r>
              <a:rPr lang="en-GB" sz="2400" dirty="0" smtClean="0">
                <a:effectLst/>
              </a:rPr>
              <a:t>Better relations between employers and employees</a:t>
            </a:r>
          </a:p>
          <a:p>
            <a:r>
              <a:rPr lang="en-GB" sz="2400" dirty="0" smtClean="0">
                <a:effectLst/>
              </a:rPr>
              <a:t>Attendance bonuses</a:t>
            </a:r>
            <a:endParaRPr lang="en-GB" sz="2400" dirty="0">
              <a:effectLst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Complete the workforce performance worksheet.</a:t>
            </a:r>
          </a:p>
          <a:p>
            <a:endParaRPr lang="en-GB" dirty="0"/>
          </a:p>
          <a:p>
            <a:r>
              <a:rPr lang="en-GB" sz="2400" dirty="0" smtClean="0"/>
              <a:t>Extension: Answer the following question in your notes…</a:t>
            </a:r>
          </a:p>
          <a:p>
            <a:pPr marL="0" indent="0">
              <a:buNone/>
            </a:pPr>
            <a:r>
              <a:rPr lang="en-GB" sz="2400" i="1" dirty="0" smtClean="0"/>
              <a:t>“A business should always be concerned if it has a high absenteeism and labour turnover rate”. </a:t>
            </a:r>
          </a:p>
          <a:p>
            <a:pPr marL="0" indent="0">
              <a:buNone/>
            </a:pPr>
            <a:r>
              <a:rPr lang="en-GB" sz="2400" dirty="0" smtClean="0"/>
              <a:t>Discuss this statement 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099911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Homewor</a:t>
            </a:r>
            <a:r>
              <a:rPr lang="en-GB" dirty="0"/>
              <a:t>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268760"/>
            <a:ext cx="6400800" cy="4495800"/>
          </a:xfrm>
        </p:spPr>
        <p:txBody>
          <a:bodyPr/>
          <a:lstStyle/>
          <a:p>
            <a:r>
              <a:rPr lang="en-GB" sz="2400" dirty="0" smtClean="0"/>
              <a:t>Read the ‘</a:t>
            </a:r>
            <a:r>
              <a:rPr lang="en-GB" sz="2400" smtClean="0"/>
              <a:t>Organisational Design’ </a:t>
            </a:r>
            <a:r>
              <a:rPr lang="en-GB" sz="2400" dirty="0" smtClean="0"/>
              <a:t>notes on </a:t>
            </a:r>
            <a:r>
              <a:rPr lang="en-GB" sz="2400" dirty="0" err="1" smtClean="0"/>
              <a:t>GoL</a:t>
            </a:r>
            <a:r>
              <a:rPr lang="en-GB" sz="2400" dirty="0" smtClean="0"/>
              <a:t>.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Define the following terms/answer questions and bring in your notes to Monday’s lesson:</a:t>
            </a:r>
          </a:p>
          <a:p>
            <a:pPr lvl="1"/>
            <a:r>
              <a:rPr lang="en-GB" sz="2000" dirty="0" smtClean="0"/>
              <a:t>Layer of hierarchy</a:t>
            </a:r>
          </a:p>
          <a:p>
            <a:pPr lvl="1"/>
            <a:r>
              <a:rPr lang="en-GB" sz="2000" dirty="0" smtClean="0"/>
              <a:t>Levels of responsibility</a:t>
            </a:r>
          </a:p>
          <a:p>
            <a:pPr lvl="1"/>
            <a:r>
              <a:rPr lang="en-GB" sz="2000" dirty="0" smtClean="0"/>
              <a:t>Chain of command</a:t>
            </a:r>
          </a:p>
          <a:p>
            <a:pPr lvl="1"/>
            <a:r>
              <a:rPr lang="en-GB" sz="2000" dirty="0" smtClean="0"/>
              <a:t>Span of control</a:t>
            </a:r>
          </a:p>
          <a:p>
            <a:pPr lvl="1"/>
            <a:r>
              <a:rPr lang="en-GB" sz="2000" dirty="0" smtClean="0"/>
              <a:t>Explain the differences between a ‘tall’ and ‘flat’ hierarchical structure</a:t>
            </a:r>
          </a:p>
          <a:p>
            <a:pPr lvl="1"/>
            <a:r>
              <a:rPr lang="en-GB" sz="2000" dirty="0" smtClean="0"/>
              <a:t>What is the purpose of the matrix structure?</a:t>
            </a:r>
          </a:p>
        </p:txBody>
      </p:sp>
    </p:spTree>
    <p:extLst>
      <p:ext uri="{BB962C8B-B14F-4D97-AF65-F5344CB8AC3E}">
        <p14:creationId xmlns:p14="http://schemas.microsoft.com/office/powerpoint/2010/main" val="94256063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340768"/>
            <a:ext cx="6400800" cy="4495800"/>
          </a:xfrm>
        </p:spPr>
        <p:txBody>
          <a:bodyPr/>
          <a:lstStyle/>
          <a:p>
            <a:r>
              <a:rPr lang="en-GB" sz="2400" dirty="0" smtClean="0"/>
              <a:t>Explain what is meant by workforce performance</a:t>
            </a:r>
          </a:p>
          <a:p>
            <a:endParaRPr lang="en-GB" sz="2400" dirty="0" smtClean="0"/>
          </a:p>
          <a:p>
            <a:r>
              <a:rPr lang="en-GB" sz="2400" dirty="0" smtClean="0"/>
              <a:t>Explain what is meant by labour productivity, absenteeism and labour turnover</a:t>
            </a:r>
          </a:p>
          <a:p>
            <a:endParaRPr lang="en-GB" sz="2400" dirty="0"/>
          </a:p>
          <a:p>
            <a:r>
              <a:rPr lang="en-GB" sz="2400" dirty="0" smtClean="0"/>
              <a:t>Calculate and interpret labour productivity and labour turnover</a:t>
            </a:r>
          </a:p>
          <a:p>
            <a:endParaRPr lang="en-GB" sz="2400" dirty="0"/>
          </a:p>
          <a:p>
            <a:r>
              <a:rPr lang="en-GB" sz="2400" dirty="0" smtClean="0"/>
              <a:t>Evaluate the importance and impact of workforce performance for a business and its stakeholders.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6095134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2173" y="1268760"/>
            <a:ext cx="6400800" cy="4495800"/>
          </a:xfrm>
        </p:spPr>
        <p:txBody>
          <a:bodyPr/>
          <a:lstStyle/>
          <a:p>
            <a:pPr>
              <a:buNone/>
            </a:pPr>
            <a:r>
              <a:rPr lang="en-GB" sz="2400" dirty="0" smtClean="0">
                <a:effectLst/>
              </a:rPr>
              <a:t>What is it?</a:t>
            </a:r>
          </a:p>
          <a:p>
            <a:pPr marL="0" indent="0">
              <a:buNone/>
            </a:pPr>
            <a:r>
              <a:rPr lang="en-GB" sz="2400" dirty="0" smtClean="0">
                <a:effectLst/>
              </a:rPr>
              <a:t>A measurement of the efficiency with which a business turns production inputs into outputs</a:t>
            </a:r>
            <a:endParaRPr lang="en-GB" sz="3600" dirty="0" smtClean="0">
              <a:effectLst/>
            </a:endParaRPr>
          </a:p>
          <a:p>
            <a:pPr>
              <a:buNone/>
            </a:pPr>
            <a:endParaRPr lang="en-GB" sz="2400" dirty="0" smtClean="0">
              <a:effectLst/>
            </a:endParaRPr>
          </a:p>
          <a:p>
            <a:pPr>
              <a:buNone/>
            </a:pPr>
            <a:r>
              <a:rPr lang="en-GB" sz="2400" dirty="0" smtClean="0">
                <a:effectLst/>
              </a:rPr>
              <a:t>This is calculated as follows:</a:t>
            </a:r>
            <a:endParaRPr lang="en-GB" sz="2400" dirty="0">
              <a:effectLst/>
            </a:endParaRPr>
          </a:p>
          <a:p>
            <a:pPr>
              <a:buNone/>
            </a:pPr>
            <a:r>
              <a:rPr lang="en-GB" sz="2400" b="1" dirty="0" smtClean="0">
                <a:effectLst/>
              </a:rPr>
              <a:t>Labour productivity =   </a:t>
            </a:r>
          </a:p>
          <a:p>
            <a:pPr>
              <a:buNone/>
            </a:pPr>
            <a:r>
              <a:rPr lang="en-GB" sz="2400" b="1" u="sng" dirty="0" smtClean="0">
                <a:effectLst/>
              </a:rPr>
              <a:t>output per period</a:t>
            </a:r>
          </a:p>
          <a:p>
            <a:pPr>
              <a:buNone/>
            </a:pPr>
            <a:r>
              <a:rPr lang="en-GB" sz="2400" b="1" dirty="0" smtClean="0">
                <a:effectLst/>
              </a:rPr>
              <a:t>number of employees period</a:t>
            </a:r>
          </a:p>
          <a:p>
            <a:pPr>
              <a:buNone/>
            </a:pPr>
            <a:endParaRPr lang="en-GB" sz="2400" dirty="0">
              <a:effectLst/>
            </a:endParaRPr>
          </a:p>
          <a:p>
            <a:pPr>
              <a:buNone/>
            </a:pPr>
            <a:r>
              <a:rPr lang="en-GB" sz="2400" dirty="0" smtClean="0">
                <a:effectLst/>
              </a:rPr>
              <a:t>This calculation is a measure of the output per worker over a given period</a:t>
            </a:r>
          </a:p>
          <a:p>
            <a:pPr>
              <a:buNone/>
            </a:pPr>
            <a:endParaRPr lang="en-GB" sz="1200" dirty="0" smtClean="0">
              <a:hlinkClick r:id="rId3"/>
            </a:endParaRPr>
          </a:p>
          <a:p>
            <a:pPr>
              <a:buNone/>
            </a:pPr>
            <a:r>
              <a:rPr lang="en-GB" sz="1200" dirty="0" smtClean="0">
                <a:hlinkClick r:id="rId3"/>
              </a:rPr>
              <a:t>https</a:t>
            </a:r>
            <a:r>
              <a:rPr lang="en-GB" sz="1200" dirty="0">
                <a:hlinkClick r:id="rId3"/>
              </a:rPr>
              <a:t>://</a:t>
            </a:r>
            <a:r>
              <a:rPr lang="en-GB" sz="1200" dirty="0" smtClean="0">
                <a:hlinkClick r:id="rId3"/>
              </a:rPr>
              <a:t>www.youtube.com/watch?v=X6wxM20n9dg</a:t>
            </a:r>
            <a:endParaRPr lang="en-GB" sz="1200" dirty="0" smtClean="0"/>
          </a:p>
          <a:p>
            <a:pPr>
              <a:buNone/>
            </a:pPr>
            <a:endParaRPr lang="en-GB" sz="1200" dirty="0"/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422173" y="18864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pPr algn="ctr"/>
            <a:r>
              <a:rPr lang="en-GB" sz="4000" u="sng" kern="0" dirty="0" smtClean="0">
                <a:latin typeface="Century Gothic" panose="020B0502020202020204" pitchFamily="34" charset="0"/>
              </a:rPr>
              <a:t>Labour productivity</a:t>
            </a:r>
            <a:endParaRPr lang="en-GB" sz="4000" u="sng" kern="0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How do you increase productivity?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600200"/>
            <a:ext cx="6768752" cy="514116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b="1" dirty="0" smtClean="0">
                <a:effectLst/>
              </a:rPr>
              <a:t>Through human resource management policies such as:</a:t>
            </a:r>
          </a:p>
          <a:p>
            <a:pPr>
              <a:buNone/>
            </a:pPr>
            <a:endParaRPr lang="en-GB" dirty="0" smtClean="0">
              <a:effectLst/>
            </a:endParaRPr>
          </a:p>
          <a:p>
            <a:r>
              <a:rPr lang="en-GB" sz="3100" dirty="0" smtClean="0">
                <a:effectLst/>
              </a:rPr>
              <a:t>Recruitment and selection of skilled and suitable workers</a:t>
            </a:r>
          </a:p>
          <a:p>
            <a:r>
              <a:rPr lang="en-GB" sz="3100" dirty="0" smtClean="0">
                <a:effectLst/>
              </a:rPr>
              <a:t>Provision of training</a:t>
            </a:r>
          </a:p>
          <a:p>
            <a:r>
              <a:rPr lang="en-GB" sz="3100" dirty="0" smtClean="0">
                <a:effectLst/>
              </a:rPr>
              <a:t>Remuneration and non-financial benefits</a:t>
            </a:r>
          </a:p>
          <a:p>
            <a:r>
              <a:rPr lang="en-GB" sz="3100" dirty="0" smtClean="0">
                <a:effectLst/>
              </a:rPr>
              <a:t>Anything that increases worker motivation</a:t>
            </a:r>
          </a:p>
          <a:p>
            <a:pPr>
              <a:buNone/>
            </a:pPr>
            <a:endParaRPr lang="en-GB" sz="3100" dirty="0" smtClean="0">
              <a:effectLst/>
            </a:endParaRPr>
          </a:p>
          <a:p>
            <a:pPr>
              <a:buNone/>
            </a:pPr>
            <a:r>
              <a:rPr lang="en-GB" sz="3100" b="1" dirty="0" smtClean="0">
                <a:effectLst/>
              </a:rPr>
              <a:t>Or</a:t>
            </a:r>
            <a:endParaRPr lang="en-GB" sz="3100" dirty="0">
              <a:effectLst/>
            </a:endParaRPr>
          </a:p>
          <a:p>
            <a:r>
              <a:rPr lang="en-GB" sz="3100" dirty="0" smtClean="0">
                <a:effectLst/>
              </a:rPr>
              <a:t>Improved technology and capital equipment</a:t>
            </a:r>
            <a:endParaRPr lang="en-GB" sz="3100" dirty="0">
              <a:effectLst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Labour Turnover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4424" y="1340768"/>
            <a:ext cx="6768752" cy="4495800"/>
          </a:xfrm>
        </p:spPr>
        <p:txBody>
          <a:bodyPr/>
          <a:lstStyle/>
          <a:p>
            <a:pPr>
              <a:buNone/>
            </a:pPr>
            <a:r>
              <a:rPr lang="en-GB" sz="2400" dirty="0" smtClean="0">
                <a:effectLst/>
              </a:rPr>
              <a:t>What is it?</a:t>
            </a:r>
          </a:p>
          <a:p>
            <a:pPr marL="0" indent="0">
              <a:buNone/>
            </a:pPr>
            <a:r>
              <a:rPr lang="en-GB" sz="2400" dirty="0" smtClean="0">
                <a:effectLst/>
              </a:rPr>
              <a:t>The measure of the rate at which employees are leaving an organisation</a:t>
            </a:r>
            <a:endParaRPr lang="en-GB" sz="2400" dirty="0">
              <a:effectLst/>
            </a:endParaRPr>
          </a:p>
          <a:p>
            <a:pPr>
              <a:buNone/>
            </a:pPr>
            <a:endParaRPr lang="en-GB" sz="2400" dirty="0" smtClean="0">
              <a:effectLst/>
            </a:endParaRPr>
          </a:p>
          <a:p>
            <a:pPr>
              <a:buNone/>
            </a:pPr>
            <a:r>
              <a:rPr lang="en-GB" sz="2400" dirty="0">
                <a:effectLst/>
              </a:rPr>
              <a:t>This is calculated as follows:</a:t>
            </a:r>
          </a:p>
          <a:p>
            <a:pPr>
              <a:buNone/>
            </a:pPr>
            <a:endParaRPr lang="en-GB" sz="1200" dirty="0">
              <a:effectLst/>
            </a:endParaRPr>
          </a:p>
          <a:p>
            <a:pPr>
              <a:buNone/>
            </a:pPr>
            <a:r>
              <a:rPr lang="en-GB" sz="2000" dirty="0" smtClean="0">
                <a:effectLst/>
              </a:rPr>
              <a:t>Rate of labour turnover =  </a:t>
            </a:r>
          </a:p>
          <a:p>
            <a:pPr>
              <a:buNone/>
            </a:pPr>
            <a:r>
              <a:rPr lang="en-GB" sz="2000" u="sng" dirty="0" smtClean="0">
                <a:effectLst/>
              </a:rPr>
              <a:t>number of people leaving over a period      </a:t>
            </a:r>
            <a:r>
              <a:rPr lang="en-GB" sz="2000" dirty="0" smtClean="0">
                <a:effectLst/>
              </a:rPr>
              <a:t>      x 100</a:t>
            </a:r>
          </a:p>
          <a:p>
            <a:pPr>
              <a:buNone/>
            </a:pPr>
            <a:r>
              <a:rPr lang="en-GB" sz="2000" dirty="0" smtClean="0">
                <a:effectLst/>
              </a:rPr>
              <a:t>average number of employed over a period</a:t>
            </a:r>
          </a:p>
          <a:p>
            <a:pPr>
              <a:buNone/>
            </a:pPr>
            <a:endParaRPr lang="en-GB" sz="2400" dirty="0">
              <a:effectLst/>
            </a:endParaRPr>
          </a:p>
          <a:p>
            <a:pPr marL="0" indent="0">
              <a:buNone/>
            </a:pPr>
            <a:r>
              <a:rPr lang="en-GB" sz="2400" dirty="0" smtClean="0">
                <a:effectLst/>
              </a:rPr>
              <a:t>This calculation show the proportion of employees leaving a business over a period of time</a:t>
            </a:r>
            <a:endParaRPr lang="en-GB" sz="2400" dirty="0">
              <a:effectLst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effectLst/>
              </a:rPr>
              <a:t>Causes of high labour turnover</a:t>
            </a:r>
            <a:endParaRPr lang="en-GB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340768"/>
            <a:ext cx="6400800" cy="4495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2000" b="1" dirty="0" smtClean="0">
                <a:effectLst/>
              </a:rPr>
              <a:t>Internal factors</a:t>
            </a:r>
          </a:p>
          <a:p>
            <a:r>
              <a:rPr lang="en-GB" sz="2000" dirty="0" smtClean="0">
                <a:effectLst/>
              </a:rPr>
              <a:t>Poor leadership and management techniques</a:t>
            </a:r>
          </a:p>
          <a:p>
            <a:r>
              <a:rPr lang="en-GB" sz="2000" dirty="0" smtClean="0">
                <a:effectLst/>
              </a:rPr>
              <a:t>Poor communication</a:t>
            </a:r>
          </a:p>
          <a:p>
            <a:r>
              <a:rPr lang="en-GB" sz="2000" dirty="0" smtClean="0">
                <a:effectLst/>
              </a:rPr>
              <a:t>Low wages and salaries compared to the norm in the area</a:t>
            </a:r>
          </a:p>
          <a:p>
            <a:r>
              <a:rPr lang="en-GB" sz="2000" dirty="0" smtClean="0">
                <a:effectLst/>
              </a:rPr>
              <a:t>Wrong selection process</a:t>
            </a:r>
          </a:p>
          <a:p>
            <a:r>
              <a:rPr lang="en-GB" sz="2000" dirty="0" smtClean="0">
                <a:effectLst/>
              </a:rPr>
              <a:t>Boring or unchallenging jobs</a:t>
            </a:r>
          </a:p>
          <a:p>
            <a:r>
              <a:rPr lang="en-GB" sz="2000" dirty="0" smtClean="0">
                <a:effectLst/>
              </a:rPr>
              <a:t>Poor conditions</a:t>
            </a:r>
          </a:p>
          <a:p>
            <a:r>
              <a:rPr lang="en-GB" sz="2000" dirty="0" smtClean="0">
                <a:effectLst/>
              </a:rPr>
              <a:t>Low morale</a:t>
            </a:r>
          </a:p>
          <a:p>
            <a:pPr>
              <a:buNone/>
            </a:pPr>
            <a:endParaRPr lang="en-GB" sz="2000" b="1" dirty="0">
              <a:effectLst/>
            </a:endParaRPr>
          </a:p>
          <a:p>
            <a:pPr>
              <a:buNone/>
            </a:pPr>
            <a:r>
              <a:rPr lang="en-GB" sz="2000" b="1" dirty="0" smtClean="0">
                <a:effectLst/>
              </a:rPr>
              <a:t>External factors</a:t>
            </a:r>
          </a:p>
          <a:p>
            <a:r>
              <a:rPr lang="en-GB" sz="2000" dirty="0" smtClean="0">
                <a:effectLst/>
              </a:rPr>
              <a:t>More interesting alternative jobs</a:t>
            </a:r>
          </a:p>
          <a:p>
            <a:r>
              <a:rPr lang="en-GB" sz="2000" dirty="0" smtClean="0">
                <a:effectLst/>
              </a:rPr>
              <a:t>Better pay elsewhere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b="1" dirty="0" smtClean="0">
                <a:effectLst/>
              </a:rPr>
              <a:t>Impact of high labour turnover</a:t>
            </a:r>
            <a:endParaRPr lang="en-GB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9149" y="1700808"/>
            <a:ext cx="6400800" cy="4495800"/>
          </a:xfrm>
        </p:spPr>
        <p:txBody>
          <a:bodyPr/>
          <a:lstStyle/>
          <a:p>
            <a:r>
              <a:rPr lang="en-GB" sz="2400" dirty="0" smtClean="0">
                <a:effectLst/>
              </a:rPr>
              <a:t>Higher cost of recruitment and selection</a:t>
            </a:r>
          </a:p>
          <a:p>
            <a:r>
              <a:rPr lang="en-GB" sz="2400" dirty="0" smtClean="0">
                <a:effectLst/>
              </a:rPr>
              <a:t>Higher induction and training costs</a:t>
            </a:r>
          </a:p>
          <a:p>
            <a:r>
              <a:rPr lang="en-GB" sz="2400" dirty="0" smtClean="0">
                <a:effectLst/>
              </a:rPr>
              <a:t>A need to redesign jobs</a:t>
            </a:r>
          </a:p>
          <a:p>
            <a:r>
              <a:rPr lang="en-GB" sz="2400" dirty="0" smtClean="0">
                <a:effectLst/>
              </a:rPr>
              <a:t>Reduced productivity</a:t>
            </a:r>
          </a:p>
          <a:p>
            <a:r>
              <a:rPr lang="en-GB" sz="2400" dirty="0" smtClean="0">
                <a:effectLst/>
              </a:rPr>
              <a:t>Low morale with remaining workers</a:t>
            </a:r>
            <a:endParaRPr lang="en-GB" sz="2400" dirty="0">
              <a:effectLst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effectLst/>
              </a:rPr>
              <a:t>How to improve labour turnover</a:t>
            </a:r>
            <a:endParaRPr lang="en-GB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>
              <a:effectLst/>
            </a:endParaRPr>
          </a:p>
          <a:p>
            <a:r>
              <a:rPr lang="en-GB" sz="2800" dirty="0" smtClean="0">
                <a:effectLst/>
              </a:rPr>
              <a:t>Recruitment and selection</a:t>
            </a:r>
          </a:p>
          <a:p>
            <a:r>
              <a:rPr lang="en-GB" sz="2800" dirty="0" smtClean="0">
                <a:effectLst/>
              </a:rPr>
              <a:t>Induction and training</a:t>
            </a:r>
          </a:p>
          <a:p>
            <a:r>
              <a:rPr lang="en-GB" sz="2800" dirty="0" smtClean="0">
                <a:effectLst/>
              </a:rPr>
              <a:t>Increase wages/salaries</a:t>
            </a:r>
          </a:p>
          <a:p>
            <a:r>
              <a:rPr lang="en-GB" sz="2800" dirty="0" smtClean="0">
                <a:effectLst/>
              </a:rPr>
              <a:t>Increase job satisfaction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effectLst/>
              </a:rPr>
              <a:t>Absenteeism</a:t>
            </a:r>
            <a:endParaRPr lang="en-GB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2680" y="1196752"/>
            <a:ext cx="6732240" cy="4495800"/>
          </a:xfrm>
        </p:spPr>
        <p:txBody>
          <a:bodyPr/>
          <a:lstStyle/>
          <a:p>
            <a:pPr>
              <a:buNone/>
            </a:pPr>
            <a:r>
              <a:rPr lang="en-GB" sz="2000" dirty="0" smtClean="0">
                <a:effectLst/>
              </a:rPr>
              <a:t>What is it?</a:t>
            </a:r>
          </a:p>
          <a:p>
            <a:pPr marL="0" indent="0">
              <a:buNone/>
            </a:pPr>
            <a:r>
              <a:rPr lang="en-GB" sz="2000" dirty="0" smtClean="0">
                <a:effectLst/>
              </a:rPr>
              <a:t>Measurement of the rate of absences within a business. </a:t>
            </a:r>
          </a:p>
          <a:p>
            <a:pPr>
              <a:buNone/>
            </a:pPr>
            <a:endParaRPr lang="en-GB" sz="2000" dirty="0">
              <a:effectLst/>
            </a:endParaRPr>
          </a:p>
          <a:p>
            <a:pPr>
              <a:buNone/>
            </a:pPr>
            <a:r>
              <a:rPr lang="en-GB" sz="2000" dirty="0" smtClean="0">
                <a:effectLst/>
              </a:rPr>
              <a:t>Rate of absenteeism = </a:t>
            </a:r>
          </a:p>
          <a:p>
            <a:pPr>
              <a:buNone/>
            </a:pPr>
            <a:r>
              <a:rPr lang="en-GB" sz="2000" u="sng" dirty="0">
                <a:effectLst/>
              </a:rPr>
              <a:t>T</a:t>
            </a:r>
            <a:r>
              <a:rPr lang="en-GB" sz="2000" u="sng" dirty="0" smtClean="0">
                <a:effectLst/>
              </a:rPr>
              <a:t>otal number of staff absence days over a year</a:t>
            </a:r>
            <a:r>
              <a:rPr lang="en-GB" sz="2000" dirty="0" smtClean="0">
                <a:effectLst/>
              </a:rPr>
              <a:t>  x100</a:t>
            </a:r>
          </a:p>
          <a:p>
            <a:pPr>
              <a:buNone/>
            </a:pPr>
            <a:r>
              <a:rPr lang="en-GB" sz="2000" dirty="0">
                <a:effectLst/>
              </a:rPr>
              <a:t>T</a:t>
            </a:r>
            <a:r>
              <a:rPr lang="en-GB" sz="2000" dirty="0" smtClean="0">
                <a:effectLst/>
              </a:rPr>
              <a:t>otal number of working days that should have been worked</a:t>
            </a:r>
          </a:p>
          <a:p>
            <a:pPr>
              <a:buNone/>
            </a:pPr>
            <a:endParaRPr lang="en-GB" sz="2000" dirty="0" smtClean="0">
              <a:effectLst/>
            </a:endParaRPr>
          </a:p>
          <a:p>
            <a:pPr marL="0" indent="0">
              <a:buNone/>
            </a:pPr>
            <a:r>
              <a:rPr lang="en-GB" sz="2000" dirty="0" smtClean="0">
                <a:effectLst/>
              </a:rPr>
              <a:t>To work out the bottom half of the formula you need to take the total number of workers (say 300) and multiply by the number of working days in a year (e.g. 253) this will give you the total number of working days (e.g. 75,900)</a:t>
            </a:r>
          </a:p>
          <a:p>
            <a:pPr>
              <a:buNone/>
            </a:pPr>
            <a:endParaRPr lang="en-GB" sz="2000" dirty="0" smtClean="0">
              <a:effectLst/>
            </a:endParaRPr>
          </a:p>
          <a:p>
            <a:pPr>
              <a:buNone/>
            </a:pPr>
            <a:endParaRPr lang="en-GB" sz="2000" dirty="0">
              <a:effectLst/>
            </a:endParaRPr>
          </a:p>
          <a:p>
            <a:pPr>
              <a:buNone/>
            </a:pPr>
            <a:endParaRPr lang="en-GB" sz="2000" dirty="0" smtClean="0">
              <a:effectLst/>
            </a:endParaRPr>
          </a:p>
          <a:p>
            <a:pPr>
              <a:buNone/>
            </a:pPr>
            <a:endParaRPr lang="en-GB" sz="2000" dirty="0">
              <a:effectLst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73C2A21-5388-4DCF-AFD6-FF2FB43F6B1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967E501-9849-48F6-988D-353A4AF6618D}">
  <ds:schemaRefs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elements/1.1/"/>
    <ds:schemaRef ds:uri="http://purl.org/dc/terms/"/>
    <ds:schemaRef ds:uri="http://purl.org/dc/dcmitype/"/>
    <ds:schemaRef ds:uri="http://schemas.openxmlformats.org/package/2006/metadata/core-propertie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3F3E5449-9805-4AE3-B96A-90DD1194AA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What is accounting</Template>
  <TotalTime>1573</TotalTime>
  <Words>510</Words>
  <Application>Microsoft Office PowerPoint</Application>
  <PresentationFormat>On-screen Show (4:3)</PresentationFormat>
  <Paragraphs>104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</vt:lpstr>
      <vt:lpstr>Proposal</vt:lpstr>
      <vt:lpstr>Comp2: People</vt:lpstr>
      <vt:lpstr>Learning Objectives</vt:lpstr>
      <vt:lpstr>PowerPoint Presentation</vt:lpstr>
      <vt:lpstr>How do you increase productivity?</vt:lpstr>
      <vt:lpstr>Labour Turnover</vt:lpstr>
      <vt:lpstr>Causes of high labour turnover</vt:lpstr>
      <vt:lpstr>Impact of high labour turnover</vt:lpstr>
      <vt:lpstr>How to improve labour turnover</vt:lpstr>
      <vt:lpstr>Absenteeism</vt:lpstr>
      <vt:lpstr>Strategies to reduce absenteeism</vt:lpstr>
      <vt:lpstr>Activity </vt:lpstr>
      <vt:lpstr>Homework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the Effectiveness of the Workfroce</dc:title>
  <dc:creator>anne morag portwine</dc:creator>
  <cp:lastModifiedBy>Rebecca Crumpton</cp:lastModifiedBy>
  <cp:revision>30</cp:revision>
  <cp:lastPrinted>2015-11-27T08:18:43Z</cp:lastPrinted>
  <dcterms:created xsi:type="dcterms:W3CDTF">2010-01-20T14:55:09Z</dcterms:created>
  <dcterms:modified xsi:type="dcterms:W3CDTF">2016-01-22T16:20:02Z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