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22"/>
  </p:notesMasterIdLst>
  <p:handoutMasterIdLst>
    <p:handoutMasterId r:id="rId23"/>
  </p:handoutMasterIdLst>
  <p:sldIdLst>
    <p:sldId id="256" r:id="rId6"/>
    <p:sldId id="258" r:id="rId7"/>
    <p:sldId id="291" r:id="rId8"/>
    <p:sldId id="259" r:id="rId9"/>
    <p:sldId id="262" r:id="rId10"/>
    <p:sldId id="263" r:id="rId11"/>
    <p:sldId id="265" r:id="rId12"/>
    <p:sldId id="266" r:id="rId13"/>
    <p:sldId id="274" r:id="rId14"/>
    <p:sldId id="269" r:id="rId15"/>
    <p:sldId id="288" r:id="rId16"/>
    <p:sldId id="282" r:id="rId17"/>
    <p:sldId id="287" r:id="rId18"/>
    <p:sldId id="289" r:id="rId19"/>
    <p:sldId id="290" r:id="rId20"/>
    <p:sldId id="272" r:id="rId21"/>
  </p:sldIdLst>
  <p:sldSz cx="9144000" cy="6858000" type="screen4x3"/>
  <p:notesSz cx="6797675" cy="9926638"/>
  <p:defaultTextStyle>
    <a:defPPr>
      <a:defRPr lang="en-GB"/>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82156" autoAdjust="0"/>
  </p:normalViewPr>
  <p:slideViewPr>
    <p:cSldViewPr>
      <p:cViewPr varScale="1">
        <p:scale>
          <a:sx n="59" d="100"/>
          <a:sy n="59" d="100"/>
        </p:scale>
        <p:origin x="19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135" cy="496253"/>
          </a:xfrm>
          <a:prstGeom prst="rect">
            <a:avLst/>
          </a:prstGeom>
        </p:spPr>
        <p:txBody>
          <a:bodyPr vert="horz" lIns="91321" tIns="45661" rIns="91321" bIns="45661" rtlCol="0"/>
          <a:lstStyle>
            <a:lvl1pPr algn="l">
              <a:defRPr sz="1200"/>
            </a:lvl1pPr>
          </a:lstStyle>
          <a:p>
            <a:endParaRPr lang="en-GB"/>
          </a:p>
        </p:txBody>
      </p:sp>
      <p:sp>
        <p:nvSpPr>
          <p:cNvPr id="3" name="Date Placeholder 2"/>
          <p:cNvSpPr>
            <a:spLocks noGrp="1"/>
          </p:cNvSpPr>
          <p:nvPr>
            <p:ph type="dt" sz="quarter" idx="1"/>
          </p:nvPr>
        </p:nvSpPr>
        <p:spPr>
          <a:xfrm>
            <a:off x="3849955" y="0"/>
            <a:ext cx="2946135" cy="496253"/>
          </a:xfrm>
          <a:prstGeom prst="rect">
            <a:avLst/>
          </a:prstGeom>
        </p:spPr>
        <p:txBody>
          <a:bodyPr vert="horz" lIns="91321" tIns="45661" rIns="91321" bIns="45661" rtlCol="0"/>
          <a:lstStyle>
            <a:lvl1pPr algn="r">
              <a:defRPr sz="1200"/>
            </a:lvl1pPr>
          </a:lstStyle>
          <a:p>
            <a:fld id="{F35CF387-DCD2-457E-8BF1-79B2D1A06A0D}" type="datetimeFigureOut">
              <a:rPr lang="en-GB" smtClean="0"/>
              <a:t>05/01/2016</a:t>
            </a:fld>
            <a:endParaRPr lang="en-GB"/>
          </a:p>
        </p:txBody>
      </p:sp>
      <p:sp>
        <p:nvSpPr>
          <p:cNvPr id="4" name="Footer Placeholder 3"/>
          <p:cNvSpPr>
            <a:spLocks noGrp="1"/>
          </p:cNvSpPr>
          <p:nvPr>
            <p:ph type="ftr" sz="quarter" idx="2"/>
          </p:nvPr>
        </p:nvSpPr>
        <p:spPr>
          <a:xfrm>
            <a:off x="0" y="9428800"/>
            <a:ext cx="2946135" cy="496252"/>
          </a:xfrm>
          <a:prstGeom prst="rect">
            <a:avLst/>
          </a:prstGeom>
        </p:spPr>
        <p:txBody>
          <a:bodyPr vert="horz" lIns="91321" tIns="45661" rIns="91321" bIns="45661" rtlCol="0" anchor="b"/>
          <a:lstStyle>
            <a:lvl1pPr algn="l">
              <a:defRPr sz="1200"/>
            </a:lvl1pPr>
          </a:lstStyle>
          <a:p>
            <a:endParaRPr lang="en-GB"/>
          </a:p>
        </p:txBody>
      </p:sp>
      <p:sp>
        <p:nvSpPr>
          <p:cNvPr id="5" name="Slide Number Placeholder 4"/>
          <p:cNvSpPr>
            <a:spLocks noGrp="1"/>
          </p:cNvSpPr>
          <p:nvPr>
            <p:ph type="sldNum" sz="quarter" idx="3"/>
          </p:nvPr>
        </p:nvSpPr>
        <p:spPr>
          <a:xfrm>
            <a:off x="3849955" y="9428800"/>
            <a:ext cx="2946135" cy="496252"/>
          </a:xfrm>
          <a:prstGeom prst="rect">
            <a:avLst/>
          </a:prstGeom>
        </p:spPr>
        <p:txBody>
          <a:bodyPr vert="horz" lIns="91321" tIns="45661" rIns="91321" bIns="45661" rtlCol="0" anchor="b"/>
          <a:lstStyle>
            <a:lvl1pPr algn="r">
              <a:defRPr sz="1200"/>
            </a:lvl1pPr>
          </a:lstStyle>
          <a:p>
            <a:fld id="{E725C9C1-73FD-4A69-A13B-61F6B1A57B49}" type="slidenum">
              <a:rPr lang="en-GB" smtClean="0"/>
              <a:t>‹#›</a:t>
            </a:fld>
            <a:endParaRPr lang="en-GB"/>
          </a:p>
        </p:txBody>
      </p:sp>
    </p:spTree>
    <p:extLst>
      <p:ext uri="{BB962C8B-B14F-4D97-AF65-F5344CB8AC3E}">
        <p14:creationId xmlns:p14="http://schemas.microsoft.com/office/powerpoint/2010/main" val="38576826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321" tIns="45661" rIns="91321" bIns="45661"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321" tIns="45661" rIns="91321" bIns="45661" rtlCol="0"/>
          <a:lstStyle>
            <a:lvl1pPr algn="r">
              <a:defRPr sz="1200"/>
            </a:lvl1pPr>
          </a:lstStyle>
          <a:p>
            <a:fld id="{24E90509-B1A9-4BD1-B044-203CDFB991A7}" type="datetimeFigureOut">
              <a:rPr lang="en-US" smtClean="0"/>
              <a:pPr/>
              <a:t>1/5/2016</a:t>
            </a:fld>
            <a:endParaRPr lang="en-GB"/>
          </a:p>
        </p:txBody>
      </p:sp>
      <p:sp>
        <p:nvSpPr>
          <p:cNvPr id="4" name="Slide Image Placeholder 3"/>
          <p:cNvSpPr>
            <a:spLocks noGrp="1" noRot="1" noChangeAspect="1"/>
          </p:cNvSpPr>
          <p:nvPr>
            <p:ph type="sldImg" idx="2"/>
          </p:nvPr>
        </p:nvSpPr>
        <p:spPr>
          <a:xfrm>
            <a:off x="919163" y="744538"/>
            <a:ext cx="4960937" cy="3721100"/>
          </a:xfrm>
          <a:prstGeom prst="rect">
            <a:avLst/>
          </a:prstGeom>
          <a:noFill/>
          <a:ln w="12700">
            <a:solidFill>
              <a:prstClr val="black"/>
            </a:solidFill>
          </a:ln>
        </p:spPr>
        <p:txBody>
          <a:bodyPr vert="horz" lIns="91321" tIns="45661" rIns="91321" bIns="45661"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321" tIns="45661" rIns="91321" bIns="4566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28584"/>
            <a:ext cx="2945659" cy="496332"/>
          </a:xfrm>
          <a:prstGeom prst="rect">
            <a:avLst/>
          </a:prstGeom>
        </p:spPr>
        <p:txBody>
          <a:bodyPr vert="horz" lIns="91321" tIns="45661" rIns="91321" bIns="45661"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1321" tIns="45661" rIns="91321" bIns="45661" rtlCol="0" anchor="b"/>
          <a:lstStyle>
            <a:lvl1pPr algn="r">
              <a:defRPr sz="1200"/>
            </a:lvl1pPr>
          </a:lstStyle>
          <a:p>
            <a:fld id="{F7AA4F32-0268-4463-8CBC-9F2FA370F160}" type="slidenum">
              <a:rPr lang="en-GB" smtClean="0"/>
              <a:pPr/>
              <a:t>‹#›</a:t>
            </a:fld>
            <a:endParaRPr lang="en-GB"/>
          </a:p>
        </p:txBody>
      </p:sp>
    </p:spTree>
    <p:extLst>
      <p:ext uri="{BB962C8B-B14F-4D97-AF65-F5344CB8AC3E}">
        <p14:creationId xmlns:p14="http://schemas.microsoft.com/office/powerpoint/2010/main" val="32811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learnmanagement2.com/vroom.htm"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learnmanagement2.com/vroom.htm"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7AA4F32-0268-4463-8CBC-9F2FA370F160}" type="slidenum">
              <a:rPr lang="en-GB" smtClean="0"/>
              <a:pPr/>
              <a:t>3</a:t>
            </a:fld>
            <a:endParaRPr lang="en-GB"/>
          </a:p>
        </p:txBody>
      </p:sp>
    </p:spTree>
    <p:extLst>
      <p:ext uri="{BB962C8B-B14F-4D97-AF65-F5344CB8AC3E}">
        <p14:creationId xmlns:p14="http://schemas.microsoft.com/office/powerpoint/2010/main" val="21079772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rtl="0"/>
            <a:endParaRPr lang="en-GB" dirty="0" smtClean="0"/>
          </a:p>
          <a:p>
            <a:pPr marL="109728" indent="0">
              <a:buNone/>
            </a:pPr>
            <a:r>
              <a:rPr lang="en-GB" sz="1400" b="1" dirty="0" smtClean="0">
                <a:solidFill>
                  <a:schemeClr val="accent2">
                    <a:lumMod val="75000"/>
                  </a:schemeClr>
                </a:solidFill>
                <a:latin typeface="Calibri" panose="020F0502020204030204" pitchFamily="34" charset="0"/>
              </a:rPr>
              <a:t>Expectancy</a:t>
            </a:r>
          </a:p>
          <a:p>
            <a:endParaRPr lang="en-GB" sz="1100" dirty="0" smtClean="0">
              <a:latin typeface="Calibri" panose="020F0502020204030204" pitchFamily="34" charset="0"/>
            </a:endParaRPr>
          </a:p>
          <a:p>
            <a:pPr marL="109728" indent="0">
              <a:buNone/>
            </a:pPr>
            <a:r>
              <a:rPr lang="en-GB" sz="1200" dirty="0" smtClean="0">
                <a:latin typeface="Calibri" panose="020F0502020204030204" pitchFamily="34" charset="0"/>
              </a:rPr>
              <a:t>Expectancy is the belief that one's effort (E) will result in attainment of desired performance (P) goals</a:t>
            </a:r>
          </a:p>
          <a:p>
            <a:endParaRPr lang="en-GB" sz="1200" dirty="0" smtClean="0">
              <a:latin typeface="Calibri" panose="020F0502020204030204" pitchFamily="34" charset="0"/>
            </a:endParaRPr>
          </a:p>
          <a:p>
            <a:r>
              <a:rPr lang="en-GB" sz="1200" dirty="0" smtClean="0">
                <a:latin typeface="Calibri" panose="020F0502020204030204" pitchFamily="34" charset="0"/>
              </a:rPr>
              <a:t>Individuals assess if they have the right skills to achieve the goal</a:t>
            </a:r>
          </a:p>
          <a:p>
            <a:r>
              <a:rPr lang="en-GB" sz="1200" dirty="0" smtClean="0">
                <a:latin typeface="Calibri" panose="020F0502020204030204" pitchFamily="34" charset="0"/>
              </a:rPr>
              <a:t>The goal must be achievable</a:t>
            </a:r>
          </a:p>
          <a:p>
            <a:r>
              <a:rPr lang="en-GB" sz="1200" dirty="0" smtClean="0">
                <a:latin typeface="Calibri" panose="020F0502020204030204" pitchFamily="34" charset="0"/>
              </a:rPr>
              <a:t>The individual must have some control over the outcome</a:t>
            </a:r>
          </a:p>
          <a:p>
            <a:endParaRPr lang="en-GB" sz="1200" dirty="0" smtClean="0">
              <a:latin typeface="Calibri" panose="020F0502020204030204" pitchFamily="34" charset="0"/>
            </a:endParaRPr>
          </a:p>
          <a:p>
            <a:pPr marL="109728" indent="0">
              <a:buNone/>
            </a:pPr>
            <a:r>
              <a:rPr lang="en-GB" sz="1400" b="1" dirty="0" smtClean="0">
                <a:solidFill>
                  <a:schemeClr val="accent2">
                    <a:lumMod val="75000"/>
                  </a:schemeClr>
                </a:solidFill>
                <a:latin typeface="Calibri" panose="020F0502020204030204" pitchFamily="34" charset="0"/>
              </a:rPr>
              <a:t>Instrumentality</a:t>
            </a:r>
          </a:p>
          <a:p>
            <a:endParaRPr lang="en-GB" sz="1100" dirty="0" smtClean="0">
              <a:latin typeface="Calibri" panose="020F0502020204030204" pitchFamily="34" charset="0"/>
            </a:endParaRPr>
          </a:p>
          <a:p>
            <a:pPr marL="109728" indent="0">
              <a:buNone/>
            </a:pPr>
            <a:r>
              <a:rPr lang="en-GB" sz="1200" dirty="0" smtClean="0">
                <a:latin typeface="Calibri" panose="020F0502020204030204" pitchFamily="34" charset="0"/>
              </a:rPr>
              <a:t>Instrumentality is the belief that a person will receive a reward if the performance expectation is met. </a:t>
            </a:r>
          </a:p>
          <a:p>
            <a:pPr marL="109728" indent="0">
              <a:buNone/>
            </a:pPr>
            <a:endParaRPr lang="en-GB" sz="1200" dirty="0" smtClean="0">
              <a:latin typeface="Calibri" panose="020F0502020204030204" pitchFamily="34" charset="0"/>
            </a:endParaRPr>
          </a:p>
          <a:p>
            <a:r>
              <a:rPr lang="en-GB" sz="1200" dirty="0" smtClean="0">
                <a:latin typeface="Calibri" panose="020F0502020204030204" pitchFamily="34" charset="0"/>
              </a:rPr>
              <a:t>Pay increase</a:t>
            </a:r>
          </a:p>
          <a:p>
            <a:r>
              <a:rPr lang="en-GB" sz="1200" dirty="0" smtClean="0">
                <a:latin typeface="Calibri" panose="020F0502020204030204" pitchFamily="34" charset="0"/>
              </a:rPr>
              <a:t>Promotion</a:t>
            </a:r>
          </a:p>
          <a:p>
            <a:r>
              <a:rPr lang="en-GB" sz="1200" dirty="0" smtClean="0">
                <a:latin typeface="Calibri" panose="020F0502020204030204" pitchFamily="34" charset="0"/>
              </a:rPr>
              <a:t>Recognition</a:t>
            </a:r>
          </a:p>
          <a:p>
            <a:r>
              <a:rPr lang="en-GB" sz="1200" dirty="0" smtClean="0">
                <a:latin typeface="Calibri" panose="020F0502020204030204" pitchFamily="34" charset="0"/>
              </a:rPr>
              <a:t>Sense of accomplishment</a:t>
            </a:r>
          </a:p>
          <a:p>
            <a:r>
              <a:rPr lang="en-GB" sz="1200" dirty="0" smtClean="0">
                <a:latin typeface="Calibri" panose="020F0502020204030204" pitchFamily="34" charset="0"/>
              </a:rPr>
              <a:t>Commission</a:t>
            </a:r>
          </a:p>
          <a:p>
            <a:pPr marL="109728" indent="0">
              <a:buNone/>
            </a:pPr>
            <a:endParaRPr lang="en-GB" sz="1200" dirty="0" smtClean="0">
              <a:latin typeface="Calibri" panose="020F0502020204030204" pitchFamily="34" charset="0"/>
            </a:endParaRPr>
          </a:p>
          <a:p>
            <a:r>
              <a:rPr lang="en-GB" sz="1200" dirty="0" smtClean="0">
                <a:solidFill>
                  <a:schemeClr val="accent2">
                    <a:lumMod val="75000"/>
                  </a:schemeClr>
                </a:solidFill>
                <a:latin typeface="Calibri" panose="020F0502020204030204" pitchFamily="34" charset="0"/>
              </a:rPr>
              <a:t>For this to work there must be trust, control and policies</a:t>
            </a:r>
          </a:p>
          <a:p>
            <a:endParaRPr lang="en-GB" sz="1200" dirty="0" smtClean="0">
              <a:solidFill>
                <a:schemeClr val="accent2">
                  <a:lumMod val="75000"/>
                </a:schemeClr>
              </a:solidFill>
              <a:latin typeface="Calibri" panose="020F0502020204030204" pitchFamily="34" charset="0"/>
            </a:endParaRPr>
          </a:p>
          <a:p>
            <a:pPr marL="109728" indent="0">
              <a:buNone/>
            </a:pPr>
            <a:r>
              <a:rPr lang="en-GB" sz="1400" b="1" dirty="0" smtClean="0">
                <a:solidFill>
                  <a:schemeClr val="accent2">
                    <a:lumMod val="75000"/>
                  </a:schemeClr>
                </a:solidFill>
                <a:latin typeface="Calibri" panose="020F0502020204030204" pitchFamily="34" charset="0"/>
              </a:rPr>
              <a:t>Valence</a:t>
            </a:r>
            <a:r>
              <a:rPr lang="en-GB" sz="1400" dirty="0" smtClean="0">
                <a:solidFill>
                  <a:schemeClr val="accent2">
                    <a:lumMod val="75000"/>
                  </a:schemeClr>
                </a:solidFill>
                <a:latin typeface="Calibri" panose="020F0502020204030204" pitchFamily="34" charset="0"/>
              </a:rPr>
              <a:t> - </a:t>
            </a:r>
            <a:r>
              <a:rPr lang="en-GB" sz="1400" dirty="0" smtClean="0">
                <a:latin typeface="Calibri" panose="020F0502020204030204" pitchFamily="34" charset="0"/>
              </a:rPr>
              <a:t>the value the individual personally places on the rewards</a:t>
            </a:r>
            <a:endParaRPr lang="en-GB" sz="1400" dirty="0" smtClean="0">
              <a:solidFill>
                <a:schemeClr val="accent2">
                  <a:lumMod val="75000"/>
                </a:schemeClr>
              </a:solidFill>
              <a:latin typeface="Calibri" panose="020F0502020204030204" pitchFamily="34" charset="0"/>
            </a:endParaRPr>
          </a:p>
          <a:p>
            <a:endParaRPr lang="en-GB" sz="1200" dirty="0" smtClean="0">
              <a:latin typeface="Calibri" panose="020F0502020204030204" pitchFamily="34" charset="0"/>
            </a:endParaRPr>
          </a:p>
          <a:p>
            <a:pPr marL="109728" indent="0">
              <a:buNone/>
            </a:pPr>
            <a:r>
              <a:rPr lang="en-GB" sz="1200" b="1" dirty="0" smtClean="0">
                <a:latin typeface="Calibri" panose="020F0502020204030204" pitchFamily="34" charset="0"/>
              </a:rPr>
              <a:t>-1</a:t>
            </a:r>
            <a:r>
              <a:rPr lang="en-GB" sz="1200" dirty="0" smtClean="0">
                <a:latin typeface="Calibri" panose="020F0502020204030204" pitchFamily="34" charset="0"/>
              </a:rPr>
              <a:t>  avoiding the outcome</a:t>
            </a:r>
          </a:p>
          <a:p>
            <a:pPr marL="109728" indent="0">
              <a:buNone/>
            </a:pPr>
            <a:r>
              <a:rPr lang="en-GB" sz="1200" b="1" dirty="0" smtClean="0">
                <a:latin typeface="Calibri" panose="020F0502020204030204" pitchFamily="34" charset="0"/>
              </a:rPr>
              <a:t> 0</a:t>
            </a:r>
            <a:r>
              <a:rPr lang="en-GB" sz="1200" dirty="0" smtClean="0">
                <a:latin typeface="Calibri" panose="020F0502020204030204" pitchFamily="34" charset="0"/>
              </a:rPr>
              <a:t>  indifferent to the outcome</a:t>
            </a:r>
          </a:p>
          <a:p>
            <a:pPr marL="109728" indent="0">
              <a:buNone/>
            </a:pPr>
            <a:r>
              <a:rPr lang="en-GB" sz="1200" b="1" dirty="0" smtClean="0">
                <a:latin typeface="Calibri" panose="020F0502020204030204" pitchFamily="34" charset="0"/>
              </a:rPr>
              <a:t> 1</a:t>
            </a:r>
            <a:r>
              <a:rPr lang="en-GB" sz="1200" dirty="0" smtClean="0">
                <a:latin typeface="Calibri" panose="020F0502020204030204" pitchFamily="34" charset="0"/>
              </a:rPr>
              <a:t>  welcomes the outcome</a:t>
            </a:r>
          </a:p>
          <a:p>
            <a:pPr marL="109728" indent="0">
              <a:buNone/>
            </a:pPr>
            <a:endParaRPr lang="en-GB" sz="1200" dirty="0" smtClean="0">
              <a:latin typeface="Calibri" panose="020F0502020204030204" pitchFamily="34" charset="0"/>
            </a:endParaRPr>
          </a:p>
          <a:p>
            <a:pPr marL="109728" indent="0">
              <a:buNone/>
            </a:pPr>
            <a:r>
              <a:rPr lang="en-GB" sz="1200" dirty="0" smtClean="0">
                <a:solidFill>
                  <a:schemeClr val="accent2">
                    <a:lumMod val="75000"/>
                  </a:schemeClr>
                </a:solidFill>
                <a:latin typeface="Calibri" panose="020F0502020204030204" pitchFamily="34" charset="0"/>
              </a:rPr>
              <a:t>In order for the valence to be positive, the person must </a:t>
            </a:r>
            <a:r>
              <a:rPr lang="en-GB" sz="1200" b="1" dirty="0" smtClean="0">
                <a:solidFill>
                  <a:schemeClr val="accent2">
                    <a:lumMod val="75000"/>
                  </a:schemeClr>
                </a:solidFill>
                <a:latin typeface="Calibri" panose="020F0502020204030204" pitchFamily="34" charset="0"/>
              </a:rPr>
              <a:t>want</a:t>
            </a:r>
            <a:r>
              <a:rPr lang="en-GB" sz="1200" dirty="0" smtClean="0">
                <a:solidFill>
                  <a:schemeClr val="accent2">
                    <a:lumMod val="75000"/>
                  </a:schemeClr>
                </a:solidFill>
                <a:latin typeface="Calibri" panose="020F0502020204030204" pitchFamily="34" charset="0"/>
              </a:rPr>
              <a:t> to achieve the outcome</a:t>
            </a:r>
          </a:p>
          <a:p>
            <a:endParaRPr lang="en-GB" sz="1200" dirty="0" smtClean="0">
              <a:solidFill>
                <a:schemeClr val="accent2">
                  <a:lumMod val="75000"/>
                </a:schemeClr>
              </a:solidFill>
              <a:latin typeface="Calibri" panose="020F0502020204030204" pitchFamily="34" charset="0"/>
            </a:endParaRPr>
          </a:p>
          <a:p>
            <a:endParaRPr lang="en-GB" sz="1200" dirty="0" smtClean="0">
              <a:latin typeface="Calibri" panose="020F0502020204030204" pitchFamily="34" charset="0"/>
            </a:endParaRPr>
          </a:p>
          <a:p>
            <a:endParaRPr lang="en-GB" sz="1200" dirty="0" smtClean="0">
              <a:latin typeface="Calibri" panose="020F0502020204030204" pitchFamily="34" charset="0"/>
            </a:endParaRPr>
          </a:p>
          <a:p>
            <a:pPr marL="228600" indent="-228600" rtl="0">
              <a:buAutoNum type="arabicPeriod"/>
            </a:pPr>
            <a:endParaRPr lang="en-GB" dirty="0" smtClean="0"/>
          </a:p>
        </p:txBody>
      </p:sp>
      <p:sp>
        <p:nvSpPr>
          <p:cNvPr id="4" name="Slide Number Placeholder 3"/>
          <p:cNvSpPr>
            <a:spLocks noGrp="1"/>
          </p:cNvSpPr>
          <p:nvPr>
            <p:ph type="sldNum" sz="quarter" idx="10"/>
          </p:nvPr>
        </p:nvSpPr>
        <p:spPr/>
        <p:txBody>
          <a:bodyPr/>
          <a:lstStyle/>
          <a:p>
            <a:fld id="{F7AA4F32-0268-4463-8CBC-9F2FA370F160}" type="slidenum">
              <a:rPr lang="en-GB" smtClean="0"/>
              <a:pPr/>
              <a:t>12</a:t>
            </a:fld>
            <a:endParaRPr lang="en-GB"/>
          </a:p>
        </p:txBody>
      </p:sp>
    </p:spTree>
    <p:extLst>
      <p:ext uri="{BB962C8B-B14F-4D97-AF65-F5344CB8AC3E}">
        <p14:creationId xmlns:p14="http://schemas.microsoft.com/office/powerpoint/2010/main" val="1837348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7AA4F32-0268-4463-8CBC-9F2FA370F160}" type="slidenum">
              <a:rPr lang="en-GB" smtClean="0"/>
              <a:pPr/>
              <a:t>13</a:t>
            </a:fld>
            <a:endParaRPr lang="en-GB"/>
          </a:p>
        </p:txBody>
      </p:sp>
    </p:spTree>
    <p:extLst>
      <p:ext uri="{BB962C8B-B14F-4D97-AF65-F5344CB8AC3E}">
        <p14:creationId xmlns:p14="http://schemas.microsoft.com/office/powerpoint/2010/main" val="18373482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effectLst/>
              </a:rPr>
              <a:t>Porter and Lawler used </a:t>
            </a:r>
            <a:r>
              <a:rPr lang="en-GB" dirty="0" smtClean="0">
                <a:effectLst/>
                <a:hlinkClick r:id="rId3"/>
              </a:rPr>
              <a:t>Victor Vroom’</a:t>
            </a:r>
            <a:r>
              <a:rPr lang="en-GB" dirty="0" smtClean="0">
                <a:effectLst/>
              </a:rPr>
              <a:t>s expectancy theory as a foundation to develop their expectancy model. Similar to Vroom’s theory Porter and Lawler concluded that an individual’s motivation to complete a task is affected by the reward they expect to receive for completing the task. However Porter and Lawler introduced additional aspects to the expectancy theory.</a:t>
            </a:r>
          </a:p>
          <a:p>
            <a:endParaRPr lang="en-GB" dirty="0" smtClean="0">
              <a:effectLst/>
            </a:endParaRPr>
          </a:p>
          <a:p>
            <a:r>
              <a:rPr lang="en-GB" sz="1200" b="1" kern="1200" dirty="0" smtClean="0">
                <a:solidFill>
                  <a:schemeClr val="tx1"/>
                </a:solidFill>
                <a:effectLst/>
                <a:latin typeface="+mn-lt"/>
                <a:ea typeface="+mn-ea"/>
                <a:cs typeface="+mn-cs"/>
              </a:rPr>
              <a:t>Intrinsic and Extrinsic Rewards</a:t>
            </a:r>
          </a:p>
          <a:p>
            <a:r>
              <a:rPr lang="en-GB" dirty="0" smtClean="0">
                <a:effectLst/>
              </a:rPr>
              <a:t>Porter and Lawler categorised the reward as intrinsic and extrinsic</a:t>
            </a:r>
          </a:p>
          <a:p>
            <a:r>
              <a:rPr lang="en-GB" dirty="0" smtClean="0">
                <a:effectLst/>
              </a:rPr>
              <a:t>Intrinsic rewards are the positive feelings that the individual experiences from completing the task e.g. satisfaction, sense of achievement.</a:t>
            </a:r>
          </a:p>
          <a:p>
            <a:r>
              <a:rPr lang="en-GB" dirty="0" smtClean="0">
                <a:effectLst/>
              </a:rPr>
              <a:t>Extrinsic rewards are rewards emanating from outside the individual such as bonus, commission and pay increases.</a:t>
            </a:r>
          </a:p>
          <a:p>
            <a:r>
              <a:rPr lang="en-GB" dirty="0" smtClean="0">
                <a:effectLst/>
              </a:rPr>
              <a:t>Porter and Lawler’s model suggested that an individual’s view regarding the attractiveness and fairness of the rewards will affect motivation.</a:t>
            </a:r>
          </a:p>
          <a:p>
            <a:endParaRPr lang="en-GB" dirty="0" smtClean="0">
              <a:effectLst/>
            </a:endParaRPr>
          </a:p>
          <a:p>
            <a:r>
              <a:rPr lang="en-GB" b="1" dirty="0" smtClean="0">
                <a:effectLst/>
              </a:rPr>
              <a:t>Porter and Lawler said that motivation is also affected by</a:t>
            </a:r>
          </a:p>
          <a:p>
            <a:r>
              <a:rPr lang="en-GB" b="1" dirty="0" smtClean="0">
                <a:effectLst/>
              </a:rPr>
              <a:t>the individual’s ability to perform the task and their perception of the task </a:t>
            </a:r>
          </a:p>
          <a:p>
            <a:endParaRPr lang="en-GB" b="1" dirty="0" smtClean="0">
              <a:effectLst/>
            </a:endParaRPr>
          </a:p>
          <a:p>
            <a:endParaRPr lang="en-GB" b="1" dirty="0"/>
          </a:p>
        </p:txBody>
      </p:sp>
      <p:sp>
        <p:nvSpPr>
          <p:cNvPr id="4" name="Slide Number Placeholder 3"/>
          <p:cNvSpPr>
            <a:spLocks noGrp="1"/>
          </p:cNvSpPr>
          <p:nvPr>
            <p:ph type="sldNum" sz="quarter" idx="10"/>
          </p:nvPr>
        </p:nvSpPr>
        <p:spPr/>
        <p:txBody>
          <a:bodyPr/>
          <a:lstStyle/>
          <a:p>
            <a:fld id="{F7AA4F32-0268-4463-8CBC-9F2FA370F160}" type="slidenum">
              <a:rPr lang="en-GB" smtClean="0"/>
              <a:pPr/>
              <a:t>14</a:t>
            </a:fld>
            <a:endParaRPr lang="en-GB"/>
          </a:p>
        </p:txBody>
      </p:sp>
    </p:spTree>
    <p:extLst>
      <p:ext uri="{BB962C8B-B14F-4D97-AF65-F5344CB8AC3E}">
        <p14:creationId xmlns:p14="http://schemas.microsoft.com/office/powerpoint/2010/main" val="24582586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effectLst/>
              </a:rPr>
              <a:t>Porter and Lawler used </a:t>
            </a:r>
            <a:r>
              <a:rPr lang="en-GB" dirty="0" smtClean="0">
                <a:effectLst/>
                <a:hlinkClick r:id="rId3"/>
              </a:rPr>
              <a:t>Victor Vroom’</a:t>
            </a:r>
            <a:r>
              <a:rPr lang="en-GB" dirty="0" smtClean="0">
                <a:effectLst/>
              </a:rPr>
              <a:t>s expectancy theory as a foundation to develop their expectancy model. Similar to Vroom’s theory Porter and Lawler concluded that an individual’s motivation to complete a task is affected by the reward they expect to receive for completing the task. However Porter and Lawler introduced additional aspects to the expectancy theory.</a:t>
            </a:r>
          </a:p>
          <a:p>
            <a:endParaRPr lang="en-GB" dirty="0" smtClean="0">
              <a:effectLst/>
            </a:endParaRPr>
          </a:p>
          <a:p>
            <a:r>
              <a:rPr lang="en-GB" sz="1200" b="1" kern="1200" dirty="0" smtClean="0">
                <a:solidFill>
                  <a:schemeClr val="tx1"/>
                </a:solidFill>
                <a:effectLst/>
                <a:latin typeface="+mn-lt"/>
                <a:ea typeface="+mn-ea"/>
                <a:cs typeface="+mn-cs"/>
              </a:rPr>
              <a:t>Intrinsic and Extrinsic Rewards</a:t>
            </a:r>
          </a:p>
          <a:p>
            <a:r>
              <a:rPr lang="en-GB" dirty="0" smtClean="0">
                <a:effectLst/>
              </a:rPr>
              <a:t>Porter and Lawler categorised the reward as intrinsic and extrinsic</a:t>
            </a:r>
          </a:p>
          <a:p>
            <a:r>
              <a:rPr lang="en-GB" dirty="0" smtClean="0">
                <a:effectLst/>
              </a:rPr>
              <a:t>Intrinsic rewards are the positive feelings that the individual experiences from completing the task e.g. satisfaction, sense of achievement.</a:t>
            </a:r>
          </a:p>
          <a:p>
            <a:r>
              <a:rPr lang="en-GB" dirty="0" smtClean="0">
                <a:effectLst/>
              </a:rPr>
              <a:t>Extrinsic rewards are rewards emanating from outside the individual such as bonus, commission and pay increases.</a:t>
            </a:r>
          </a:p>
          <a:p>
            <a:r>
              <a:rPr lang="en-GB" dirty="0" smtClean="0">
                <a:effectLst/>
              </a:rPr>
              <a:t>Porter and Lawler’s model suggested that an individual’s view regarding the attractiveness and fairness of the rewards will affect motivation.</a:t>
            </a:r>
          </a:p>
          <a:p>
            <a:endParaRPr lang="en-GB" dirty="0" smtClean="0">
              <a:effectLst/>
            </a:endParaRPr>
          </a:p>
          <a:p>
            <a:r>
              <a:rPr lang="en-GB" b="1" dirty="0" smtClean="0">
                <a:effectLst/>
              </a:rPr>
              <a:t>Porter and Lawler said that motivation is also affected by</a:t>
            </a:r>
          </a:p>
          <a:p>
            <a:r>
              <a:rPr lang="en-GB" b="1" dirty="0" smtClean="0">
                <a:effectLst/>
              </a:rPr>
              <a:t>the individual’s ability to perform the task and their perception of the task </a:t>
            </a:r>
          </a:p>
          <a:p>
            <a:endParaRPr lang="en-GB" b="1" dirty="0" smtClean="0">
              <a:effectLst/>
            </a:endParaRPr>
          </a:p>
          <a:p>
            <a:endParaRPr lang="en-GB" b="1" dirty="0"/>
          </a:p>
        </p:txBody>
      </p:sp>
      <p:sp>
        <p:nvSpPr>
          <p:cNvPr id="4" name="Slide Number Placeholder 3"/>
          <p:cNvSpPr>
            <a:spLocks noGrp="1"/>
          </p:cNvSpPr>
          <p:nvPr>
            <p:ph type="sldNum" sz="quarter" idx="10"/>
          </p:nvPr>
        </p:nvSpPr>
        <p:spPr/>
        <p:txBody>
          <a:bodyPr/>
          <a:lstStyle/>
          <a:p>
            <a:fld id="{F7AA4F32-0268-4463-8CBC-9F2FA370F160}" type="slidenum">
              <a:rPr lang="en-GB" smtClean="0"/>
              <a:pPr/>
              <a:t>15</a:t>
            </a:fld>
            <a:endParaRPr lang="en-GB"/>
          </a:p>
        </p:txBody>
      </p:sp>
    </p:spTree>
    <p:extLst>
      <p:ext uri="{BB962C8B-B14F-4D97-AF65-F5344CB8AC3E}">
        <p14:creationId xmlns:p14="http://schemas.microsoft.com/office/powerpoint/2010/main" val="3524824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Calibri" pitchFamily="34" charset="0"/>
              </a:rPr>
              <a:t>F.W. Taylor (1856 – 1915) was an American engineer who invented </a:t>
            </a:r>
            <a:r>
              <a:rPr lang="en-US" sz="1200" b="1" dirty="0" smtClean="0">
                <a:latin typeface="Calibri" pitchFamily="34" charset="0"/>
              </a:rPr>
              <a:t>work-study</a:t>
            </a:r>
            <a:r>
              <a:rPr lang="en-US" sz="1200" dirty="0" smtClean="0">
                <a:latin typeface="Calibri" pitchFamily="34" charset="0"/>
              </a:rPr>
              <a:t> and founded the </a:t>
            </a:r>
            <a:r>
              <a:rPr lang="en-US" sz="1200" b="1" dirty="0" smtClean="0">
                <a:latin typeface="Calibri" pitchFamily="34" charset="0"/>
              </a:rPr>
              <a:t>scientific approach to management</a:t>
            </a:r>
          </a:p>
          <a:p>
            <a:pPr>
              <a:buNone/>
            </a:pPr>
            <a:endParaRPr lang="en-US" sz="1200" dirty="0" smtClean="0">
              <a:latin typeface="Calibri" pitchFamily="34" charset="0"/>
            </a:endParaRPr>
          </a:p>
          <a:p>
            <a:r>
              <a:rPr lang="en-US" sz="1200" b="1" dirty="0" smtClean="0">
                <a:latin typeface="Calibri" pitchFamily="34" charset="0"/>
              </a:rPr>
              <a:t>Scientific Management </a:t>
            </a:r>
            <a:r>
              <a:rPr lang="en-US" sz="1200" dirty="0" smtClean="0">
                <a:latin typeface="Calibri" pitchFamily="34" charset="0"/>
              </a:rPr>
              <a:t>– Business decision making based on data that is researched and tested </a:t>
            </a:r>
            <a:r>
              <a:rPr lang="en-US" sz="1200" b="1" dirty="0" smtClean="0">
                <a:latin typeface="Calibri" pitchFamily="34" charset="0"/>
              </a:rPr>
              <a:t>quantitatively</a:t>
            </a:r>
            <a:r>
              <a:rPr lang="en-US" sz="1200" dirty="0" smtClean="0">
                <a:latin typeface="Calibri" pitchFamily="34" charset="0"/>
              </a:rPr>
              <a:t> in order to improve efficiency of an organisation.</a:t>
            </a:r>
          </a:p>
          <a:p>
            <a:endParaRPr lang="en-US" sz="1200" dirty="0" smtClean="0">
              <a:latin typeface="Calibri" pitchFamily="34" charset="0"/>
            </a:endParaRPr>
          </a:p>
          <a:p>
            <a:r>
              <a:rPr lang="en-US" sz="1200" dirty="0" smtClean="0">
                <a:latin typeface="Calibri" pitchFamily="34" charset="0"/>
              </a:rPr>
              <a:t>He considered </a:t>
            </a:r>
            <a:r>
              <a:rPr lang="en-US" sz="1200" b="1" dirty="0" smtClean="0">
                <a:latin typeface="Calibri" pitchFamily="34" charset="0"/>
              </a:rPr>
              <a:t>money</a:t>
            </a:r>
            <a:r>
              <a:rPr lang="en-US" sz="1200" dirty="0" smtClean="0">
                <a:latin typeface="Calibri" pitchFamily="34" charset="0"/>
              </a:rPr>
              <a:t> to be the main factor that motivated workers, so he </a:t>
            </a:r>
            <a:r>
              <a:rPr lang="en-US" sz="1200" dirty="0" err="1" smtClean="0">
                <a:latin typeface="Calibri" pitchFamily="34" charset="0"/>
              </a:rPr>
              <a:t>emphasised</a:t>
            </a:r>
            <a:r>
              <a:rPr lang="en-US" sz="1200" dirty="0" smtClean="0">
                <a:latin typeface="Calibri" pitchFamily="34" charset="0"/>
              </a:rPr>
              <a:t> the benefits of </a:t>
            </a:r>
            <a:r>
              <a:rPr lang="en-US" sz="1200" b="1" dirty="0" smtClean="0">
                <a:latin typeface="Calibri" pitchFamily="34" charset="0"/>
              </a:rPr>
              <a:t>Piece Work</a:t>
            </a:r>
            <a:r>
              <a:rPr lang="en-US" sz="1200" dirty="0" smtClean="0">
                <a:latin typeface="Calibri" pitchFamily="34" charset="0"/>
              </a:rPr>
              <a:t>.</a:t>
            </a:r>
          </a:p>
          <a:p>
            <a:endParaRPr lang="en-US" sz="1200" dirty="0" smtClean="0">
              <a:latin typeface="Calibri" pitchFamily="34" charset="0"/>
            </a:endParaRPr>
          </a:p>
          <a:p>
            <a:r>
              <a:rPr lang="en-US" sz="1200" dirty="0" smtClean="0">
                <a:latin typeface="Calibri" pitchFamily="34" charset="0"/>
              </a:rPr>
              <a:t>Higher efficiency would generate higher profits and thus higher wages to workers.</a:t>
            </a:r>
          </a:p>
          <a:p>
            <a:endParaRPr lang="en-US" sz="1200" dirty="0" smtClean="0">
              <a:latin typeface="Calibri" pitchFamily="34" charset="0"/>
            </a:endParaRPr>
          </a:p>
          <a:p>
            <a:r>
              <a:rPr lang="en-US" sz="1200" b="1" dirty="0" smtClean="0">
                <a:latin typeface="Calibri" pitchFamily="34" charset="0"/>
              </a:rPr>
              <a:t>Taylor saw Humans as Machines</a:t>
            </a:r>
          </a:p>
          <a:p>
            <a:endParaRPr lang="en-US" sz="1200" b="1" dirty="0" smtClean="0">
              <a:latin typeface="Calibri" pitchFamily="34" charset="0"/>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C00000"/>
                </a:solidFill>
                <a:latin typeface="Calibri" pitchFamily="34" charset="0"/>
              </a:rPr>
              <a:t>This method had a big influence on Mass production but introduced at Ford Motor Company it led to poor industrial relations and saw a growth in trade unions.</a:t>
            </a:r>
          </a:p>
          <a:p>
            <a:endParaRPr lang="en-US" sz="1200" b="1" dirty="0" smtClean="0">
              <a:latin typeface="Calibri" pitchFamily="34" charset="0"/>
            </a:endParaRPr>
          </a:p>
          <a:p>
            <a:endParaRPr lang="en-GB" dirty="0"/>
          </a:p>
        </p:txBody>
      </p:sp>
      <p:sp>
        <p:nvSpPr>
          <p:cNvPr id="4" name="Slide Number Placeholder 3"/>
          <p:cNvSpPr>
            <a:spLocks noGrp="1"/>
          </p:cNvSpPr>
          <p:nvPr>
            <p:ph type="sldNum" sz="quarter" idx="10"/>
          </p:nvPr>
        </p:nvSpPr>
        <p:spPr/>
        <p:txBody>
          <a:bodyPr/>
          <a:lstStyle/>
          <a:p>
            <a:fld id="{F7AA4F32-0268-4463-8CBC-9F2FA370F160}" type="slidenum">
              <a:rPr lang="en-GB" smtClean="0"/>
              <a:pPr/>
              <a:t>4</a:t>
            </a:fld>
            <a:endParaRPr lang="en-GB"/>
          </a:p>
        </p:txBody>
      </p:sp>
    </p:spTree>
    <p:extLst>
      <p:ext uri="{BB962C8B-B14F-4D97-AF65-F5344CB8AC3E}">
        <p14:creationId xmlns:p14="http://schemas.microsoft.com/office/powerpoint/2010/main" val="4164454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sz="1200" b="1" dirty="0" smtClean="0">
                <a:latin typeface="Calibri" pitchFamily="34" charset="0"/>
              </a:rPr>
              <a:t>Elton Mayo (1880 – 1949) </a:t>
            </a:r>
            <a:r>
              <a:rPr lang="en-US" sz="1200" dirty="0" smtClean="0">
                <a:latin typeface="Calibri" pitchFamily="34" charset="0"/>
              </a:rPr>
              <a:t>was a follower of F.W. Taylor, but his experiments led him to conclude that Scientific Management could not explain the importance of peoples behaviour in the workplace.</a:t>
            </a:r>
          </a:p>
          <a:p>
            <a:pPr>
              <a:lnSpc>
                <a:spcPct val="90000"/>
              </a:lnSpc>
            </a:pPr>
            <a:endParaRPr lang="en-US" sz="1200" dirty="0" smtClean="0">
              <a:latin typeface="Calibri" pitchFamily="34" charset="0"/>
            </a:endParaRPr>
          </a:p>
          <a:p>
            <a:pPr>
              <a:lnSpc>
                <a:spcPct val="90000"/>
              </a:lnSpc>
            </a:pPr>
            <a:r>
              <a:rPr lang="en-US" sz="1200" dirty="0" smtClean="0">
                <a:latin typeface="Calibri" pitchFamily="34" charset="0"/>
              </a:rPr>
              <a:t>Many of his findings, including the Hawthorn Effect, came from research he did at the Western Electric School factory in Hawthorn, USA and provided the foundations for the Human Relations School of Management.</a:t>
            </a:r>
          </a:p>
          <a:p>
            <a:pPr>
              <a:lnSpc>
                <a:spcPct val="90000"/>
              </a:lnSpc>
            </a:pPr>
            <a:endParaRPr lang="en-US" sz="1200" dirty="0" smtClean="0">
              <a:latin typeface="Calibri" pitchFamily="34" charset="0"/>
            </a:endParaRPr>
          </a:p>
          <a:p>
            <a:pPr>
              <a:lnSpc>
                <a:spcPct val="90000"/>
              </a:lnSpc>
            </a:pPr>
            <a:r>
              <a:rPr lang="en-US" sz="1200" dirty="0" smtClean="0">
                <a:latin typeface="Calibri" pitchFamily="34" charset="0"/>
              </a:rPr>
              <a:t>His early research involved trying to measure the impact on productivity of improving the lighting conditions in the Western Electric Factory.</a:t>
            </a:r>
          </a:p>
          <a:p>
            <a:pPr>
              <a:lnSpc>
                <a:spcPct val="90000"/>
              </a:lnSpc>
            </a:pPr>
            <a:endParaRPr lang="en-US" sz="1200" dirty="0" smtClean="0">
              <a:latin typeface="Calibri" pitchFamily="34" charset="0"/>
            </a:endParaRPr>
          </a:p>
          <a:p>
            <a:pPr>
              <a:lnSpc>
                <a:spcPct val="90000"/>
              </a:lnSpc>
            </a:pPr>
            <a:r>
              <a:rPr lang="en-US" sz="1200" dirty="0" smtClean="0">
                <a:solidFill>
                  <a:schemeClr val="accent2">
                    <a:lumMod val="75000"/>
                  </a:schemeClr>
                </a:solidFill>
                <a:latin typeface="Calibri" pitchFamily="34" charset="0"/>
              </a:rPr>
              <a:t>He followed </a:t>
            </a:r>
            <a:r>
              <a:rPr lang="en-US" sz="1200" dirty="0" err="1" smtClean="0">
                <a:solidFill>
                  <a:schemeClr val="accent2">
                    <a:lumMod val="75000"/>
                  </a:schemeClr>
                </a:solidFill>
                <a:latin typeface="Calibri" pitchFamily="34" charset="0"/>
              </a:rPr>
              <a:t>F.W.Taylor’s</a:t>
            </a:r>
            <a:r>
              <a:rPr lang="en-US" sz="1200" dirty="0" smtClean="0">
                <a:solidFill>
                  <a:schemeClr val="accent2">
                    <a:lumMod val="75000"/>
                  </a:schemeClr>
                </a:solidFill>
                <a:latin typeface="Calibri" pitchFamily="34" charset="0"/>
              </a:rPr>
              <a:t> Scientific principles by testing changes in light conditions against one group of workers against a group of workers with unchanged lighting.</a:t>
            </a:r>
          </a:p>
          <a:p>
            <a:pPr>
              <a:lnSpc>
                <a:spcPct val="90000"/>
              </a:lnSpc>
            </a:pPr>
            <a:endParaRPr lang="en-US" sz="1200" dirty="0" smtClean="0">
              <a:solidFill>
                <a:schemeClr val="accent2">
                  <a:lumMod val="75000"/>
                </a:schemeClr>
              </a:solidFill>
              <a:latin typeface="Calibri" pitchFamily="34" charset="0"/>
            </a:endParaRPr>
          </a:p>
          <a:p>
            <a:pPr>
              <a:lnSpc>
                <a:spcPct val="90000"/>
              </a:lnSpc>
            </a:pPr>
            <a:r>
              <a:rPr lang="en-US" sz="1200" b="1" dirty="0" smtClean="0">
                <a:latin typeface="Calibri" pitchFamily="34" charset="0"/>
              </a:rPr>
              <a:t>The results: productivity rose in areas where lighting was improved.</a:t>
            </a:r>
            <a:endParaRPr lang="en-US" sz="1200" dirty="0" smtClean="0">
              <a:latin typeface="Calibri" pitchFamily="34" charset="0"/>
            </a:endParaRPr>
          </a:p>
          <a:p>
            <a:pPr>
              <a:lnSpc>
                <a:spcPct val="90000"/>
              </a:lnSpc>
            </a:pPr>
            <a:r>
              <a:rPr lang="en-US" sz="1200" dirty="0" smtClean="0">
                <a:latin typeface="Calibri" pitchFamily="34" charset="0"/>
              </a:rPr>
              <a:t>This result questioned Taylor’s assumption about the importance of money in motivating workforce and </a:t>
            </a:r>
            <a:r>
              <a:rPr lang="en-US" sz="1200" dirty="0" err="1" smtClean="0">
                <a:latin typeface="Calibri" pitchFamily="34" charset="0"/>
              </a:rPr>
              <a:t>emphasised</a:t>
            </a:r>
            <a:r>
              <a:rPr lang="en-US" sz="1200" dirty="0" smtClean="0">
                <a:latin typeface="Calibri" pitchFamily="34" charset="0"/>
              </a:rPr>
              <a:t> </a:t>
            </a:r>
            <a:r>
              <a:rPr lang="en-US" sz="1200" b="1" dirty="0" smtClean="0">
                <a:solidFill>
                  <a:schemeClr val="accent2">
                    <a:lumMod val="75000"/>
                  </a:schemeClr>
                </a:solidFill>
                <a:latin typeface="Calibri" pitchFamily="34" charset="0"/>
              </a:rPr>
              <a:t>the importance of Human Relations</a:t>
            </a:r>
            <a:r>
              <a:rPr lang="en-US" sz="1200" b="1" dirty="0" smtClean="0">
                <a:latin typeface="Calibri" pitchFamily="34" charset="0"/>
              </a:rPr>
              <a:t>.</a:t>
            </a:r>
          </a:p>
          <a:p>
            <a:pPr>
              <a:lnSpc>
                <a:spcPct val="90000"/>
              </a:lnSpc>
            </a:pPr>
            <a:endParaRPr lang="en-US" sz="1200" dirty="0" smtClean="0">
              <a:solidFill>
                <a:schemeClr val="accent2">
                  <a:lumMod val="75000"/>
                </a:schemeClr>
              </a:solidFill>
              <a:latin typeface="Calibri" pitchFamily="34" charset="0"/>
            </a:endParaRPr>
          </a:p>
          <a:p>
            <a:endParaRPr lang="en-GB" dirty="0" smtClean="0"/>
          </a:p>
          <a:p>
            <a:endParaRPr lang="en-GB" dirty="0"/>
          </a:p>
        </p:txBody>
      </p:sp>
      <p:sp>
        <p:nvSpPr>
          <p:cNvPr id="4" name="Slide Number Placeholder 3"/>
          <p:cNvSpPr>
            <a:spLocks noGrp="1"/>
          </p:cNvSpPr>
          <p:nvPr>
            <p:ph type="sldNum" sz="quarter" idx="10"/>
          </p:nvPr>
        </p:nvSpPr>
        <p:spPr/>
        <p:txBody>
          <a:bodyPr/>
          <a:lstStyle/>
          <a:p>
            <a:fld id="{F7AA4F32-0268-4463-8CBC-9F2FA370F160}" type="slidenum">
              <a:rPr lang="en-GB" smtClean="0"/>
              <a:pPr/>
              <a:t>5</a:t>
            </a:fld>
            <a:endParaRPr lang="en-GB"/>
          </a:p>
        </p:txBody>
      </p:sp>
    </p:spTree>
    <p:extLst>
      <p:ext uri="{BB962C8B-B14F-4D97-AF65-F5344CB8AC3E}">
        <p14:creationId xmlns:p14="http://schemas.microsoft.com/office/powerpoint/2010/main" val="3380860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Calibri" pitchFamily="34" charset="0"/>
              </a:rPr>
              <a:t>Abraham Maslow (1908 – 70) was an American psychologist whose work on human needs has had a major influence on management thinking. </a:t>
            </a:r>
          </a:p>
          <a:p>
            <a:endParaRPr lang="en-US" sz="1200" dirty="0" smtClean="0">
              <a:latin typeface="Calibri" pitchFamily="34" charset="0"/>
            </a:endParaRPr>
          </a:p>
          <a:p>
            <a:r>
              <a:rPr lang="en-US" sz="1200" dirty="0" smtClean="0">
                <a:latin typeface="Calibri" pitchFamily="34" charset="0"/>
              </a:rPr>
              <a:t>His </a:t>
            </a:r>
            <a:r>
              <a:rPr lang="en-US" sz="1200" dirty="0" smtClean="0">
                <a:solidFill>
                  <a:schemeClr val="accent2"/>
                </a:solidFill>
                <a:latin typeface="Calibri" pitchFamily="34" charset="0"/>
              </a:rPr>
              <a:t>Hierarchy of Needs </a:t>
            </a:r>
            <a:r>
              <a:rPr lang="en-US" sz="1200" dirty="0" smtClean="0">
                <a:latin typeface="Calibri" pitchFamily="34" charset="0"/>
              </a:rPr>
              <a:t>suggests that people have similar types of needs from low level basic to the need for achievement.</a:t>
            </a:r>
          </a:p>
          <a:p>
            <a:endParaRPr lang="en-US" sz="1200" b="1" dirty="0" smtClean="0">
              <a:latin typeface="Calibri" pitchFamily="34" charset="0"/>
            </a:endParaRPr>
          </a:p>
          <a:p>
            <a:r>
              <a:rPr lang="en-US" sz="1200" b="1" dirty="0" smtClean="0">
                <a:latin typeface="Calibri" pitchFamily="34" charset="0"/>
              </a:rPr>
              <a:t>Physiological needs </a:t>
            </a:r>
            <a:r>
              <a:rPr lang="en-US" sz="1200" dirty="0" smtClean="0">
                <a:solidFill>
                  <a:schemeClr val="accent1"/>
                </a:solidFill>
                <a:latin typeface="Calibri" pitchFamily="34" charset="0"/>
              </a:rPr>
              <a:t>earning an income and having reasonable working conditions.</a:t>
            </a:r>
          </a:p>
          <a:p>
            <a:endParaRPr lang="en-US" sz="1200" dirty="0" smtClean="0">
              <a:latin typeface="Calibri" pitchFamily="34" charset="0"/>
            </a:endParaRPr>
          </a:p>
          <a:p>
            <a:r>
              <a:rPr lang="en-US" sz="1200" b="1" dirty="0" smtClean="0">
                <a:latin typeface="Calibri" pitchFamily="34" charset="0"/>
              </a:rPr>
              <a:t>Safety needs: </a:t>
            </a:r>
            <a:r>
              <a:rPr lang="en-US" sz="1200" dirty="0" smtClean="0">
                <a:solidFill>
                  <a:schemeClr val="accent1"/>
                </a:solidFill>
                <a:latin typeface="Calibri" pitchFamily="34" charset="0"/>
              </a:rPr>
              <a:t>a secure job, a safe working environment, clear lines of accountability and responsibility.</a:t>
            </a:r>
          </a:p>
          <a:p>
            <a:endParaRPr lang="en-US" sz="1200" dirty="0" smtClean="0">
              <a:latin typeface="Calibri" pitchFamily="34" charset="0"/>
            </a:endParaRPr>
          </a:p>
          <a:p>
            <a:r>
              <a:rPr lang="en-US" sz="1200" b="1" dirty="0" smtClean="0">
                <a:latin typeface="Calibri" pitchFamily="34" charset="0"/>
              </a:rPr>
              <a:t>Social needs: </a:t>
            </a:r>
            <a:r>
              <a:rPr lang="en-US" sz="1200" dirty="0" smtClean="0">
                <a:solidFill>
                  <a:schemeClr val="accent1"/>
                </a:solidFill>
                <a:latin typeface="Calibri" pitchFamily="34" charset="0"/>
              </a:rPr>
              <a:t>a sense of belonging, being a part of a team, facilities like staff rooms, canteens etc.</a:t>
            </a:r>
          </a:p>
          <a:p>
            <a:pPr marL="109728" indent="0">
              <a:buNone/>
            </a:pPr>
            <a:endParaRPr lang="en-US" sz="1200" dirty="0" smtClean="0">
              <a:latin typeface="Calibri" pitchFamily="34" charset="0"/>
            </a:endParaRPr>
          </a:p>
          <a:p>
            <a:r>
              <a:rPr lang="en-US" sz="1200" b="1" dirty="0" smtClean="0">
                <a:latin typeface="Calibri" pitchFamily="34" charset="0"/>
              </a:rPr>
              <a:t>Esteem needs:  </a:t>
            </a:r>
            <a:r>
              <a:rPr lang="en-US" sz="1200" dirty="0" smtClean="0">
                <a:solidFill>
                  <a:schemeClr val="accent1"/>
                </a:solidFill>
                <a:latin typeface="Calibri" pitchFamily="34" charset="0"/>
              </a:rPr>
              <a:t>self-respect and respect from others, positive feedback, recognition and status for achievement and opportunities for promotion</a:t>
            </a:r>
            <a:endParaRPr lang="en-US" sz="1200" dirty="0" smtClean="0">
              <a:latin typeface="Calibri" pitchFamily="34" charset="0"/>
            </a:endParaRPr>
          </a:p>
          <a:p>
            <a:endParaRPr lang="en-US" sz="1200" dirty="0" smtClean="0">
              <a:latin typeface="Calibri" pitchFamily="34" charset="0"/>
            </a:endParaRPr>
          </a:p>
          <a:p>
            <a:r>
              <a:rPr lang="en-US" sz="1200" b="1" dirty="0" smtClean="0">
                <a:latin typeface="Calibri" pitchFamily="34" charset="0"/>
              </a:rPr>
              <a:t>Self – </a:t>
            </a:r>
            <a:r>
              <a:rPr lang="en-US" sz="1200" b="1" dirty="0" err="1" smtClean="0">
                <a:latin typeface="Calibri" pitchFamily="34" charset="0"/>
              </a:rPr>
              <a:t>Actualisation</a:t>
            </a:r>
            <a:r>
              <a:rPr lang="en-US" sz="1200" b="1" dirty="0" smtClean="0">
                <a:latin typeface="Calibri" pitchFamily="34" charset="0"/>
              </a:rPr>
              <a:t>: </a:t>
            </a:r>
            <a:r>
              <a:rPr lang="en-US" sz="1200" dirty="0" smtClean="0">
                <a:solidFill>
                  <a:schemeClr val="accent1"/>
                </a:solidFill>
                <a:latin typeface="Calibri" pitchFamily="34" charset="0"/>
              </a:rPr>
              <a:t>fulfilling one’s potential through actions and achievements, Maslow did not believe this need could be filled fully and thought people would always strive to develop further and achieve more.</a:t>
            </a:r>
          </a:p>
          <a:p>
            <a:endParaRPr lang="en-GB" dirty="0"/>
          </a:p>
        </p:txBody>
      </p:sp>
      <p:sp>
        <p:nvSpPr>
          <p:cNvPr id="4" name="Slide Number Placeholder 3"/>
          <p:cNvSpPr>
            <a:spLocks noGrp="1"/>
          </p:cNvSpPr>
          <p:nvPr>
            <p:ph type="sldNum" sz="quarter" idx="10"/>
          </p:nvPr>
        </p:nvSpPr>
        <p:spPr/>
        <p:txBody>
          <a:bodyPr/>
          <a:lstStyle/>
          <a:p>
            <a:fld id="{F7AA4F32-0268-4463-8CBC-9F2FA370F160}" type="slidenum">
              <a:rPr lang="en-GB" smtClean="0"/>
              <a:pPr/>
              <a:t>6</a:t>
            </a:fld>
            <a:endParaRPr lang="en-GB"/>
          </a:p>
        </p:txBody>
      </p:sp>
    </p:spTree>
    <p:extLst>
      <p:ext uri="{BB962C8B-B14F-4D97-AF65-F5344CB8AC3E}">
        <p14:creationId xmlns:p14="http://schemas.microsoft.com/office/powerpoint/2010/main" val="2487012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2200" dirty="0" smtClean="0">
                <a:solidFill>
                  <a:schemeClr val="accent1"/>
                </a:solidFill>
                <a:latin typeface="Calibri" pitchFamily="34" charset="0"/>
              </a:rPr>
              <a:t>Maslow thought employees needed to work up the hierarchy of needs and if employees didn’t have access to gain those needs then it would lead to de-motivation.</a:t>
            </a:r>
          </a:p>
          <a:p>
            <a:pPr>
              <a:buFontTx/>
              <a:buNone/>
            </a:pPr>
            <a:endParaRPr lang="en-US" sz="2200" dirty="0" smtClean="0">
              <a:latin typeface="Calibri" pitchFamily="34" charset="0"/>
            </a:endParaRPr>
          </a:p>
          <a:p>
            <a:r>
              <a:rPr lang="en-US" sz="2200" b="1" dirty="0" smtClean="0">
                <a:latin typeface="Calibri" pitchFamily="34" charset="0"/>
              </a:rPr>
              <a:t>This theory is appealing but some key issues are raised:</a:t>
            </a:r>
          </a:p>
          <a:p>
            <a:pPr lvl="1"/>
            <a:r>
              <a:rPr lang="en-US" sz="2400" dirty="0" smtClean="0">
                <a:latin typeface="Calibri" pitchFamily="34" charset="0"/>
              </a:rPr>
              <a:t>Do all Humans have the same set of needs?</a:t>
            </a:r>
          </a:p>
          <a:p>
            <a:pPr lvl="1"/>
            <a:r>
              <a:rPr lang="en-US" sz="2400" dirty="0" smtClean="0">
                <a:latin typeface="Calibri" pitchFamily="34" charset="0"/>
              </a:rPr>
              <a:t>Do different people have different degrees of needs?</a:t>
            </a:r>
          </a:p>
          <a:p>
            <a:pPr lvl="1"/>
            <a:r>
              <a:rPr lang="en-US" sz="2400" dirty="0" smtClean="0">
                <a:latin typeface="Calibri" pitchFamily="34" charset="0"/>
              </a:rPr>
              <a:t>Can anyone’s need ever be said to be fully satisfied?</a:t>
            </a:r>
          </a:p>
          <a:p>
            <a:endParaRPr lang="en-GB" dirty="0"/>
          </a:p>
        </p:txBody>
      </p:sp>
      <p:sp>
        <p:nvSpPr>
          <p:cNvPr id="4" name="Slide Number Placeholder 3"/>
          <p:cNvSpPr>
            <a:spLocks noGrp="1"/>
          </p:cNvSpPr>
          <p:nvPr>
            <p:ph type="sldNum" sz="quarter" idx="10"/>
          </p:nvPr>
        </p:nvSpPr>
        <p:spPr/>
        <p:txBody>
          <a:bodyPr/>
          <a:lstStyle/>
          <a:p>
            <a:fld id="{F7AA4F32-0268-4463-8CBC-9F2FA370F160}" type="slidenum">
              <a:rPr lang="en-GB" smtClean="0"/>
              <a:pPr/>
              <a:t>7</a:t>
            </a:fld>
            <a:endParaRPr lang="en-GB"/>
          </a:p>
        </p:txBody>
      </p:sp>
    </p:spTree>
    <p:extLst>
      <p:ext uri="{BB962C8B-B14F-4D97-AF65-F5344CB8AC3E}">
        <p14:creationId xmlns:p14="http://schemas.microsoft.com/office/powerpoint/2010/main" val="26709230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Calibri" pitchFamily="34" charset="0"/>
              </a:rPr>
              <a:t>Frederick Herzberg (1923-2000) was an American psychologist whose research led him to develop the </a:t>
            </a:r>
            <a:r>
              <a:rPr lang="en-US" sz="1200" b="1" dirty="0" smtClean="0">
                <a:latin typeface="Calibri" pitchFamily="34" charset="0"/>
              </a:rPr>
              <a:t>Two-Factor theory of job satisfaction and dissatisfaction.</a:t>
            </a:r>
          </a:p>
          <a:p>
            <a:endParaRPr lang="en-US" sz="1200" dirty="0" smtClean="0">
              <a:latin typeface="Calibri" pitchFamily="34" charset="0"/>
            </a:endParaRPr>
          </a:p>
          <a:p>
            <a:r>
              <a:rPr lang="en-US" sz="1200" dirty="0" smtClean="0">
                <a:latin typeface="Calibri" pitchFamily="34" charset="0"/>
              </a:rPr>
              <a:t>He suggested some factors had the potential to give job satisfaction (</a:t>
            </a:r>
            <a:r>
              <a:rPr lang="en-US" sz="1200" b="1" dirty="0" smtClean="0">
                <a:latin typeface="Calibri" pitchFamily="34" charset="0"/>
              </a:rPr>
              <a:t>Motivators</a:t>
            </a:r>
            <a:r>
              <a:rPr lang="en-US" sz="1200" dirty="0" smtClean="0">
                <a:latin typeface="Calibri" pitchFamily="34" charset="0"/>
              </a:rPr>
              <a:t>) and some factors can reduce job satisfaction (</a:t>
            </a:r>
            <a:r>
              <a:rPr lang="en-US" sz="1200" b="1" dirty="0" smtClean="0">
                <a:latin typeface="Calibri" pitchFamily="34" charset="0"/>
              </a:rPr>
              <a:t>Hygiene or maintenance factors</a:t>
            </a:r>
            <a:r>
              <a:rPr lang="en-US" sz="1200" dirty="0" smtClean="0">
                <a:latin typeface="Calibri" pitchFamily="34" charset="0"/>
              </a:rPr>
              <a:t>).</a:t>
            </a:r>
          </a:p>
          <a:p>
            <a:endParaRPr lang="en-GB" dirty="0"/>
          </a:p>
        </p:txBody>
      </p:sp>
      <p:sp>
        <p:nvSpPr>
          <p:cNvPr id="4" name="Slide Number Placeholder 3"/>
          <p:cNvSpPr>
            <a:spLocks noGrp="1"/>
          </p:cNvSpPr>
          <p:nvPr>
            <p:ph type="sldNum" sz="quarter" idx="10"/>
          </p:nvPr>
        </p:nvSpPr>
        <p:spPr/>
        <p:txBody>
          <a:bodyPr/>
          <a:lstStyle/>
          <a:p>
            <a:fld id="{F7AA4F32-0268-4463-8CBC-9F2FA370F160}" type="slidenum">
              <a:rPr lang="en-GB" smtClean="0"/>
              <a:pPr/>
              <a:t>8</a:t>
            </a:fld>
            <a:endParaRPr lang="en-GB"/>
          </a:p>
        </p:txBody>
      </p:sp>
    </p:spTree>
    <p:extLst>
      <p:ext uri="{BB962C8B-B14F-4D97-AF65-F5344CB8AC3E}">
        <p14:creationId xmlns:p14="http://schemas.microsoft.com/office/powerpoint/2010/main" val="2399349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2000" b="1" dirty="0" smtClean="0">
                <a:latin typeface="Calibri" pitchFamily="34" charset="0"/>
              </a:rPr>
              <a:t>All of the Motivators concern the job itself  </a:t>
            </a:r>
            <a:r>
              <a:rPr lang="en-US" sz="2000" dirty="0" smtClean="0">
                <a:latin typeface="Calibri" pitchFamily="34" charset="0"/>
              </a:rPr>
              <a:t>rather than issues such as pay, and all are likely to motivate workers and improve productivity.</a:t>
            </a:r>
          </a:p>
          <a:p>
            <a:endParaRPr lang="en-US" sz="2000" dirty="0" smtClean="0">
              <a:latin typeface="Calibri" pitchFamily="34" charset="0"/>
            </a:endParaRPr>
          </a:p>
          <a:p>
            <a:r>
              <a:rPr lang="en-US" sz="2000" b="1" dirty="0" smtClean="0">
                <a:latin typeface="Calibri" pitchFamily="34" charset="0"/>
              </a:rPr>
              <a:t>All of the Hygiene factors ‘surround’ the job</a:t>
            </a:r>
            <a:r>
              <a:rPr lang="en-US" sz="2000" dirty="0" smtClean="0">
                <a:latin typeface="Calibri" pitchFamily="34" charset="0"/>
              </a:rPr>
              <a:t>: they do not concern the job itself, ensuring that they are acceptable to the workforce </a:t>
            </a:r>
            <a:r>
              <a:rPr lang="en-US" sz="2000" dirty="0" smtClean="0">
                <a:solidFill>
                  <a:srgbClr val="C00000"/>
                </a:solidFill>
                <a:latin typeface="Calibri" pitchFamily="34" charset="0"/>
              </a:rPr>
              <a:t>prevents dissatisfaction rather than causing motivation.</a:t>
            </a:r>
          </a:p>
          <a:p>
            <a:endParaRPr lang="en-US" sz="2000" b="1" dirty="0" smtClean="0">
              <a:latin typeface="Calibri" pitchFamily="34" charset="0"/>
            </a:endParaRPr>
          </a:p>
          <a:p>
            <a:r>
              <a:rPr lang="en-US" sz="2000" b="1" dirty="0" smtClean="0">
                <a:latin typeface="Calibri" pitchFamily="34" charset="0"/>
              </a:rPr>
              <a:t>One of the main principles is Job Enrichment</a:t>
            </a:r>
          </a:p>
          <a:p>
            <a:pPr lvl="1"/>
            <a:r>
              <a:rPr lang="en-US" sz="2000" dirty="0" smtClean="0">
                <a:latin typeface="Calibri" pitchFamily="34" charset="0"/>
              </a:rPr>
              <a:t>This is the attempt to motivate workers by giving them opportunity to use their abilities and allowing them greater independence and authority over the control of their work.</a:t>
            </a:r>
          </a:p>
          <a:p>
            <a:pPr lvl="1"/>
            <a:endParaRPr lang="en-US" sz="2000" dirty="0" smtClean="0">
              <a:latin typeface="Calibri" pitchFamily="34" charset="0"/>
            </a:endParaRPr>
          </a:p>
          <a:p>
            <a:r>
              <a:rPr lang="en-US" sz="2000" dirty="0" smtClean="0">
                <a:solidFill>
                  <a:srgbClr val="C00000"/>
                </a:solidFill>
                <a:latin typeface="Calibri" pitchFamily="34" charset="0"/>
              </a:rPr>
              <a:t>Herzberg critics are mainly based on the fact that he drew conclusions about workers as a whole from a limited sample of 200 accountants and engineers.</a:t>
            </a:r>
          </a:p>
          <a:p>
            <a:endParaRPr lang="en-GB" sz="1400" dirty="0" smtClean="0"/>
          </a:p>
          <a:p>
            <a:endParaRPr lang="en-GB" dirty="0"/>
          </a:p>
        </p:txBody>
      </p:sp>
      <p:sp>
        <p:nvSpPr>
          <p:cNvPr id="4" name="Slide Number Placeholder 3"/>
          <p:cNvSpPr>
            <a:spLocks noGrp="1"/>
          </p:cNvSpPr>
          <p:nvPr>
            <p:ph type="sldNum" sz="quarter" idx="10"/>
          </p:nvPr>
        </p:nvSpPr>
        <p:spPr/>
        <p:txBody>
          <a:bodyPr/>
          <a:lstStyle/>
          <a:p>
            <a:fld id="{F7AA4F32-0268-4463-8CBC-9F2FA370F160}" type="slidenum">
              <a:rPr lang="en-GB" smtClean="0"/>
              <a:pPr/>
              <a:t>9</a:t>
            </a:fld>
            <a:endParaRPr lang="en-GB"/>
          </a:p>
        </p:txBody>
      </p:sp>
    </p:spTree>
    <p:extLst>
      <p:ext uri="{BB962C8B-B14F-4D97-AF65-F5344CB8AC3E}">
        <p14:creationId xmlns:p14="http://schemas.microsoft.com/office/powerpoint/2010/main" val="3258243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7AA4F32-0268-4463-8CBC-9F2FA370F160}" type="slidenum">
              <a:rPr lang="en-GB" smtClean="0"/>
              <a:pPr/>
              <a:t>10</a:t>
            </a:fld>
            <a:endParaRPr lang="en-GB"/>
          </a:p>
        </p:txBody>
      </p:sp>
    </p:spTree>
    <p:extLst>
      <p:ext uri="{BB962C8B-B14F-4D97-AF65-F5344CB8AC3E}">
        <p14:creationId xmlns:p14="http://schemas.microsoft.com/office/powerpoint/2010/main" val="767104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auto">
              <a:buFont typeface="Wingdings 3"/>
              <a:buNone/>
            </a:pPr>
            <a:endParaRPr lang="en-US" sz="1200" dirty="0" smtClean="0">
              <a:latin typeface="Calibri" pitchFamily="34" charset="0"/>
            </a:endParaRPr>
          </a:p>
          <a:p>
            <a:pPr fontAlgn="auto">
              <a:buFont typeface="Wingdings 3"/>
              <a:buNone/>
            </a:pPr>
            <a:r>
              <a:rPr lang="en-US" sz="1200" dirty="0" smtClean="0">
                <a:latin typeface="Calibri" pitchFamily="34" charset="0"/>
              </a:rPr>
              <a:t>Explains why individuals choose one behavioural option over another</a:t>
            </a:r>
          </a:p>
          <a:p>
            <a:pPr fontAlgn="auto">
              <a:buFont typeface="Wingdings 3"/>
              <a:buNone/>
            </a:pPr>
            <a:r>
              <a:rPr lang="en-US" sz="1200" dirty="0" smtClean="0">
                <a:latin typeface="Calibri" pitchFamily="34" charset="0"/>
              </a:rPr>
              <a:t>Employees will be motivated if they believe that </a:t>
            </a:r>
          </a:p>
          <a:p>
            <a:pPr marL="109728" indent="0" fontAlgn="auto">
              <a:buNone/>
            </a:pPr>
            <a:endParaRPr lang="en-US" sz="1200" dirty="0" smtClean="0">
              <a:latin typeface="Calibri" pitchFamily="34" charset="0"/>
            </a:endParaRPr>
          </a:p>
          <a:p>
            <a:pPr fontAlgn="auto">
              <a:buFont typeface="Arial" panose="020B0604020202020204" pitchFamily="34" charset="0"/>
              <a:buChar char="•"/>
            </a:pPr>
            <a:r>
              <a:rPr lang="en-US" sz="1200" dirty="0" smtClean="0">
                <a:latin typeface="Calibri" pitchFamily="34" charset="0"/>
              </a:rPr>
              <a:t>there is a </a:t>
            </a:r>
            <a:r>
              <a:rPr lang="en-US" sz="1200" b="1" dirty="0" smtClean="0">
                <a:latin typeface="Calibri" pitchFamily="34" charset="0"/>
              </a:rPr>
              <a:t>positive</a:t>
            </a:r>
            <a:r>
              <a:rPr lang="en-US" sz="1200" dirty="0" smtClean="0">
                <a:latin typeface="Calibri" pitchFamily="34" charset="0"/>
              </a:rPr>
              <a:t> </a:t>
            </a:r>
            <a:r>
              <a:rPr lang="en-US" sz="1200" b="1" dirty="0" smtClean="0">
                <a:latin typeface="Calibri" pitchFamily="34" charset="0"/>
              </a:rPr>
              <a:t>correlation</a:t>
            </a:r>
            <a:r>
              <a:rPr lang="en-US" sz="1200" dirty="0" smtClean="0">
                <a:latin typeface="Calibri" pitchFamily="34" charset="0"/>
              </a:rPr>
              <a:t> between effort and performance</a:t>
            </a:r>
          </a:p>
          <a:p>
            <a:pPr fontAlgn="auto">
              <a:buFont typeface="Arial" panose="020B0604020202020204" pitchFamily="34" charset="0"/>
              <a:buChar char="•"/>
            </a:pPr>
            <a:r>
              <a:rPr lang="en-US" sz="1200" dirty="0" smtClean="0">
                <a:latin typeface="Calibri" pitchFamily="34" charset="0"/>
              </a:rPr>
              <a:t>That good performance will be rewarded</a:t>
            </a:r>
          </a:p>
          <a:p>
            <a:pPr fontAlgn="auto">
              <a:buFont typeface="Arial" panose="020B0604020202020204" pitchFamily="34" charset="0"/>
              <a:buChar char="•"/>
            </a:pPr>
            <a:r>
              <a:rPr lang="en-US" sz="1200" dirty="0" smtClean="0">
                <a:latin typeface="Calibri" pitchFamily="34" charset="0"/>
              </a:rPr>
              <a:t>Their efforts will be worthwhile</a:t>
            </a:r>
          </a:p>
          <a:p>
            <a:endParaRPr lang="en-GB" dirty="0"/>
          </a:p>
        </p:txBody>
      </p:sp>
      <p:sp>
        <p:nvSpPr>
          <p:cNvPr id="4" name="Slide Number Placeholder 3"/>
          <p:cNvSpPr>
            <a:spLocks noGrp="1"/>
          </p:cNvSpPr>
          <p:nvPr>
            <p:ph type="sldNum" sz="quarter" idx="10"/>
          </p:nvPr>
        </p:nvSpPr>
        <p:spPr/>
        <p:txBody>
          <a:bodyPr/>
          <a:lstStyle/>
          <a:p>
            <a:fld id="{F7AA4F32-0268-4463-8CBC-9F2FA370F160}" type="slidenum">
              <a:rPr lang="en-GB" smtClean="0"/>
              <a:pPr/>
              <a:t>11</a:t>
            </a:fld>
            <a:endParaRPr lang="en-GB"/>
          </a:p>
        </p:txBody>
      </p:sp>
    </p:spTree>
    <p:extLst>
      <p:ext uri="{BB962C8B-B14F-4D97-AF65-F5344CB8AC3E}">
        <p14:creationId xmlns:p14="http://schemas.microsoft.com/office/powerpoint/2010/main" val="1108460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347D43B-B449-492C-99FF-4CA8AD88BB8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56CE1A9-F867-411A-8F19-A2F773A1030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B497220-C41A-43A3-8C1C-E5F43E312868}"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7D43B-B449-492C-99FF-4CA8AD88BB83}" type="slidenum">
              <a:rPr lang="en-GB" smtClean="0"/>
              <a:pPr/>
              <a:t>‹#›</a:t>
            </a:fld>
            <a:endParaRPr lang="en-GB"/>
          </a:p>
        </p:txBody>
      </p:sp>
    </p:spTree>
    <p:extLst>
      <p:ext uri="{BB962C8B-B14F-4D97-AF65-F5344CB8AC3E}">
        <p14:creationId xmlns:p14="http://schemas.microsoft.com/office/powerpoint/2010/main" val="1043135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BCCFD9-58DC-44AA-856E-4E408C9F996C}" type="slidenum">
              <a:rPr lang="en-GB" smtClean="0"/>
              <a:pPr/>
              <a:t>‹#›</a:t>
            </a:fld>
            <a:endParaRPr lang="en-GB"/>
          </a:p>
        </p:txBody>
      </p:sp>
    </p:spTree>
    <p:extLst>
      <p:ext uri="{BB962C8B-B14F-4D97-AF65-F5344CB8AC3E}">
        <p14:creationId xmlns:p14="http://schemas.microsoft.com/office/powerpoint/2010/main" val="3031433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5B6B38-6142-43D0-8B57-3FA76F8B30E1}" type="slidenum">
              <a:rPr lang="en-GB" smtClean="0"/>
              <a:pPr/>
              <a:t>‹#›</a:t>
            </a:fld>
            <a:endParaRPr lang="en-GB"/>
          </a:p>
        </p:txBody>
      </p:sp>
    </p:spTree>
    <p:extLst>
      <p:ext uri="{BB962C8B-B14F-4D97-AF65-F5344CB8AC3E}">
        <p14:creationId xmlns:p14="http://schemas.microsoft.com/office/powerpoint/2010/main" val="463783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4ECCDA-DDD0-4767-BDA1-C461E5CCB45C}" type="slidenum">
              <a:rPr lang="en-GB" smtClean="0"/>
              <a:pPr/>
              <a:t>‹#›</a:t>
            </a:fld>
            <a:endParaRPr lang="en-GB"/>
          </a:p>
        </p:txBody>
      </p:sp>
    </p:spTree>
    <p:extLst>
      <p:ext uri="{BB962C8B-B14F-4D97-AF65-F5344CB8AC3E}">
        <p14:creationId xmlns:p14="http://schemas.microsoft.com/office/powerpoint/2010/main" val="2596378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636DDC-7E18-42FD-87EC-2619C8BF46D6}" type="slidenum">
              <a:rPr lang="en-GB" smtClean="0"/>
              <a:pPr/>
              <a:t>‹#›</a:t>
            </a:fld>
            <a:endParaRPr lang="en-GB"/>
          </a:p>
        </p:txBody>
      </p:sp>
    </p:spTree>
    <p:extLst>
      <p:ext uri="{BB962C8B-B14F-4D97-AF65-F5344CB8AC3E}">
        <p14:creationId xmlns:p14="http://schemas.microsoft.com/office/powerpoint/2010/main" val="35763656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A6E5B8-E6C7-4EB2-B604-F63B6BCA23B6}" type="slidenum">
              <a:rPr lang="en-GB" smtClean="0"/>
              <a:pPr/>
              <a:t>‹#›</a:t>
            </a:fld>
            <a:endParaRPr lang="en-GB"/>
          </a:p>
        </p:txBody>
      </p:sp>
    </p:spTree>
    <p:extLst>
      <p:ext uri="{BB962C8B-B14F-4D97-AF65-F5344CB8AC3E}">
        <p14:creationId xmlns:p14="http://schemas.microsoft.com/office/powerpoint/2010/main" val="21547585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3BD4661-8BEB-404F-B07C-6FD7A14BDB8F}" type="slidenum">
              <a:rPr lang="en-GB" smtClean="0"/>
              <a:pPr/>
              <a:t>‹#›</a:t>
            </a:fld>
            <a:endParaRPr lang="en-GB"/>
          </a:p>
        </p:txBody>
      </p:sp>
    </p:spTree>
    <p:extLst>
      <p:ext uri="{BB962C8B-B14F-4D97-AF65-F5344CB8AC3E}">
        <p14:creationId xmlns:p14="http://schemas.microsoft.com/office/powerpoint/2010/main" val="24116292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C72706-C8FD-485C-98D3-39AAF27B6B56}" type="slidenum">
              <a:rPr lang="en-GB" smtClean="0"/>
              <a:pPr/>
              <a:t>‹#›</a:t>
            </a:fld>
            <a:endParaRPr lang="en-GB"/>
          </a:p>
        </p:txBody>
      </p:sp>
    </p:spTree>
    <p:extLst>
      <p:ext uri="{BB962C8B-B14F-4D97-AF65-F5344CB8AC3E}">
        <p14:creationId xmlns:p14="http://schemas.microsoft.com/office/powerpoint/2010/main" val="2952617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ABCCFD9-58DC-44AA-856E-4E408C9F996C}"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7BBD8E-D60D-4846-84FF-9546944D15C1}" type="slidenum">
              <a:rPr lang="en-GB" smtClean="0"/>
              <a:pPr/>
              <a:t>‹#›</a:t>
            </a:fld>
            <a:endParaRPr lang="en-GB"/>
          </a:p>
        </p:txBody>
      </p:sp>
    </p:spTree>
    <p:extLst>
      <p:ext uri="{BB962C8B-B14F-4D97-AF65-F5344CB8AC3E}">
        <p14:creationId xmlns:p14="http://schemas.microsoft.com/office/powerpoint/2010/main" val="32973489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6CE1A9-F867-411A-8F19-A2F773A1030D}" type="slidenum">
              <a:rPr lang="en-GB" smtClean="0"/>
              <a:pPr/>
              <a:t>‹#›</a:t>
            </a:fld>
            <a:endParaRPr lang="en-GB"/>
          </a:p>
        </p:txBody>
      </p:sp>
    </p:spTree>
    <p:extLst>
      <p:ext uri="{BB962C8B-B14F-4D97-AF65-F5344CB8AC3E}">
        <p14:creationId xmlns:p14="http://schemas.microsoft.com/office/powerpoint/2010/main" val="32377189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497220-C41A-43A3-8C1C-E5F43E312868}" type="slidenum">
              <a:rPr lang="en-GB" smtClean="0"/>
              <a:pPr/>
              <a:t>‹#›</a:t>
            </a:fld>
            <a:endParaRPr lang="en-GB"/>
          </a:p>
        </p:txBody>
      </p:sp>
    </p:spTree>
    <p:extLst>
      <p:ext uri="{BB962C8B-B14F-4D97-AF65-F5344CB8AC3E}">
        <p14:creationId xmlns:p14="http://schemas.microsoft.com/office/powerpoint/2010/main" val="3311190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5A5B6B38-6142-43D0-8B57-3FA76F8B30E1}"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834ECCDA-DDD0-4767-BDA1-C461E5CCB45C}"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B1636DDC-7E18-42FD-87EC-2619C8BF46D6}"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91A6E5B8-E6C7-4EB2-B604-F63B6BCA23B6}"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53BD4661-8BEB-404F-B07C-6FD7A14BDB8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33C72706-C8FD-485C-98D3-39AAF27B6B56}"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17BBD8E-D60D-4846-84FF-9546944D15C1}"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055ED6A-7AE6-47FD-B4F7-5C7C3C0EC9A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055ED6A-7AE6-47FD-B4F7-5C7C3C0EC9A7}" type="slidenum">
              <a:rPr lang="en-GB" smtClean="0"/>
              <a:pPr/>
              <a:t>‹#›</a:t>
            </a:fld>
            <a:endParaRPr lang="en-GB"/>
          </a:p>
        </p:txBody>
      </p:sp>
    </p:spTree>
    <p:extLst>
      <p:ext uri="{BB962C8B-B14F-4D97-AF65-F5344CB8AC3E}">
        <p14:creationId xmlns:p14="http://schemas.microsoft.com/office/powerpoint/2010/main" val="94277005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s://www.google.co.uk/url?sa=i&amp;rct=j&amp;q=&amp;esrc=s&amp;source=images&amp;cd=&amp;cad=rja&amp;uact=8&amp;ved=0ahUKEwjostWg6OfJAhXGXBoKHfdwCyIQjRwIBw&amp;url=https://le-group-3.wikispaces.com/Vroom's%2BExpectancy%2BTheory&amp;psig=AFQjCNF1Hfrc4JJbKTzYmIQQCFp5erMBTw&amp;ust=1450610606955060"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jy6M6B6efJAhUCxxoKHcFYB78QjRwIBw&amp;url=http://www.bearweb.dk/Survey/Motivation.htm&amp;bvm=bv.110151844,d.d2s&amp;psig=AFQjCNFbfBI2I_EHgLz4t3qkszbqa41zXg&amp;ust=1450610924138032"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http://tbn0.google.com/images?q=tbn:h8Ie7_NP8uGZgM:http://membres.lycos.fr/hconline/eng/taylor.jpg" TargetMode="External"/><Relationship Id="rId13" Type="http://schemas.openxmlformats.org/officeDocument/2006/relationships/hyperlink" Target="http://www.google.co.uk/url?sa=i&amp;rct=j&amp;q=&amp;esrc=s&amp;source=images&amp;cd=&amp;cad=rja&amp;uact=8&amp;ved=0ahUKEwiWj-zi6OfJAhWCzRoKHRmYChEQjRwIBw&amp;url=http://www.glogster.com/glog/6l4drrrcv0e387ef0o079a0.html&amp;bvm=bv.110151844,d.d2s&amp;psig=AFQjCNH7VwnXK-ekSW2l6UEvx7caA1PpNQ&amp;ust=1450610836912137" TargetMode="External"/><Relationship Id="rId3" Type="http://schemas.openxmlformats.org/officeDocument/2006/relationships/hyperlink" Target="http://www.google.co.uk/url?sa=i&amp;rct=j&amp;q=&amp;esrc=s&amp;source=images&amp;cd=&amp;cad=rja&amp;uact=8&amp;ved=0ahUKEwiI8Z656efJAhXMVxoKHWDsB4oQjRwIBw&amp;url=http://www.edwardlawler.com/&amp;bvm=bv.110151844,d.d2s&amp;psig=AFQjCNFBSkD4F7XsykB8AVBfFDQvUxCVQQ&amp;ust=1450611051210883" TargetMode="External"/><Relationship Id="rId7" Type="http://schemas.openxmlformats.org/officeDocument/2006/relationships/image" Target="../media/image4.jpeg"/><Relationship Id="rId12" Type="http://schemas.openxmlformats.org/officeDocument/2006/relationships/image" Target="../media/image6.jpeg"/><Relationship Id="rId2" Type="http://schemas.openxmlformats.org/officeDocument/2006/relationships/notesSlide" Target="../notesSlides/notesSlide1.xml"/><Relationship Id="rId16" Type="http://schemas.openxmlformats.org/officeDocument/2006/relationships/image" Target="../media/image8.jpeg"/><Relationship Id="rId1" Type="http://schemas.openxmlformats.org/officeDocument/2006/relationships/slideLayout" Target="../slideLayouts/slideLayout18.xml"/><Relationship Id="rId6" Type="http://schemas.openxmlformats.org/officeDocument/2006/relationships/hyperlink" Target="http://images.google.co.uk/imgres?imgurl=http://membres.lycos.fr/hconline/eng/taylor.jpg&amp;imgrefurl=http://membres.lycos.fr/hconline/taylor.htm&amp;h=245&amp;w=169&amp;sz=9&amp;hl=en&amp;start=10&amp;tbnid=h8Ie7_NP8uGZgM:&amp;tbnh=110&amp;tbnw=76&amp;prev=/images?q=F+W+Taylor&amp;gbv=2&amp;svnum=10&amp;hl=en" TargetMode="External"/><Relationship Id="rId11" Type="http://schemas.openxmlformats.org/officeDocument/2006/relationships/image" Target="http://tbn0.google.com/images?q=tbn:JRH8cLpZXHQ-TM:http://www.simply-communicate.com/download/1087/Elton-Mayo-web.jpg" TargetMode="External"/><Relationship Id="rId5" Type="http://schemas.openxmlformats.org/officeDocument/2006/relationships/image" Target="../media/image3.jpeg"/><Relationship Id="rId15" Type="http://schemas.openxmlformats.org/officeDocument/2006/relationships/hyperlink" Target="http://www.google.co.uk/url?sa=i&amp;rct=j&amp;q=&amp;esrc=s&amp;source=images&amp;cd=&amp;cad=rja&amp;uact=8&amp;ved=0ahUKEwiJ17fk6efJAhWJXRoKHZH7BeYQjRwIBw&amp;url=http://www.socialregister.co.uk/kimberly-perttula/&amp;bvm=bv.110151844,d.d2s&amp;psig=AFQjCNELxB_B7Y0XiLRTUu-1dxndJpSBmA&amp;ust=1450611137701097" TargetMode="External"/><Relationship Id="rId10" Type="http://schemas.openxmlformats.org/officeDocument/2006/relationships/image" Target="../media/image5.jpeg"/><Relationship Id="rId4" Type="http://schemas.openxmlformats.org/officeDocument/2006/relationships/image" Target="../media/image2.jpeg"/><Relationship Id="rId9" Type="http://schemas.openxmlformats.org/officeDocument/2006/relationships/hyperlink" Target="http://images.google.co.uk/imgres?imgurl=http://www.simply-communicate.com/download/1087/Elton-Mayo-web.jpg&amp;imgrefurl=http://www.simply-communicate.com/cgi-bin/item.cgi?id=738&amp;d=138&amp;h=60&amp;f=75&amp;h=155&amp;w=155&amp;sz=20&amp;hl=en&amp;start=19&amp;tbnid=JRH8cLpZXHQ-TM:&amp;tbnh=97&amp;tbnw=97&amp;prev=/images?q=elton+mayo&amp;start=18&amp;gbv=2&amp;ndsp=18&amp;svnum=10&amp;hl=en&amp;sa=N" TargetMode="External"/><Relationship Id="rId1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285860"/>
            <a:ext cx="7772400" cy="939180"/>
          </a:xfrm>
        </p:spPr>
        <p:txBody>
          <a:bodyPr/>
          <a:lstStyle/>
          <a:p>
            <a:r>
              <a:rPr lang="en-GB" b="1" dirty="0" smtClean="0">
                <a:effectLst/>
              </a:rPr>
              <a:t>Motivational theory</a:t>
            </a:r>
            <a:endParaRPr lang="en-GB" b="1" dirty="0">
              <a:effectLst/>
            </a:endParaRPr>
          </a:p>
        </p:txBody>
      </p:sp>
      <p:sp>
        <p:nvSpPr>
          <p:cNvPr id="3" name="Subtitle 2"/>
          <p:cNvSpPr>
            <a:spLocks noGrp="1"/>
          </p:cNvSpPr>
          <p:nvPr>
            <p:ph type="subTitle" idx="1"/>
          </p:nvPr>
        </p:nvSpPr>
        <p:spPr>
          <a:xfrm>
            <a:off x="2357422" y="3071810"/>
            <a:ext cx="6019800" cy="1409700"/>
          </a:xfrm>
        </p:spPr>
        <p:txBody>
          <a:bodyPr>
            <a:normAutofit/>
          </a:bodyPr>
          <a:lstStyle/>
          <a:p>
            <a:pPr marL="109728"/>
            <a:r>
              <a:rPr lang="en-US" sz="2800" b="1" dirty="0">
                <a:solidFill>
                  <a:schemeClr val="accent3"/>
                </a:solidFill>
                <a:latin typeface="Calibri" panose="020F0502020204030204" pitchFamily="34" charset="0"/>
              </a:rPr>
              <a:t>The study of factors that influence the behaviour of people in the workplace.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143000"/>
          </a:xfrm>
        </p:spPr>
        <p:txBody>
          <a:bodyPr>
            <a:normAutofit/>
          </a:bodyPr>
          <a:lstStyle/>
          <a:p>
            <a:r>
              <a:rPr lang="en-GB" sz="4400" b="1" dirty="0" smtClean="0">
                <a:solidFill>
                  <a:schemeClr val="accent2"/>
                </a:solidFill>
                <a:latin typeface="+mn-lt"/>
              </a:rPr>
              <a:t>Herzberg &amp; Maslow</a:t>
            </a:r>
            <a:endParaRPr lang="en-GB" sz="4400" b="1" dirty="0">
              <a:solidFill>
                <a:schemeClr val="accent2"/>
              </a:solidFill>
              <a:latin typeface="+mn-lt"/>
            </a:endParaRPr>
          </a:p>
        </p:txBody>
      </p:sp>
      <p:sp>
        <p:nvSpPr>
          <p:cNvPr id="3" name="Content Placeholder 2"/>
          <p:cNvSpPr>
            <a:spLocks noGrp="1"/>
          </p:cNvSpPr>
          <p:nvPr>
            <p:ph idx="1"/>
          </p:nvPr>
        </p:nvSpPr>
        <p:spPr>
          <a:xfrm>
            <a:off x="395536" y="1214422"/>
            <a:ext cx="5286412" cy="642942"/>
          </a:xfrm>
        </p:spPr>
        <p:txBody>
          <a:bodyPr/>
          <a:lstStyle/>
          <a:p>
            <a:pPr>
              <a:buNone/>
            </a:pPr>
            <a:r>
              <a:rPr lang="en-US" sz="2000" dirty="0" smtClean="0">
                <a:latin typeface="Calibri" pitchFamily="34" charset="0"/>
              </a:rPr>
              <a:t>There are close links between the two theories</a:t>
            </a:r>
          </a:p>
          <a:p>
            <a:endParaRPr lang="en-GB" dirty="0"/>
          </a:p>
        </p:txBody>
      </p:sp>
      <p:sp>
        <p:nvSpPr>
          <p:cNvPr id="10" name="Rectangle 19"/>
          <p:cNvSpPr>
            <a:spLocks noChangeArrowheads="1"/>
          </p:cNvSpPr>
          <p:nvPr/>
        </p:nvSpPr>
        <p:spPr bwMode="auto">
          <a:xfrm>
            <a:off x="5148064" y="1772816"/>
            <a:ext cx="3168650" cy="20891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sz="1800" b="1" dirty="0">
                <a:solidFill>
                  <a:schemeClr val="accent2">
                    <a:lumMod val="75000"/>
                  </a:schemeClr>
                </a:solidFill>
                <a:latin typeface="+mn-lt"/>
              </a:rPr>
              <a:t>Motivators</a:t>
            </a:r>
          </a:p>
          <a:p>
            <a:pPr algn="ctr"/>
            <a:r>
              <a:rPr lang="en-US" sz="1800" dirty="0">
                <a:latin typeface="+mn-lt"/>
              </a:rPr>
              <a:t>Achievement</a:t>
            </a:r>
          </a:p>
          <a:p>
            <a:pPr algn="ctr"/>
            <a:r>
              <a:rPr lang="en-US" sz="1800" dirty="0">
                <a:latin typeface="+mn-lt"/>
              </a:rPr>
              <a:t>Recognition</a:t>
            </a:r>
          </a:p>
          <a:p>
            <a:pPr algn="ctr"/>
            <a:r>
              <a:rPr lang="en-US" sz="1800" dirty="0">
                <a:latin typeface="+mn-lt"/>
              </a:rPr>
              <a:t>Work itself</a:t>
            </a:r>
          </a:p>
          <a:p>
            <a:pPr algn="ctr"/>
            <a:r>
              <a:rPr lang="en-US" sz="1800" dirty="0">
                <a:latin typeface="+mn-lt"/>
              </a:rPr>
              <a:t>Responsibility</a:t>
            </a:r>
          </a:p>
          <a:p>
            <a:pPr algn="ctr"/>
            <a:r>
              <a:rPr lang="en-US" sz="1800" dirty="0">
                <a:latin typeface="+mn-lt"/>
              </a:rPr>
              <a:t>Advancement</a:t>
            </a:r>
          </a:p>
          <a:p>
            <a:pPr algn="ctr"/>
            <a:r>
              <a:rPr lang="en-US" sz="1800" dirty="0">
                <a:latin typeface="+mn-lt"/>
              </a:rPr>
              <a:t>Personal Growth</a:t>
            </a:r>
          </a:p>
        </p:txBody>
      </p:sp>
      <p:sp>
        <p:nvSpPr>
          <p:cNvPr id="11" name="Rectangle 20"/>
          <p:cNvSpPr>
            <a:spLocks noChangeArrowheads="1"/>
          </p:cNvSpPr>
          <p:nvPr/>
        </p:nvSpPr>
        <p:spPr bwMode="auto">
          <a:xfrm>
            <a:off x="5148064" y="4077866"/>
            <a:ext cx="3097212" cy="2376487"/>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sz="1800" b="1" dirty="0">
                <a:solidFill>
                  <a:schemeClr val="accent2">
                    <a:lumMod val="75000"/>
                  </a:schemeClr>
                </a:solidFill>
                <a:latin typeface="+mn-lt"/>
              </a:rPr>
              <a:t>Hygiene factors</a:t>
            </a:r>
          </a:p>
          <a:p>
            <a:pPr algn="ctr"/>
            <a:r>
              <a:rPr lang="en-US" sz="1800" dirty="0">
                <a:latin typeface="+mn-lt"/>
              </a:rPr>
              <a:t>Supervision</a:t>
            </a:r>
          </a:p>
          <a:p>
            <a:pPr algn="ctr"/>
            <a:r>
              <a:rPr lang="en-US" sz="1800" dirty="0">
                <a:latin typeface="+mn-lt"/>
              </a:rPr>
              <a:t>Working Conditions</a:t>
            </a:r>
          </a:p>
          <a:p>
            <a:pPr algn="ctr"/>
            <a:r>
              <a:rPr lang="en-US" sz="1800" dirty="0">
                <a:latin typeface="+mn-lt"/>
              </a:rPr>
              <a:t>Relationship with peers</a:t>
            </a:r>
          </a:p>
          <a:p>
            <a:pPr algn="ctr"/>
            <a:r>
              <a:rPr lang="en-US" sz="1800" dirty="0">
                <a:latin typeface="+mn-lt"/>
              </a:rPr>
              <a:t>Pay</a:t>
            </a:r>
          </a:p>
          <a:p>
            <a:pPr algn="ctr"/>
            <a:r>
              <a:rPr lang="en-US" sz="1800" dirty="0">
                <a:latin typeface="+mn-lt"/>
              </a:rPr>
              <a:t>Security</a:t>
            </a:r>
          </a:p>
          <a:p>
            <a:pPr algn="ctr"/>
            <a:r>
              <a:rPr lang="en-US" sz="1800" dirty="0">
                <a:latin typeface="+mn-lt"/>
              </a:rPr>
              <a:t>Company Policy</a:t>
            </a:r>
          </a:p>
          <a:p>
            <a:pPr algn="ctr"/>
            <a:endParaRPr lang="en-US" sz="2000" dirty="0"/>
          </a:p>
        </p:txBody>
      </p:sp>
      <p:pic>
        <p:nvPicPr>
          <p:cNvPr id="1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7584" y="1857364"/>
            <a:ext cx="3961107"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C00000"/>
                </a:solidFill>
                <a:latin typeface="+mn-lt"/>
              </a:rPr>
              <a:t>VROOM  (Expectancy theory)</a:t>
            </a:r>
            <a:endParaRPr lang="en-GB" b="1" dirty="0">
              <a:solidFill>
                <a:srgbClr val="C00000"/>
              </a:solidFill>
              <a:latin typeface="+mn-lt"/>
            </a:endParaRPr>
          </a:p>
        </p:txBody>
      </p:sp>
      <p:sp>
        <p:nvSpPr>
          <p:cNvPr id="2050" name="AutoShape 2" descr="Image result for vroom expectancy theory"/>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2052" name="AutoShape 4" descr="Image result for vroom expectancy theory"/>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2054" name="Picture 6" descr="https://le-group-3.wikispaces.com/file/view/fwk-collins-fig07_007.jpg/475878496/664x272/fwk-collins-fig07_007.jpg">
            <a:hlinkClick r:id="rId3"/>
          </p:cNvPr>
          <p:cNvPicPr>
            <a:picLocks noChangeAspect="1" noChangeArrowheads="1"/>
          </p:cNvPicPr>
          <p:nvPr/>
        </p:nvPicPr>
        <p:blipFill>
          <a:blip r:embed="rId4" cstate="print"/>
          <a:srcRect/>
          <a:stretch>
            <a:fillRect/>
          </a:stretch>
        </p:blipFill>
        <p:spPr bwMode="auto">
          <a:xfrm>
            <a:off x="136019" y="1772816"/>
            <a:ext cx="8613428" cy="3528392"/>
          </a:xfrm>
          <a:prstGeom prst="rect">
            <a:avLst/>
          </a:prstGeom>
          <a:noFill/>
        </p:spPr>
      </p:pic>
    </p:spTree>
    <p:extLst>
      <p:ext uri="{BB962C8B-B14F-4D97-AF65-F5344CB8AC3E}">
        <p14:creationId xmlns:p14="http://schemas.microsoft.com/office/powerpoint/2010/main" val="842773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645198"/>
            <a:ext cx="8229600" cy="911594"/>
          </a:xfrm>
        </p:spPr>
        <p:txBody>
          <a:bodyPr>
            <a:normAutofit fontScale="90000"/>
          </a:bodyPr>
          <a:lstStyle/>
          <a:p>
            <a:r>
              <a:rPr lang="en-GB" sz="4000" b="1" dirty="0">
                <a:solidFill>
                  <a:srgbClr val="C00000"/>
                </a:solidFill>
                <a:latin typeface="+mn-lt"/>
              </a:rPr>
              <a:t>VROOM  (Expectancy theory</a:t>
            </a:r>
            <a:r>
              <a:rPr lang="en-GB" sz="4000" b="1" dirty="0" smtClean="0">
                <a:solidFill>
                  <a:srgbClr val="C00000"/>
                </a:solidFill>
                <a:latin typeface="+mn-lt"/>
              </a:rPr>
              <a:t>) </a:t>
            </a:r>
            <a:br>
              <a:rPr lang="en-GB" sz="4000" b="1" dirty="0" smtClean="0">
                <a:solidFill>
                  <a:srgbClr val="C00000"/>
                </a:solidFill>
                <a:latin typeface="+mn-lt"/>
              </a:rPr>
            </a:br>
            <a:r>
              <a:rPr lang="en-GB" sz="4000" b="1" dirty="0" smtClean="0">
                <a:solidFill>
                  <a:schemeClr val="tx1">
                    <a:lumMod val="65000"/>
                    <a:lumOff val="35000"/>
                  </a:schemeClr>
                </a:solidFill>
                <a:latin typeface="+mn-lt"/>
              </a:rPr>
              <a:t>3 components</a:t>
            </a:r>
            <a:endParaRPr lang="en-GB" sz="4000" dirty="0">
              <a:solidFill>
                <a:schemeClr val="tx1">
                  <a:lumMod val="65000"/>
                  <a:lumOff val="35000"/>
                </a:schemeClr>
              </a:solidFill>
              <a:latin typeface="+mn-lt"/>
            </a:endParaRPr>
          </a:p>
        </p:txBody>
      </p:sp>
      <p:sp>
        <p:nvSpPr>
          <p:cNvPr id="13" name="Content Placeholder 2"/>
          <p:cNvSpPr txBox="1">
            <a:spLocks/>
          </p:cNvSpPr>
          <p:nvPr/>
        </p:nvSpPr>
        <p:spPr>
          <a:xfrm>
            <a:off x="577160" y="2132856"/>
            <a:ext cx="8027288" cy="2376264"/>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endParaRPr lang="en-GB" sz="2000" dirty="0">
              <a:latin typeface="Calibri" panose="020F0502020204030204" pitchFamily="34" charset="0"/>
            </a:endParaRPr>
          </a:p>
          <a:p>
            <a:pPr marL="109728" indent="0">
              <a:buNone/>
            </a:pPr>
            <a:r>
              <a:rPr lang="en-GB" sz="3200" b="1" dirty="0" smtClean="0">
                <a:latin typeface="Calibri" panose="020F0502020204030204" pitchFamily="34" charset="0"/>
              </a:rPr>
              <a:t>Expectancy</a:t>
            </a:r>
            <a:r>
              <a:rPr lang="en-GB" sz="3200" dirty="0">
                <a:latin typeface="Calibri" panose="020F0502020204030204" pitchFamily="34" charset="0"/>
              </a:rPr>
              <a:t>: </a:t>
            </a:r>
            <a:r>
              <a:rPr lang="en-GB" sz="3200" dirty="0" smtClean="0">
                <a:latin typeface="Calibri" panose="020F0502020204030204" pitchFamily="34" charset="0"/>
              </a:rPr>
              <a:t> Effort </a:t>
            </a:r>
            <a:r>
              <a:rPr lang="en-GB" sz="3200" dirty="0">
                <a:latin typeface="Calibri" panose="020F0502020204030204" pitchFamily="34" charset="0"/>
              </a:rPr>
              <a:t>→ </a:t>
            </a:r>
            <a:r>
              <a:rPr lang="en-GB" sz="3200" dirty="0" smtClean="0">
                <a:latin typeface="Calibri" panose="020F0502020204030204" pitchFamily="34" charset="0"/>
              </a:rPr>
              <a:t>Performance</a:t>
            </a:r>
            <a:r>
              <a:rPr lang="en-GB" sz="3200" dirty="0">
                <a:latin typeface="Calibri" panose="020F0502020204030204" pitchFamily="34" charset="0"/>
              </a:rPr>
              <a:t/>
            </a:r>
            <a:br>
              <a:rPr lang="en-GB" sz="3200" dirty="0">
                <a:latin typeface="Calibri" panose="020F0502020204030204" pitchFamily="34" charset="0"/>
              </a:rPr>
            </a:br>
            <a:r>
              <a:rPr lang="en-GB" sz="3200" b="1" dirty="0" smtClean="0">
                <a:latin typeface="Calibri" panose="020F0502020204030204" pitchFamily="34" charset="0"/>
              </a:rPr>
              <a:t>Instrumentality</a:t>
            </a:r>
            <a:r>
              <a:rPr lang="en-GB" sz="3200" dirty="0">
                <a:latin typeface="Calibri" panose="020F0502020204030204" pitchFamily="34" charset="0"/>
              </a:rPr>
              <a:t>: </a:t>
            </a:r>
            <a:r>
              <a:rPr lang="en-GB" sz="3200" dirty="0" smtClean="0">
                <a:latin typeface="Calibri" panose="020F0502020204030204" pitchFamily="34" charset="0"/>
              </a:rPr>
              <a:t> Performance </a:t>
            </a:r>
            <a:r>
              <a:rPr lang="en-GB" sz="3200" dirty="0">
                <a:latin typeface="Calibri" panose="020F0502020204030204" pitchFamily="34" charset="0"/>
              </a:rPr>
              <a:t>→ Outcome </a:t>
            </a:r>
            <a:br>
              <a:rPr lang="en-GB" sz="3200" dirty="0">
                <a:latin typeface="Calibri" panose="020F0502020204030204" pitchFamily="34" charset="0"/>
              </a:rPr>
            </a:br>
            <a:r>
              <a:rPr lang="en-GB" sz="3200" b="1" dirty="0" smtClean="0">
                <a:latin typeface="Calibri" panose="020F0502020204030204" pitchFamily="34" charset="0"/>
              </a:rPr>
              <a:t>Valence</a:t>
            </a:r>
            <a:r>
              <a:rPr lang="en-GB" sz="3200" dirty="0">
                <a:latin typeface="Calibri" panose="020F0502020204030204" pitchFamily="34" charset="0"/>
              </a:rPr>
              <a:t>: </a:t>
            </a:r>
            <a:r>
              <a:rPr lang="en-GB" sz="3200" dirty="0" smtClean="0">
                <a:latin typeface="Calibri" panose="020F0502020204030204" pitchFamily="34" charset="0"/>
              </a:rPr>
              <a:t> </a:t>
            </a:r>
            <a:r>
              <a:rPr lang="en-GB" sz="3200" dirty="0">
                <a:latin typeface="Calibri" panose="020F0502020204030204" pitchFamily="34" charset="0"/>
              </a:rPr>
              <a:t>Outcome → Reward</a:t>
            </a:r>
          </a:p>
          <a:p>
            <a:pPr fontAlgn="auto"/>
            <a:endParaRPr lang="en-GB" dirty="0"/>
          </a:p>
        </p:txBody>
      </p:sp>
      <p:sp>
        <p:nvSpPr>
          <p:cNvPr id="4" name="Rectangle 3"/>
          <p:cNvSpPr/>
          <p:nvPr/>
        </p:nvSpPr>
        <p:spPr>
          <a:xfrm>
            <a:off x="4176480" y="5085184"/>
            <a:ext cx="4572000" cy="1077218"/>
          </a:xfrm>
          <a:prstGeom prst="rect">
            <a:avLst/>
          </a:prstGeom>
        </p:spPr>
        <p:txBody>
          <a:bodyPr>
            <a:spAutoFit/>
          </a:bodyPr>
          <a:lstStyle/>
          <a:p>
            <a:r>
              <a:rPr lang="en-GB" sz="3200" b="1" dirty="0">
                <a:solidFill>
                  <a:schemeClr val="accent2">
                    <a:lumMod val="75000"/>
                  </a:schemeClr>
                </a:solidFill>
                <a:latin typeface="Calibri" panose="020F0502020204030204" pitchFamily="34" charset="0"/>
              </a:rPr>
              <a:t>Does this sound like SMART targets?</a:t>
            </a:r>
          </a:p>
        </p:txBody>
      </p:sp>
    </p:spTree>
    <p:extLst>
      <p:ext uri="{BB962C8B-B14F-4D97-AF65-F5344CB8AC3E}">
        <p14:creationId xmlns:p14="http://schemas.microsoft.com/office/powerpoint/2010/main" val="1310538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911594"/>
          </a:xfrm>
        </p:spPr>
        <p:txBody>
          <a:bodyPr>
            <a:normAutofit/>
          </a:bodyPr>
          <a:lstStyle/>
          <a:p>
            <a:r>
              <a:rPr lang="en-GB" sz="4000" b="1" dirty="0" smtClean="0">
                <a:solidFill>
                  <a:srgbClr val="C00000"/>
                </a:solidFill>
                <a:latin typeface="+mn-lt"/>
              </a:rPr>
              <a:t>Vroom</a:t>
            </a:r>
            <a:endParaRPr lang="en-GB" sz="4000" b="1" dirty="0">
              <a:solidFill>
                <a:srgbClr val="C00000"/>
              </a:solidFill>
              <a:latin typeface="+mn-lt"/>
            </a:endParaRPr>
          </a:p>
        </p:txBody>
      </p:sp>
      <p:sp>
        <p:nvSpPr>
          <p:cNvPr id="13" name="Content Placeholder 2"/>
          <p:cNvSpPr txBox="1">
            <a:spLocks/>
          </p:cNvSpPr>
          <p:nvPr/>
        </p:nvSpPr>
        <p:spPr>
          <a:xfrm>
            <a:off x="578423" y="1484784"/>
            <a:ext cx="8027288" cy="4248472"/>
          </a:xfrm>
          <a:prstGeom prst="rect">
            <a:avLst/>
          </a:prstGeom>
        </p:spPr>
        <p:txBody>
          <a:bodyPr vert="horz">
            <a:normAutofit fontScale="700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None/>
            </a:pPr>
            <a:r>
              <a:rPr lang="en-GB" sz="2600" b="1" dirty="0" smtClean="0">
                <a:latin typeface="Calibri" panose="020F0502020204030204" pitchFamily="34" charset="0"/>
              </a:rPr>
              <a:t>Valence</a:t>
            </a:r>
            <a:r>
              <a:rPr lang="en-GB" sz="2600" dirty="0" smtClean="0">
                <a:latin typeface="Calibri" panose="020F0502020204030204" pitchFamily="34" charset="0"/>
              </a:rPr>
              <a:t> is </a:t>
            </a:r>
            <a:r>
              <a:rPr lang="en-GB" sz="2600" dirty="0" smtClean="0">
                <a:solidFill>
                  <a:srgbClr val="C00000"/>
                </a:solidFill>
                <a:latin typeface="Calibri" panose="020F0502020204030204" pitchFamily="34" charset="0"/>
              </a:rPr>
              <a:t>behavioural</a:t>
            </a:r>
            <a:r>
              <a:rPr lang="en-GB" sz="2600" dirty="0" smtClean="0">
                <a:latin typeface="Calibri" panose="020F0502020204030204" pitchFamily="34" charset="0"/>
              </a:rPr>
              <a:t>; the decision is measured on the </a:t>
            </a:r>
            <a:r>
              <a:rPr lang="en-GB" sz="2600" b="1" dirty="0" smtClean="0">
                <a:latin typeface="Calibri" panose="020F0502020204030204" pitchFamily="34" charset="0"/>
              </a:rPr>
              <a:t>value</a:t>
            </a:r>
            <a:r>
              <a:rPr lang="en-GB" sz="2600" dirty="0" smtClean="0">
                <a:latin typeface="Calibri" panose="020F0502020204030204" pitchFamily="34" charset="0"/>
              </a:rPr>
              <a:t> of the reward</a:t>
            </a:r>
          </a:p>
          <a:p>
            <a:pPr marL="109728" indent="0">
              <a:buNone/>
            </a:pPr>
            <a:endParaRPr lang="en-GB" sz="2600" dirty="0" smtClean="0">
              <a:latin typeface="Calibri" panose="020F0502020204030204" pitchFamily="34" charset="0"/>
            </a:endParaRPr>
          </a:p>
          <a:p>
            <a:pPr marL="109728" indent="0">
              <a:buNone/>
            </a:pPr>
            <a:r>
              <a:rPr lang="en-GB" sz="2600" b="1" dirty="0" smtClean="0">
                <a:latin typeface="Calibri" panose="020F0502020204030204" pitchFamily="34" charset="0"/>
              </a:rPr>
              <a:t>Expectancy</a:t>
            </a:r>
            <a:r>
              <a:rPr lang="en-GB" sz="2600" dirty="0" smtClean="0">
                <a:latin typeface="Calibri" panose="020F0502020204030204" pitchFamily="34" charset="0"/>
              </a:rPr>
              <a:t> and </a:t>
            </a:r>
            <a:r>
              <a:rPr lang="en-GB" sz="2600" b="1" dirty="0" smtClean="0">
                <a:latin typeface="Calibri" panose="020F0502020204030204" pitchFamily="34" charset="0"/>
              </a:rPr>
              <a:t>instrumentality</a:t>
            </a:r>
            <a:r>
              <a:rPr lang="en-GB" sz="2600" dirty="0" smtClean="0">
                <a:latin typeface="Calibri" panose="020F0502020204030204" pitchFamily="34" charset="0"/>
              </a:rPr>
              <a:t> are </a:t>
            </a:r>
            <a:r>
              <a:rPr lang="en-GB" sz="2600" dirty="0" smtClean="0">
                <a:solidFill>
                  <a:srgbClr val="C00000"/>
                </a:solidFill>
                <a:latin typeface="Calibri" panose="020F0502020204030204" pitchFamily="34" charset="0"/>
              </a:rPr>
              <a:t>attitudes</a:t>
            </a:r>
            <a:r>
              <a:rPr lang="en-GB" sz="2600" dirty="0" smtClean="0">
                <a:latin typeface="Calibri" panose="020F0502020204030204" pitchFamily="34" charset="0"/>
              </a:rPr>
              <a:t>, </a:t>
            </a:r>
            <a:r>
              <a:rPr lang="en-GB" sz="2600" dirty="0">
                <a:latin typeface="Calibri" panose="020F0502020204030204" pitchFamily="34" charset="0"/>
              </a:rPr>
              <a:t>whereas valence is rooted in an individual’s value system</a:t>
            </a:r>
            <a:r>
              <a:rPr lang="en-GB" sz="2600" dirty="0" smtClean="0">
                <a:latin typeface="Calibri" panose="020F0502020204030204" pitchFamily="34" charset="0"/>
              </a:rPr>
              <a:t>.</a:t>
            </a:r>
            <a:endParaRPr lang="en-GB" sz="2600" dirty="0">
              <a:latin typeface="Calibri" panose="020F0502020204030204" pitchFamily="34" charset="0"/>
            </a:endParaRPr>
          </a:p>
          <a:p>
            <a:pPr marL="109728" indent="0">
              <a:buNone/>
            </a:pPr>
            <a:endParaRPr lang="en-GB" sz="2600" dirty="0">
              <a:latin typeface="Calibri" panose="020F0502020204030204" pitchFamily="34" charset="0"/>
            </a:endParaRPr>
          </a:p>
          <a:p>
            <a:r>
              <a:rPr lang="en-GB" sz="2600" dirty="0">
                <a:latin typeface="Calibri" panose="020F0502020204030204" pitchFamily="34" charset="0"/>
              </a:rPr>
              <a:t>Examples of valued outcomes in the workplace include, </a:t>
            </a:r>
            <a:endParaRPr lang="en-GB" sz="2600" dirty="0" smtClean="0">
              <a:latin typeface="Calibri" panose="020F0502020204030204" pitchFamily="34" charset="0"/>
            </a:endParaRPr>
          </a:p>
          <a:p>
            <a:r>
              <a:rPr lang="en-GB" sz="2600" dirty="0" smtClean="0">
                <a:latin typeface="Calibri" panose="020F0502020204030204" pitchFamily="34" charset="0"/>
              </a:rPr>
              <a:t>pay </a:t>
            </a:r>
            <a:r>
              <a:rPr lang="en-GB" sz="2600" dirty="0">
                <a:latin typeface="Calibri" panose="020F0502020204030204" pitchFamily="34" charset="0"/>
              </a:rPr>
              <a:t>increases and bonuses, </a:t>
            </a:r>
            <a:endParaRPr lang="en-GB" sz="2600" dirty="0" smtClean="0">
              <a:latin typeface="Calibri" panose="020F0502020204030204" pitchFamily="34" charset="0"/>
            </a:endParaRPr>
          </a:p>
          <a:p>
            <a:r>
              <a:rPr lang="en-GB" sz="2600" dirty="0" smtClean="0">
                <a:latin typeface="Calibri" panose="020F0502020204030204" pitchFamily="34" charset="0"/>
              </a:rPr>
              <a:t>promotions</a:t>
            </a:r>
            <a:r>
              <a:rPr lang="en-GB" sz="2600" dirty="0">
                <a:latin typeface="Calibri" panose="020F0502020204030204" pitchFamily="34" charset="0"/>
              </a:rPr>
              <a:t>, </a:t>
            </a:r>
            <a:endParaRPr lang="en-GB" sz="2600" dirty="0" smtClean="0">
              <a:latin typeface="Calibri" panose="020F0502020204030204" pitchFamily="34" charset="0"/>
            </a:endParaRPr>
          </a:p>
          <a:p>
            <a:r>
              <a:rPr lang="en-GB" sz="2600" dirty="0" smtClean="0">
                <a:latin typeface="Calibri" panose="020F0502020204030204" pitchFamily="34" charset="0"/>
              </a:rPr>
              <a:t>time </a:t>
            </a:r>
            <a:r>
              <a:rPr lang="en-GB" sz="2600" dirty="0">
                <a:latin typeface="Calibri" panose="020F0502020204030204" pitchFamily="34" charset="0"/>
              </a:rPr>
              <a:t>off, </a:t>
            </a:r>
            <a:endParaRPr lang="en-GB" sz="2600" dirty="0" smtClean="0">
              <a:latin typeface="Calibri" panose="020F0502020204030204" pitchFamily="34" charset="0"/>
            </a:endParaRPr>
          </a:p>
          <a:p>
            <a:r>
              <a:rPr lang="en-GB" sz="2600" dirty="0" smtClean="0">
                <a:latin typeface="Calibri" panose="020F0502020204030204" pitchFamily="34" charset="0"/>
              </a:rPr>
              <a:t>new </a:t>
            </a:r>
            <a:r>
              <a:rPr lang="en-GB" sz="2600" dirty="0">
                <a:latin typeface="Calibri" panose="020F0502020204030204" pitchFamily="34" charset="0"/>
              </a:rPr>
              <a:t>assignments, </a:t>
            </a:r>
            <a:endParaRPr lang="en-GB" sz="2600" dirty="0" smtClean="0">
              <a:latin typeface="Calibri" panose="020F0502020204030204" pitchFamily="34" charset="0"/>
            </a:endParaRPr>
          </a:p>
          <a:p>
            <a:r>
              <a:rPr lang="en-GB" sz="2600" dirty="0" smtClean="0">
                <a:latin typeface="Calibri" panose="020F0502020204030204" pitchFamily="34" charset="0"/>
              </a:rPr>
              <a:t>recognition</a:t>
            </a:r>
            <a:r>
              <a:rPr lang="en-GB" sz="2600" dirty="0">
                <a:latin typeface="Calibri" panose="020F0502020204030204" pitchFamily="34" charset="0"/>
              </a:rPr>
              <a:t>, etc. </a:t>
            </a:r>
            <a:endParaRPr lang="en-GB" sz="2600" dirty="0" smtClean="0">
              <a:latin typeface="Calibri" panose="020F0502020204030204" pitchFamily="34" charset="0"/>
            </a:endParaRPr>
          </a:p>
          <a:p>
            <a:endParaRPr lang="en-GB" sz="2600" dirty="0">
              <a:latin typeface="Calibri" panose="020F0502020204030204" pitchFamily="34" charset="0"/>
            </a:endParaRPr>
          </a:p>
          <a:p>
            <a:pPr marL="109728" indent="0">
              <a:buNone/>
            </a:pPr>
            <a:r>
              <a:rPr lang="en-GB" sz="2600" b="1" dirty="0" smtClean="0">
                <a:solidFill>
                  <a:srgbClr val="C00000"/>
                </a:solidFill>
                <a:latin typeface="Calibri" panose="020F0502020204030204" pitchFamily="34" charset="0"/>
              </a:rPr>
              <a:t>If </a:t>
            </a:r>
            <a:r>
              <a:rPr lang="en-GB" sz="2600" b="1" dirty="0">
                <a:solidFill>
                  <a:srgbClr val="C00000"/>
                </a:solidFill>
                <a:latin typeface="Calibri" panose="020F0502020204030204" pitchFamily="34" charset="0"/>
              </a:rPr>
              <a:t>management can effectively determine what their employee values, this will allow the manager to motivate employees in order to get the highest result and effectiveness out of the workplace</a:t>
            </a:r>
            <a:r>
              <a:rPr lang="en-GB" sz="2600" b="1" dirty="0" smtClean="0">
                <a:solidFill>
                  <a:srgbClr val="C00000"/>
                </a:solidFill>
                <a:latin typeface="Calibri" panose="020F0502020204030204" pitchFamily="34" charset="0"/>
              </a:rPr>
              <a:t>.</a:t>
            </a:r>
            <a:endParaRPr lang="en-GB" sz="2600" b="1" dirty="0">
              <a:solidFill>
                <a:srgbClr val="C00000"/>
              </a:solidFill>
              <a:latin typeface="Calibri" panose="020F0502020204030204" pitchFamily="34" charset="0"/>
            </a:endParaRPr>
          </a:p>
          <a:p>
            <a:endParaRPr lang="en-GB" sz="2400" dirty="0"/>
          </a:p>
          <a:p>
            <a:pPr marL="109728" indent="0">
              <a:buNone/>
            </a:pPr>
            <a:endParaRPr lang="en-GB" sz="2000" dirty="0">
              <a:latin typeface="Calibri" panose="020F0502020204030204" pitchFamily="34" charset="0"/>
            </a:endParaRPr>
          </a:p>
          <a:p>
            <a:pPr marL="109728" indent="0">
              <a:buNone/>
            </a:pPr>
            <a:endParaRPr lang="en-GB" sz="2000" dirty="0">
              <a:latin typeface="Calibri" panose="020F0502020204030204" pitchFamily="34" charset="0"/>
            </a:endParaRPr>
          </a:p>
          <a:p>
            <a:pPr fontAlgn="auto"/>
            <a:endParaRPr lang="en-GB" dirty="0"/>
          </a:p>
        </p:txBody>
      </p:sp>
    </p:spTree>
    <p:extLst>
      <p:ext uri="{BB962C8B-B14F-4D97-AF65-F5344CB8AC3E}">
        <p14:creationId xmlns:p14="http://schemas.microsoft.com/office/powerpoint/2010/main" val="20529070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solidFill>
                  <a:srgbClr val="C00000"/>
                </a:solidFill>
                <a:latin typeface="+mn-lt"/>
              </a:rPr>
              <a:t>PORTER AND LAWLER</a:t>
            </a:r>
            <a:endParaRPr lang="en-GB" sz="4000" b="1" dirty="0">
              <a:solidFill>
                <a:srgbClr val="C00000"/>
              </a:solidFill>
              <a:latin typeface="+mn-lt"/>
            </a:endParaRPr>
          </a:p>
        </p:txBody>
      </p:sp>
      <p:pic>
        <p:nvPicPr>
          <p:cNvPr id="1026" name="Picture 2" descr="http://www.bearweb.dk/Survey/Images/Porter-Lawler.png">
            <a:hlinkClick r:id="rId3"/>
          </p:cNvPr>
          <p:cNvPicPr>
            <a:picLocks noChangeAspect="1" noChangeArrowheads="1"/>
          </p:cNvPicPr>
          <p:nvPr/>
        </p:nvPicPr>
        <p:blipFill>
          <a:blip r:embed="rId4" cstate="print"/>
          <a:srcRect/>
          <a:stretch>
            <a:fillRect/>
          </a:stretch>
        </p:blipFill>
        <p:spPr bwMode="auto">
          <a:xfrm>
            <a:off x="274258" y="1719967"/>
            <a:ext cx="8862597" cy="4611054"/>
          </a:xfrm>
          <a:prstGeom prst="rect">
            <a:avLst/>
          </a:prstGeom>
          <a:noFill/>
        </p:spPr>
      </p:pic>
    </p:spTree>
    <p:extLst>
      <p:ext uri="{BB962C8B-B14F-4D97-AF65-F5344CB8AC3E}">
        <p14:creationId xmlns:p14="http://schemas.microsoft.com/office/powerpoint/2010/main" val="2699797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solidFill>
                  <a:srgbClr val="C00000"/>
                </a:solidFill>
                <a:latin typeface="+mn-lt"/>
              </a:rPr>
              <a:t>PORTER AND LAWLER</a:t>
            </a:r>
            <a:endParaRPr lang="en-GB" sz="4000" b="1" dirty="0">
              <a:solidFill>
                <a:srgbClr val="C00000"/>
              </a:solidFill>
              <a:latin typeface="+mn-lt"/>
            </a:endParaRPr>
          </a:p>
        </p:txBody>
      </p:sp>
      <p:sp>
        <p:nvSpPr>
          <p:cNvPr id="3" name="Rectangle 2"/>
          <p:cNvSpPr/>
          <p:nvPr/>
        </p:nvSpPr>
        <p:spPr>
          <a:xfrm>
            <a:off x="628650" y="1556793"/>
            <a:ext cx="8263830" cy="4896544"/>
          </a:xfrm>
          <a:prstGeom prst="rect">
            <a:avLst/>
          </a:prstGeom>
        </p:spPr>
        <p:txBody>
          <a:bodyPr wrap="square">
            <a:spAutoFit/>
          </a:bodyPr>
          <a:lstStyle/>
          <a:p>
            <a:endParaRPr lang="en-GB" sz="2000" dirty="0">
              <a:latin typeface="+mn-lt"/>
            </a:endParaRPr>
          </a:p>
          <a:p>
            <a:r>
              <a:rPr lang="en-GB" sz="2000" dirty="0">
                <a:latin typeface="+mn-lt"/>
              </a:rPr>
              <a:t>Porter and Lawler’s model suggested that an </a:t>
            </a:r>
            <a:r>
              <a:rPr lang="en-GB" sz="2000" b="1" dirty="0">
                <a:latin typeface="+mn-lt"/>
              </a:rPr>
              <a:t>individual’s view </a:t>
            </a:r>
            <a:r>
              <a:rPr lang="en-GB" sz="2000" dirty="0">
                <a:latin typeface="+mn-lt"/>
              </a:rPr>
              <a:t>regarding the attractiveness and fairness of the rewards will affect motivation.</a:t>
            </a:r>
          </a:p>
          <a:p>
            <a:endParaRPr lang="en-GB" sz="2000" dirty="0">
              <a:latin typeface="+mn-lt"/>
            </a:endParaRPr>
          </a:p>
          <a:p>
            <a:r>
              <a:rPr lang="en-GB" sz="2000" b="1" dirty="0">
                <a:latin typeface="+mn-lt"/>
              </a:rPr>
              <a:t>Intrinsic and Extrinsic </a:t>
            </a:r>
            <a:r>
              <a:rPr lang="en-GB" sz="2000" b="1" dirty="0" smtClean="0">
                <a:latin typeface="+mn-lt"/>
              </a:rPr>
              <a:t>Rewards</a:t>
            </a:r>
          </a:p>
          <a:p>
            <a:endParaRPr lang="en-GB" sz="2000" b="1" dirty="0">
              <a:latin typeface="+mn-lt"/>
            </a:endParaRPr>
          </a:p>
          <a:p>
            <a:pPr marL="342900" indent="-342900">
              <a:buFont typeface="Arial" panose="020B0604020202020204" pitchFamily="34" charset="0"/>
              <a:buChar char="•"/>
            </a:pPr>
            <a:r>
              <a:rPr lang="en-GB" sz="2000" b="1" dirty="0" smtClean="0">
                <a:latin typeface="+mn-lt"/>
              </a:rPr>
              <a:t>Intrinsic </a:t>
            </a:r>
            <a:r>
              <a:rPr lang="en-GB" sz="2000" b="1" dirty="0">
                <a:latin typeface="+mn-lt"/>
              </a:rPr>
              <a:t>rewards </a:t>
            </a:r>
            <a:r>
              <a:rPr lang="en-GB" sz="2000" dirty="0">
                <a:latin typeface="+mn-lt"/>
              </a:rPr>
              <a:t>are the positive feelings that the individual experiences from completing the task e.g. satisfaction, sense of achievement.</a:t>
            </a:r>
          </a:p>
          <a:p>
            <a:pPr marL="342900" indent="-342900">
              <a:buFont typeface="Arial" panose="020B0604020202020204" pitchFamily="34" charset="0"/>
              <a:buChar char="•"/>
            </a:pPr>
            <a:r>
              <a:rPr lang="en-GB" sz="2000" b="1" dirty="0">
                <a:latin typeface="+mn-lt"/>
              </a:rPr>
              <a:t>Extrinsic rewards </a:t>
            </a:r>
            <a:r>
              <a:rPr lang="en-GB" sz="2000" dirty="0">
                <a:latin typeface="+mn-lt"/>
              </a:rPr>
              <a:t>are rewards emanating from outside the individual such as bonus, commission and pay increases</a:t>
            </a:r>
            <a:r>
              <a:rPr lang="en-GB" sz="2000" dirty="0" smtClean="0">
                <a:latin typeface="+mn-lt"/>
              </a:rPr>
              <a:t>.</a:t>
            </a:r>
          </a:p>
          <a:p>
            <a:pPr marL="342900" indent="-342900">
              <a:buFont typeface="Arial" panose="020B0604020202020204" pitchFamily="34" charset="0"/>
              <a:buChar char="•"/>
            </a:pPr>
            <a:endParaRPr lang="en-GB" sz="2000" dirty="0">
              <a:latin typeface="+mn-lt"/>
            </a:endParaRPr>
          </a:p>
          <a:p>
            <a:pPr marL="342900" indent="-342900">
              <a:buFont typeface="Arial" panose="020B0604020202020204" pitchFamily="34" charset="0"/>
              <a:buChar char="•"/>
            </a:pPr>
            <a:endParaRPr lang="en-GB" sz="2000" dirty="0" smtClean="0">
              <a:latin typeface="+mn-lt"/>
            </a:endParaRPr>
          </a:p>
          <a:p>
            <a:r>
              <a:rPr lang="en-GB" sz="2000" dirty="0">
                <a:solidFill>
                  <a:schemeClr val="accent2">
                    <a:lumMod val="75000"/>
                  </a:schemeClr>
                </a:solidFill>
                <a:latin typeface="+mn-lt"/>
              </a:rPr>
              <a:t>M</a:t>
            </a:r>
            <a:r>
              <a:rPr lang="en-GB" sz="2000" dirty="0" smtClean="0">
                <a:solidFill>
                  <a:schemeClr val="accent2">
                    <a:lumMod val="75000"/>
                  </a:schemeClr>
                </a:solidFill>
                <a:latin typeface="+mn-lt"/>
              </a:rPr>
              <a:t>otivation </a:t>
            </a:r>
            <a:r>
              <a:rPr lang="en-GB" sz="2000" dirty="0">
                <a:solidFill>
                  <a:schemeClr val="accent2">
                    <a:lumMod val="75000"/>
                  </a:schemeClr>
                </a:solidFill>
                <a:latin typeface="+mn-lt"/>
              </a:rPr>
              <a:t>is also affected </a:t>
            </a:r>
            <a:r>
              <a:rPr lang="en-GB" sz="2000" dirty="0" smtClean="0">
                <a:solidFill>
                  <a:schemeClr val="accent2">
                    <a:lumMod val="75000"/>
                  </a:schemeClr>
                </a:solidFill>
                <a:latin typeface="+mn-lt"/>
              </a:rPr>
              <a:t>by the </a:t>
            </a:r>
            <a:r>
              <a:rPr lang="en-GB" sz="2000" b="1" dirty="0">
                <a:solidFill>
                  <a:schemeClr val="accent2">
                    <a:lumMod val="75000"/>
                  </a:schemeClr>
                </a:solidFill>
                <a:latin typeface="+mn-lt"/>
              </a:rPr>
              <a:t>individual’s ability to perform the task </a:t>
            </a:r>
            <a:r>
              <a:rPr lang="en-GB" sz="2000" dirty="0">
                <a:solidFill>
                  <a:schemeClr val="accent2">
                    <a:lumMod val="75000"/>
                  </a:schemeClr>
                </a:solidFill>
                <a:latin typeface="+mn-lt"/>
              </a:rPr>
              <a:t>and </a:t>
            </a:r>
            <a:r>
              <a:rPr lang="en-GB" sz="2000" b="1" dirty="0">
                <a:solidFill>
                  <a:schemeClr val="accent2">
                    <a:lumMod val="75000"/>
                  </a:schemeClr>
                </a:solidFill>
                <a:latin typeface="+mn-lt"/>
              </a:rPr>
              <a:t>their perception of the task </a:t>
            </a:r>
          </a:p>
          <a:p>
            <a:pPr marL="342900" indent="-342900">
              <a:buFont typeface="Arial" panose="020B0604020202020204" pitchFamily="34" charset="0"/>
              <a:buChar char="•"/>
            </a:pPr>
            <a:endParaRPr lang="en-GB" sz="2000" dirty="0">
              <a:latin typeface="+mn-lt"/>
            </a:endParaRPr>
          </a:p>
        </p:txBody>
      </p:sp>
    </p:spTree>
    <p:extLst>
      <p:ext uri="{BB962C8B-B14F-4D97-AF65-F5344CB8AC3E}">
        <p14:creationId xmlns:p14="http://schemas.microsoft.com/office/powerpoint/2010/main" val="635381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214422"/>
            <a:ext cx="8229600" cy="4525963"/>
          </a:xfrm>
        </p:spPr>
        <p:txBody>
          <a:bodyPr>
            <a:normAutofit/>
          </a:bodyPr>
          <a:lstStyle/>
          <a:p>
            <a:pPr lvl="1"/>
            <a:endParaRPr lang="en-US" sz="2000" dirty="0" smtClean="0">
              <a:latin typeface="Calibri" pitchFamily="34" charset="0"/>
            </a:endParaRPr>
          </a:p>
          <a:p>
            <a:r>
              <a:rPr lang="en-US" sz="2800" b="1" dirty="0" smtClean="0">
                <a:solidFill>
                  <a:schemeClr val="accent1"/>
                </a:solidFill>
                <a:latin typeface="Calibri" pitchFamily="34" charset="0"/>
              </a:rPr>
              <a:t>Motivation does increase efficiency</a:t>
            </a:r>
          </a:p>
          <a:p>
            <a:endParaRPr lang="en-US" sz="2800" b="1" dirty="0" smtClean="0">
              <a:solidFill>
                <a:schemeClr val="accent1"/>
              </a:solidFill>
              <a:latin typeface="Calibri" pitchFamily="34" charset="0"/>
            </a:endParaRPr>
          </a:p>
          <a:p>
            <a:r>
              <a:rPr lang="en-US" sz="2800" b="1" dirty="0" smtClean="0">
                <a:solidFill>
                  <a:schemeClr val="accent1"/>
                </a:solidFill>
                <a:latin typeface="Calibri" pitchFamily="34" charset="0"/>
              </a:rPr>
              <a:t>Organisations will benefit from motivated employees</a:t>
            </a:r>
          </a:p>
          <a:p>
            <a:endParaRPr lang="en-US" sz="2800" b="1" dirty="0" smtClean="0">
              <a:solidFill>
                <a:schemeClr val="accent1"/>
              </a:solidFill>
              <a:latin typeface="Calibri" pitchFamily="34" charset="0"/>
            </a:endParaRPr>
          </a:p>
          <a:p>
            <a:r>
              <a:rPr lang="en-US" sz="2800" b="1" dirty="0" smtClean="0">
                <a:solidFill>
                  <a:schemeClr val="accent1"/>
                </a:solidFill>
                <a:latin typeface="Calibri" pitchFamily="34" charset="0"/>
              </a:rPr>
              <a:t>Theories may be very useful in helping organisations achieve this</a:t>
            </a:r>
          </a:p>
          <a:p>
            <a:endParaRPr lang="en-GB" sz="1200" dirty="0"/>
          </a:p>
        </p:txBody>
      </p:sp>
      <p:sp>
        <p:nvSpPr>
          <p:cNvPr id="2" name="Title 1"/>
          <p:cNvSpPr>
            <a:spLocks noGrp="1"/>
          </p:cNvSpPr>
          <p:nvPr>
            <p:ph type="title"/>
          </p:nvPr>
        </p:nvSpPr>
        <p:spPr/>
        <p:txBody>
          <a:bodyPr/>
          <a:lstStyle/>
          <a:p>
            <a:r>
              <a:rPr lang="en-GB" b="1" dirty="0" smtClean="0">
                <a:solidFill>
                  <a:schemeClr val="accent2">
                    <a:lumMod val="75000"/>
                  </a:schemeClr>
                </a:solidFill>
                <a:latin typeface="Calibri" pitchFamily="34" charset="0"/>
              </a:rPr>
              <a:t>Conclusion</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2">
                    <a:lumMod val="75000"/>
                  </a:schemeClr>
                </a:solidFill>
                <a:latin typeface="Calibri" pitchFamily="34" charset="0"/>
              </a:rPr>
              <a:t>Motivational Theory</a:t>
            </a:r>
            <a:endParaRPr lang="en-GB" b="1" dirty="0">
              <a:solidFill>
                <a:schemeClr val="accent2">
                  <a:lumMod val="75000"/>
                </a:schemeClr>
              </a:solidFill>
              <a:latin typeface="Calibri" pitchFamily="34" charset="0"/>
            </a:endParaRPr>
          </a:p>
        </p:txBody>
      </p:sp>
      <p:sp>
        <p:nvSpPr>
          <p:cNvPr id="3" name="Content Placeholder 2"/>
          <p:cNvSpPr>
            <a:spLocks noGrp="1"/>
          </p:cNvSpPr>
          <p:nvPr>
            <p:ph idx="1"/>
          </p:nvPr>
        </p:nvSpPr>
        <p:spPr/>
        <p:txBody>
          <a:bodyPr>
            <a:normAutofit fontScale="92500" lnSpcReduction="10000"/>
          </a:bodyPr>
          <a:lstStyle/>
          <a:p>
            <a:r>
              <a:rPr lang="en-US" sz="2400" dirty="0" smtClean="0">
                <a:latin typeface="Calibri" pitchFamily="34" charset="0"/>
              </a:rPr>
              <a:t>In 1995 FFC was placed 95</a:t>
            </a:r>
            <a:r>
              <a:rPr lang="en-US" sz="2400" baseline="30000" dirty="0" smtClean="0">
                <a:latin typeface="Calibri" pitchFamily="34" charset="0"/>
              </a:rPr>
              <a:t>th</a:t>
            </a:r>
            <a:r>
              <a:rPr lang="en-US" sz="2400" dirty="0" smtClean="0">
                <a:latin typeface="Calibri" pitchFamily="34" charset="0"/>
              </a:rPr>
              <a:t> in the league, 1 place from relegation to the Conference. The home fans were extremely unhappy, and the manager got sacked. The fans made threatening cheers at each home game.</a:t>
            </a:r>
          </a:p>
          <a:p>
            <a:endParaRPr lang="en-US" sz="2400" dirty="0" smtClean="0">
              <a:latin typeface="Calibri" pitchFamily="34" charset="0"/>
            </a:endParaRPr>
          </a:p>
          <a:p>
            <a:r>
              <a:rPr lang="en-US" sz="2400" dirty="0" smtClean="0">
                <a:latin typeface="Calibri" pitchFamily="34" charset="0"/>
              </a:rPr>
              <a:t>A new manager was appointed – Micky Adams, who had a few free transfers but the side was mainly the same.</a:t>
            </a:r>
          </a:p>
          <a:p>
            <a:endParaRPr lang="en-US" sz="2400" dirty="0" smtClean="0">
              <a:solidFill>
                <a:schemeClr val="accent1">
                  <a:lumMod val="50000"/>
                </a:schemeClr>
              </a:solidFill>
              <a:latin typeface="Calibri" pitchFamily="34" charset="0"/>
            </a:endParaRPr>
          </a:p>
          <a:p>
            <a:pPr>
              <a:buNone/>
            </a:pPr>
            <a:r>
              <a:rPr lang="en-US" sz="2400" b="1" dirty="0" smtClean="0">
                <a:solidFill>
                  <a:schemeClr val="accent1"/>
                </a:solidFill>
                <a:latin typeface="Calibri" pitchFamily="34" charset="0"/>
              </a:rPr>
              <a:t> 	One year later they sat on the top of the same league, what happened?</a:t>
            </a:r>
          </a:p>
          <a:p>
            <a:endParaRPr lang="en-US" sz="2400" dirty="0" smtClean="0">
              <a:latin typeface="Calibri" pitchFamily="34" charset="0"/>
            </a:endParaRPr>
          </a:p>
          <a:p>
            <a:r>
              <a:rPr lang="en-US" sz="2400" b="1" dirty="0" smtClean="0">
                <a:solidFill>
                  <a:schemeClr val="accent2"/>
                </a:solidFill>
                <a:latin typeface="Calibri" pitchFamily="34" charset="0"/>
              </a:rPr>
              <a:t>The players pay had not risen, the key difference was in the players motivation.</a:t>
            </a:r>
          </a:p>
          <a:p>
            <a:pPr marL="109728" indent="0">
              <a:buNone/>
            </a:pPr>
            <a:endParaRPr lang="en-US" sz="1800" dirty="0" smtClean="0">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http://www.edwardlawler.com/images/ed2_photo.jpg">
            <a:hlinkClick r:id="rId3"/>
          </p:cNvPr>
          <p:cNvPicPr>
            <a:picLocks noChangeAspect="1" noChangeArrowheads="1"/>
          </p:cNvPicPr>
          <p:nvPr/>
        </p:nvPicPr>
        <p:blipFill>
          <a:blip r:embed="rId4" cstate="print"/>
          <a:srcRect/>
          <a:stretch>
            <a:fillRect/>
          </a:stretch>
        </p:blipFill>
        <p:spPr bwMode="auto">
          <a:xfrm>
            <a:off x="6506648" y="246430"/>
            <a:ext cx="1889577" cy="2377496"/>
          </a:xfrm>
          <a:prstGeom prst="rect">
            <a:avLst/>
          </a:prstGeom>
          <a:noFill/>
        </p:spPr>
      </p:pic>
      <p:pic>
        <p:nvPicPr>
          <p:cNvPr id="2" name="Picture 1" descr="maslow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80286" y="4549624"/>
            <a:ext cx="1728192" cy="2016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descr="http://tbn0.google.com/images?q=tbn:h8Ie7_NP8uGZgM:http://membres.lycos.fr/hconline/eng/taylor.jpg">
            <a:hlinkClick r:id="rId6"/>
          </p:cNvPr>
          <p:cNvPicPr>
            <a:picLocks noChangeAspect="1" noChangeArrowheads="1"/>
          </p:cNvPicPr>
          <p:nvPr/>
        </p:nvPicPr>
        <p:blipFill>
          <a:blip r:embed="rId7" r:link="rId8" cstate="print">
            <a:extLst>
              <a:ext uri="{28A0092B-C50C-407E-A947-70E740481C1C}">
                <a14:useLocalDpi xmlns:a14="http://schemas.microsoft.com/office/drawing/2010/main" val="0"/>
              </a:ext>
            </a:extLst>
          </a:blip>
          <a:srcRect/>
          <a:stretch>
            <a:fillRect/>
          </a:stretch>
        </p:blipFill>
        <p:spPr bwMode="auto">
          <a:xfrm>
            <a:off x="539552" y="309968"/>
            <a:ext cx="1411920" cy="2045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descr="http://tbn0.google.com/images?q=tbn:JRH8cLpZXHQ-TM:http://www.simply-communicate.com/download/1087/Elton-Mayo-web.jpg">
            <a:hlinkClick r:id="rId9"/>
          </p:cNvPr>
          <p:cNvPicPr>
            <a:picLocks noChangeAspect="1" noChangeArrowheads="1"/>
          </p:cNvPicPr>
          <p:nvPr/>
        </p:nvPicPr>
        <p:blipFill>
          <a:blip r:embed="rId10" r:link="rId11" cstate="print">
            <a:extLst>
              <a:ext uri="{28A0092B-C50C-407E-A947-70E740481C1C}">
                <a14:useLocalDpi xmlns:a14="http://schemas.microsoft.com/office/drawing/2010/main" val="0"/>
              </a:ext>
            </a:extLst>
          </a:blip>
          <a:srcRect/>
          <a:stretch>
            <a:fillRect/>
          </a:stretch>
        </p:blipFill>
        <p:spPr bwMode="auto">
          <a:xfrm>
            <a:off x="440266" y="2501261"/>
            <a:ext cx="1833013" cy="183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Herzber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015838" y="4518120"/>
            <a:ext cx="1440160" cy="2047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http://c3e308.medialib.glogster.com/media/9e/9ebf47abcf05ff5c1fe9ec1b327e0c0a6dbd38ad7da846f29038b7e167ef5fe9/victor-vroom.jpg">
            <a:hlinkClick r:id="rId13"/>
          </p:cNvPr>
          <p:cNvPicPr>
            <a:picLocks noChangeAspect="1" noChangeArrowheads="1"/>
          </p:cNvPicPr>
          <p:nvPr/>
        </p:nvPicPr>
        <p:blipFill>
          <a:blip r:embed="rId14" cstate="print"/>
          <a:srcRect/>
          <a:stretch>
            <a:fillRect/>
          </a:stretch>
        </p:blipFill>
        <p:spPr bwMode="auto">
          <a:xfrm>
            <a:off x="5238008" y="4446220"/>
            <a:ext cx="1553012" cy="2151132"/>
          </a:xfrm>
          <a:prstGeom prst="rect">
            <a:avLst/>
          </a:prstGeom>
          <a:noFill/>
        </p:spPr>
      </p:pic>
      <p:pic>
        <p:nvPicPr>
          <p:cNvPr id="7" name="Picture 6" descr="http://merage.uci.edu/Resources/Image/porter.jpg">
            <a:hlinkClick r:id="rId15"/>
          </p:cNvPr>
          <p:cNvPicPr>
            <a:picLocks noChangeAspect="1" noChangeArrowheads="1"/>
          </p:cNvPicPr>
          <p:nvPr/>
        </p:nvPicPr>
        <p:blipFill>
          <a:blip r:embed="rId16" cstate="print"/>
          <a:srcRect/>
          <a:stretch>
            <a:fillRect/>
          </a:stretch>
        </p:blipFill>
        <p:spPr bwMode="auto">
          <a:xfrm>
            <a:off x="6881107" y="1921812"/>
            <a:ext cx="1944216" cy="2293739"/>
          </a:xfrm>
          <a:prstGeom prst="rect">
            <a:avLst/>
          </a:prstGeom>
          <a:noFill/>
        </p:spPr>
      </p:pic>
      <p:sp>
        <p:nvSpPr>
          <p:cNvPr id="10" name="Title 1"/>
          <p:cNvSpPr txBox="1">
            <a:spLocks/>
          </p:cNvSpPr>
          <p:nvPr/>
        </p:nvSpPr>
        <p:spPr>
          <a:xfrm>
            <a:off x="2561099" y="2090418"/>
            <a:ext cx="4320008" cy="3478617"/>
          </a:xfrm>
          <a:prstGeom prst="rect">
            <a:avLst/>
          </a:prstGeom>
        </p:spPr>
        <p:txBody>
          <a:bodyP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2400" b="1" dirty="0">
                <a:solidFill>
                  <a:schemeClr val="accent2">
                    <a:lumMod val="75000"/>
                  </a:schemeClr>
                </a:solidFill>
                <a:latin typeface="+mn-lt"/>
              </a:rPr>
              <a:t>F.W. Taylor (1856 – 1915) </a:t>
            </a:r>
          </a:p>
          <a:p>
            <a:r>
              <a:rPr lang="en-US" sz="2400" b="1" dirty="0">
                <a:solidFill>
                  <a:schemeClr val="accent2">
                    <a:lumMod val="75000"/>
                  </a:schemeClr>
                </a:solidFill>
                <a:latin typeface="+mn-lt"/>
              </a:rPr>
              <a:t>Elton Mayo (1880 – 1949)</a:t>
            </a:r>
          </a:p>
          <a:p>
            <a:r>
              <a:rPr lang="en-US" sz="2400" b="1" dirty="0">
                <a:solidFill>
                  <a:schemeClr val="accent2">
                    <a:lumMod val="75000"/>
                  </a:schemeClr>
                </a:solidFill>
                <a:latin typeface="+mn-lt"/>
              </a:rPr>
              <a:t>Frederick Herzberg (1923-2000) </a:t>
            </a:r>
          </a:p>
          <a:p>
            <a:r>
              <a:rPr lang="en-US" sz="2400" b="1" dirty="0">
                <a:solidFill>
                  <a:schemeClr val="accent2">
                    <a:lumMod val="75000"/>
                  </a:schemeClr>
                </a:solidFill>
                <a:latin typeface="+mn-lt"/>
              </a:rPr>
              <a:t>Abraham Maslow (</a:t>
            </a:r>
            <a:r>
              <a:rPr lang="en-GB" sz="2400" b="1" dirty="0">
                <a:solidFill>
                  <a:schemeClr val="accent2">
                    <a:lumMod val="75000"/>
                  </a:schemeClr>
                </a:solidFill>
                <a:latin typeface="+mn-lt"/>
              </a:rPr>
              <a:t>1908 – 1970</a:t>
            </a:r>
            <a:r>
              <a:rPr lang="en-US" sz="2400" b="1" dirty="0">
                <a:solidFill>
                  <a:schemeClr val="accent2">
                    <a:lumMod val="75000"/>
                  </a:schemeClr>
                </a:solidFill>
                <a:latin typeface="+mn-lt"/>
              </a:rPr>
              <a:t>)</a:t>
            </a:r>
          </a:p>
          <a:p>
            <a:r>
              <a:rPr lang="en-US" sz="2400" b="1" dirty="0">
                <a:solidFill>
                  <a:schemeClr val="accent2">
                    <a:lumMod val="75000"/>
                  </a:schemeClr>
                </a:solidFill>
                <a:latin typeface="+mn-lt"/>
              </a:rPr>
              <a:t>Victor Vroom (1963 theory)</a:t>
            </a:r>
          </a:p>
          <a:p>
            <a:r>
              <a:rPr lang="en-US" sz="2400" b="1" dirty="0">
                <a:solidFill>
                  <a:schemeClr val="accent2">
                    <a:lumMod val="75000"/>
                  </a:schemeClr>
                </a:solidFill>
                <a:latin typeface="+mn-lt"/>
              </a:rPr>
              <a:t>Porter &amp; Lawler (1968 theory)</a:t>
            </a:r>
            <a:endParaRPr lang="en-GB" sz="2400" b="1" dirty="0">
              <a:solidFill>
                <a:schemeClr val="accent2">
                  <a:lumMod val="75000"/>
                </a:schemeClr>
              </a:solidFill>
              <a:latin typeface="+mn-lt"/>
            </a:endParaRPr>
          </a:p>
        </p:txBody>
      </p:sp>
      <p:cxnSp>
        <p:nvCxnSpPr>
          <p:cNvPr id="12" name="Curved Connector 11"/>
          <p:cNvCxnSpPr/>
          <p:nvPr/>
        </p:nvCxnSpPr>
        <p:spPr>
          <a:xfrm rot="16200000" flipH="1">
            <a:off x="1331340" y="2339456"/>
            <a:ext cx="1059278" cy="338599"/>
          </a:xfrm>
          <a:prstGeom prst="curvedConnector3">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p:cNvCxnSpPr/>
          <p:nvPr/>
        </p:nvCxnSpPr>
        <p:spPr>
          <a:xfrm flipV="1">
            <a:off x="2566868" y="5954198"/>
            <a:ext cx="897940" cy="328782"/>
          </a:xfrm>
          <a:prstGeom prst="curvedConnector3">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urved Connector 15"/>
          <p:cNvCxnSpPr/>
          <p:nvPr/>
        </p:nvCxnSpPr>
        <p:spPr>
          <a:xfrm rot="5400000" flipH="1" flipV="1">
            <a:off x="6719277" y="4125176"/>
            <a:ext cx="1233137" cy="1209067"/>
          </a:xfrm>
          <a:prstGeom prst="curvedConnector3">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6" name="Title 1"/>
          <p:cNvSpPr txBox="1">
            <a:spLocks/>
          </p:cNvSpPr>
          <p:nvPr/>
        </p:nvSpPr>
        <p:spPr>
          <a:xfrm>
            <a:off x="2561099" y="604410"/>
            <a:ext cx="3223270" cy="728479"/>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fontAlgn="auto">
              <a:spcAft>
                <a:spcPts val="0"/>
              </a:spcAft>
            </a:pPr>
            <a:r>
              <a:rPr lang="en-GB" b="1" dirty="0" smtClean="0">
                <a:solidFill>
                  <a:schemeClr val="accent2">
                    <a:lumMod val="75000"/>
                  </a:schemeClr>
                </a:solidFill>
                <a:latin typeface="Calibri" pitchFamily="34" charset="0"/>
              </a:rPr>
              <a:t>Timeline/origins</a:t>
            </a:r>
            <a:endParaRPr lang="en-GB" b="1" dirty="0">
              <a:solidFill>
                <a:schemeClr val="accent2">
                  <a:lumMod val="75000"/>
                </a:schemeClr>
              </a:solidFill>
              <a:latin typeface="Calibri" pitchFamily="34" charset="0"/>
            </a:endParaRPr>
          </a:p>
        </p:txBody>
      </p:sp>
    </p:spTree>
    <p:extLst>
      <p:ext uri="{BB962C8B-B14F-4D97-AF65-F5344CB8AC3E}">
        <p14:creationId xmlns:p14="http://schemas.microsoft.com/office/powerpoint/2010/main" val="2797374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chemeClr val="accent2">
                    <a:lumMod val="75000"/>
                  </a:schemeClr>
                </a:solidFill>
                <a:latin typeface="Calibri" pitchFamily="34" charset="0"/>
              </a:rPr>
              <a:t>F W Taylor  </a:t>
            </a:r>
            <a:r>
              <a:rPr lang="en-GB" sz="3100" b="1" dirty="0">
                <a:solidFill>
                  <a:schemeClr val="accent2">
                    <a:lumMod val="75000"/>
                  </a:schemeClr>
                </a:solidFill>
                <a:latin typeface="Calibri" pitchFamily="34" charset="0"/>
              </a:rPr>
              <a:t>(</a:t>
            </a:r>
            <a:r>
              <a:rPr lang="en-US" sz="3100" b="1" dirty="0" smtClean="0">
                <a:solidFill>
                  <a:schemeClr val="accent2">
                    <a:lumMod val="75000"/>
                  </a:schemeClr>
                </a:solidFill>
                <a:latin typeface="Calibri" pitchFamily="34" charset="0"/>
              </a:rPr>
              <a:t>Scientific </a:t>
            </a:r>
            <a:r>
              <a:rPr lang="en-US" sz="3100" b="1" dirty="0">
                <a:solidFill>
                  <a:schemeClr val="accent2">
                    <a:lumMod val="75000"/>
                  </a:schemeClr>
                </a:solidFill>
                <a:latin typeface="Calibri" pitchFamily="34" charset="0"/>
              </a:rPr>
              <a:t>approach to </a:t>
            </a:r>
            <a:r>
              <a:rPr lang="en-US" sz="3100" b="1" dirty="0" smtClean="0">
                <a:solidFill>
                  <a:schemeClr val="accent2">
                    <a:lumMod val="75000"/>
                  </a:schemeClr>
                </a:solidFill>
                <a:latin typeface="Calibri" pitchFamily="34" charset="0"/>
              </a:rPr>
              <a:t>management)</a:t>
            </a:r>
            <a:r>
              <a:rPr lang="en-US" sz="3100" b="1" dirty="0">
                <a:solidFill>
                  <a:schemeClr val="accent2">
                    <a:lumMod val="75000"/>
                  </a:schemeClr>
                </a:solidFill>
                <a:latin typeface="Calibri" pitchFamily="34" charset="0"/>
              </a:rPr>
              <a:t/>
            </a:r>
            <a:br>
              <a:rPr lang="en-US" sz="3100" b="1" dirty="0">
                <a:solidFill>
                  <a:schemeClr val="accent2">
                    <a:lumMod val="75000"/>
                  </a:schemeClr>
                </a:solidFill>
                <a:latin typeface="Calibri" pitchFamily="34" charset="0"/>
              </a:rPr>
            </a:br>
            <a:endParaRPr lang="en-GB" sz="3100" b="1" dirty="0">
              <a:solidFill>
                <a:schemeClr val="accent2">
                  <a:lumMod val="75000"/>
                </a:schemeClr>
              </a:solidFill>
            </a:endParaRPr>
          </a:p>
        </p:txBody>
      </p:sp>
      <p:sp>
        <p:nvSpPr>
          <p:cNvPr id="3" name="Content Placeholder 2"/>
          <p:cNvSpPr>
            <a:spLocks noGrp="1"/>
          </p:cNvSpPr>
          <p:nvPr>
            <p:ph idx="1"/>
          </p:nvPr>
        </p:nvSpPr>
        <p:spPr>
          <a:xfrm>
            <a:off x="457200" y="1700808"/>
            <a:ext cx="8229600" cy="4808576"/>
          </a:xfrm>
        </p:spPr>
        <p:txBody>
          <a:bodyPr>
            <a:normAutofit/>
          </a:bodyPr>
          <a:lstStyle/>
          <a:p>
            <a:pPr marL="393192" lvl="1" indent="0">
              <a:lnSpc>
                <a:spcPct val="90000"/>
              </a:lnSpc>
              <a:buNone/>
            </a:pPr>
            <a:r>
              <a:rPr lang="en-US" sz="2400" b="1" dirty="0" smtClean="0">
                <a:latin typeface="Calibri" pitchFamily="34" charset="0"/>
              </a:rPr>
              <a:t>Extreme </a:t>
            </a:r>
            <a:r>
              <a:rPr lang="en-US" sz="2400" b="1" dirty="0">
                <a:latin typeface="Calibri" pitchFamily="34" charset="0"/>
              </a:rPr>
              <a:t>division of labour </a:t>
            </a:r>
          </a:p>
          <a:p>
            <a:pPr marL="630936" lvl="2" indent="0">
              <a:lnSpc>
                <a:spcPct val="90000"/>
              </a:lnSpc>
              <a:buNone/>
            </a:pPr>
            <a:r>
              <a:rPr lang="en-US" sz="2400" dirty="0">
                <a:solidFill>
                  <a:schemeClr val="bg2">
                    <a:lumMod val="25000"/>
                  </a:schemeClr>
                </a:solidFill>
                <a:latin typeface="Calibri" pitchFamily="34" charset="0"/>
              </a:rPr>
              <a:t>breaking a job into small repetitive tasks, each of which can be done at a speed with little training. </a:t>
            </a:r>
          </a:p>
          <a:p>
            <a:pPr marL="630936" lvl="2" indent="0">
              <a:lnSpc>
                <a:spcPct val="90000"/>
              </a:lnSpc>
              <a:buNone/>
            </a:pPr>
            <a:endParaRPr lang="en-US" sz="2400" dirty="0">
              <a:latin typeface="Calibri" pitchFamily="34" charset="0"/>
            </a:endParaRPr>
          </a:p>
          <a:p>
            <a:pPr marL="393192" lvl="1" indent="0">
              <a:lnSpc>
                <a:spcPct val="90000"/>
              </a:lnSpc>
              <a:buNone/>
            </a:pPr>
            <a:r>
              <a:rPr lang="en-US" sz="2400" b="1" dirty="0">
                <a:latin typeface="Calibri" pitchFamily="34" charset="0"/>
              </a:rPr>
              <a:t>Payment by piecework </a:t>
            </a:r>
          </a:p>
          <a:p>
            <a:pPr marL="630936" lvl="2" indent="0">
              <a:lnSpc>
                <a:spcPct val="90000"/>
              </a:lnSpc>
              <a:buNone/>
            </a:pPr>
            <a:r>
              <a:rPr lang="en-US" sz="2400" dirty="0" smtClean="0">
                <a:solidFill>
                  <a:schemeClr val="bg2">
                    <a:lumMod val="25000"/>
                  </a:schemeClr>
                </a:solidFill>
                <a:latin typeface="Calibri" pitchFamily="34" charset="0"/>
              </a:rPr>
              <a:t>payment by results, e.g. per item produced.</a:t>
            </a:r>
          </a:p>
          <a:p>
            <a:pPr marL="630936" lvl="2" indent="0">
              <a:lnSpc>
                <a:spcPct val="90000"/>
              </a:lnSpc>
              <a:buNone/>
            </a:pPr>
            <a:endParaRPr lang="en-US" sz="2400" dirty="0">
              <a:solidFill>
                <a:schemeClr val="bg2">
                  <a:lumMod val="25000"/>
                </a:schemeClr>
              </a:solidFill>
              <a:latin typeface="Calibri" pitchFamily="34" charset="0"/>
            </a:endParaRPr>
          </a:p>
          <a:p>
            <a:pPr marL="393192" lvl="1" indent="0">
              <a:lnSpc>
                <a:spcPct val="90000"/>
              </a:lnSpc>
              <a:buNone/>
            </a:pPr>
            <a:r>
              <a:rPr lang="en-US" sz="2400" b="1" dirty="0">
                <a:latin typeface="Calibri" pitchFamily="34" charset="0"/>
              </a:rPr>
              <a:t>Tight management control </a:t>
            </a:r>
            <a:endParaRPr lang="en-US" sz="2400" dirty="0">
              <a:latin typeface="Calibri" pitchFamily="34" charset="0"/>
            </a:endParaRPr>
          </a:p>
          <a:p>
            <a:pPr marL="630936" lvl="2" indent="0">
              <a:lnSpc>
                <a:spcPct val="90000"/>
              </a:lnSpc>
              <a:buNone/>
            </a:pPr>
            <a:r>
              <a:rPr lang="en-US" sz="2400" dirty="0" smtClean="0">
                <a:solidFill>
                  <a:schemeClr val="bg2">
                    <a:lumMod val="25000"/>
                  </a:schemeClr>
                </a:solidFill>
                <a:latin typeface="Calibri" pitchFamily="34" charset="0"/>
              </a:rPr>
              <a:t>To ensure that workers concentrate on their jobs and follow the correct processes</a:t>
            </a:r>
            <a:endParaRPr lang="en-US" sz="2400" b="1" dirty="0" smtClean="0">
              <a:latin typeface="Calibri" pitchFamily="34" charset="0"/>
            </a:endParaRPr>
          </a:p>
          <a:p>
            <a:pPr>
              <a:buNone/>
            </a:pPr>
            <a:endParaRPr lang="en-US" sz="2000" dirty="0" smtClean="0">
              <a:latin typeface="Calibri" pitchFamily="34" charset="0"/>
            </a:endParaRPr>
          </a:p>
          <a:p>
            <a:endParaRPr lang="en-GB"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2">
                    <a:lumMod val="75000"/>
                  </a:schemeClr>
                </a:solidFill>
                <a:latin typeface="Calibri" pitchFamily="34" charset="0"/>
              </a:rPr>
              <a:t>Mayo (Hawthorne effect)</a:t>
            </a:r>
            <a:endParaRPr lang="en-GB" dirty="0"/>
          </a:p>
        </p:txBody>
      </p:sp>
      <p:sp>
        <p:nvSpPr>
          <p:cNvPr id="3" name="Content Placeholder 2"/>
          <p:cNvSpPr>
            <a:spLocks noGrp="1"/>
          </p:cNvSpPr>
          <p:nvPr>
            <p:ph idx="1"/>
          </p:nvPr>
        </p:nvSpPr>
        <p:spPr>
          <a:xfrm>
            <a:off x="457200" y="1772816"/>
            <a:ext cx="8229600" cy="4525963"/>
          </a:xfrm>
        </p:spPr>
        <p:txBody>
          <a:bodyPr>
            <a:noAutofit/>
          </a:bodyPr>
          <a:lstStyle/>
          <a:p>
            <a:pPr>
              <a:lnSpc>
                <a:spcPct val="90000"/>
              </a:lnSpc>
            </a:pPr>
            <a:endParaRPr lang="en-US" sz="1800" dirty="0" smtClean="0">
              <a:latin typeface="Calibri" pitchFamily="34" charset="0"/>
            </a:endParaRPr>
          </a:p>
          <a:p>
            <a:pPr>
              <a:lnSpc>
                <a:spcPct val="90000"/>
              </a:lnSpc>
              <a:buFontTx/>
              <a:buNone/>
            </a:pPr>
            <a:endParaRPr lang="en-US" sz="1800" dirty="0" smtClean="0">
              <a:latin typeface="Calibri" pitchFamily="34" charset="0"/>
            </a:endParaRPr>
          </a:p>
          <a:p>
            <a:pPr lvl="1">
              <a:lnSpc>
                <a:spcPct val="90000"/>
              </a:lnSpc>
              <a:buFont typeface="Arial" panose="020B0604020202020204" pitchFamily="34" charset="0"/>
              <a:buChar char="•"/>
            </a:pPr>
            <a:r>
              <a:rPr lang="en-US" sz="2400" dirty="0" smtClean="0">
                <a:latin typeface="Calibri" pitchFamily="34" charset="0"/>
              </a:rPr>
              <a:t>Recognition, belonging, and security are more important that money in motivating employees.</a:t>
            </a:r>
          </a:p>
          <a:p>
            <a:pPr>
              <a:lnSpc>
                <a:spcPct val="90000"/>
              </a:lnSpc>
              <a:buFont typeface="Arial" panose="020B0604020202020204" pitchFamily="34" charset="0"/>
              <a:buChar char="•"/>
            </a:pPr>
            <a:endParaRPr lang="en-US" sz="2400" dirty="0" smtClean="0">
              <a:latin typeface="Calibri" pitchFamily="34" charset="0"/>
            </a:endParaRPr>
          </a:p>
          <a:p>
            <a:pPr lvl="1">
              <a:lnSpc>
                <a:spcPct val="90000"/>
              </a:lnSpc>
              <a:buFont typeface="Arial" panose="020B0604020202020204" pitchFamily="34" charset="0"/>
              <a:buChar char="•"/>
            </a:pPr>
            <a:r>
              <a:rPr lang="en-US" sz="2400" dirty="0" smtClean="0">
                <a:latin typeface="Calibri" pitchFamily="34" charset="0"/>
              </a:rPr>
              <a:t>Employees should be seen as members of a group. </a:t>
            </a:r>
          </a:p>
          <a:p>
            <a:pPr>
              <a:lnSpc>
                <a:spcPct val="90000"/>
              </a:lnSpc>
              <a:buFont typeface="Arial" panose="020B0604020202020204" pitchFamily="34" charset="0"/>
              <a:buChar char="•"/>
            </a:pPr>
            <a:endParaRPr lang="en-US" sz="2400" dirty="0" smtClean="0">
              <a:latin typeface="Calibri" pitchFamily="34" charset="0"/>
            </a:endParaRPr>
          </a:p>
          <a:p>
            <a:pPr lvl="1">
              <a:lnSpc>
                <a:spcPct val="90000"/>
              </a:lnSpc>
              <a:buFont typeface="Arial" panose="020B0604020202020204" pitchFamily="34" charset="0"/>
              <a:buChar char="•"/>
            </a:pPr>
            <a:r>
              <a:rPr lang="en-US" sz="2400" dirty="0" smtClean="0">
                <a:latin typeface="Calibri" pitchFamily="34" charset="0"/>
              </a:rPr>
              <a:t>Managers need to pay attention to individuals social needs.</a:t>
            </a:r>
          </a:p>
          <a:p>
            <a:pPr>
              <a:lnSpc>
                <a:spcPct val="90000"/>
              </a:lnSpc>
              <a:buFont typeface="Arial" panose="020B0604020202020204" pitchFamily="34" charset="0"/>
              <a:buChar char="•"/>
            </a:pPr>
            <a:endParaRPr lang="en-US" sz="2400" dirty="0" smtClean="0">
              <a:latin typeface="Calibri" pitchFamily="34" charset="0"/>
            </a:endParaRPr>
          </a:p>
          <a:p>
            <a:pPr lvl="1">
              <a:lnSpc>
                <a:spcPct val="90000"/>
              </a:lnSpc>
              <a:buFont typeface="Arial" panose="020B0604020202020204" pitchFamily="34" charset="0"/>
              <a:buChar char="•"/>
            </a:pPr>
            <a:r>
              <a:rPr lang="en-US" sz="2400" dirty="0" smtClean="0">
                <a:latin typeface="Calibri" pitchFamily="34" charset="0"/>
              </a:rPr>
              <a:t>Increased results are due to greater communication and improved relations with informal groups.</a:t>
            </a:r>
            <a:endParaRPr lang="en-GB" sz="2400" dirty="0">
              <a:latin typeface="Calibri" pitchFamily="34" charset="0"/>
            </a:endParaRPr>
          </a:p>
        </p:txBody>
      </p:sp>
      <p:pic>
        <p:nvPicPr>
          <p:cNvPr id="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286893"/>
            <a:ext cx="1646887" cy="19506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88640"/>
            <a:ext cx="7886700" cy="1325563"/>
          </a:xfrm>
        </p:spPr>
        <p:txBody>
          <a:bodyPr/>
          <a:lstStyle/>
          <a:p>
            <a:r>
              <a:rPr lang="en-GB" b="1" dirty="0" smtClean="0">
                <a:solidFill>
                  <a:schemeClr val="accent2">
                    <a:lumMod val="75000"/>
                  </a:schemeClr>
                </a:solidFill>
                <a:latin typeface="Calibri" pitchFamily="34" charset="0"/>
              </a:rPr>
              <a:t>Maslow’s Hierarchy of Needs</a:t>
            </a:r>
            <a:endParaRPr lang="en-GB" dirty="0"/>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760" y="1457963"/>
            <a:ext cx="3961107"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2">
                    <a:lumMod val="75000"/>
                  </a:schemeClr>
                </a:solidFill>
                <a:latin typeface="Calibri" pitchFamily="34" charset="0"/>
              </a:rPr>
              <a:t>Maslow’s Hierarchy of Needs?</a:t>
            </a:r>
            <a:endParaRPr lang="en-GB" sz="3600" b="1" dirty="0"/>
          </a:p>
        </p:txBody>
      </p:sp>
      <p:sp>
        <p:nvSpPr>
          <p:cNvPr id="3" name="Content Placeholder 2"/>
          <p:cNvSpPr>
            <a:spLocks noGrp="1"/>
          </p:cNvSpPr>
          <p:nvPr>
            <p:ph idx="1"/>
          </p:nvPr>
        </p:nvSpPr>
        <p:spPr>
          <a:xfrm>
            <a:off x="2411760" y="1995664"/>
            <a:ext cx="5870476" cy="3912465"/>
          </a:xfrm>
        </p:spPr>
        <p:txBody>
          <a:bodyPr>
            <a:normAutofit lnSpcReduction="10000"/>
          </a:bodyPr>
          <a:lstStyle/>
          <a:p>
            <a:pPr>
              <a:buFontTx/>
              <a:buNone/>
            </a:pPr>
            <a:endParaRPr lang="en-US" sz="2200" dirty="0" smtClean="0">
              <a:latin typeface="Calibri" pitchFamily="34" charset="0"/>
            </a:endParaRPr>
          </a:p>
          <a:p>
            <a:pPr marL="850392" lvl="1" indent="-457200">
              <a:lnSpc>
                <a:spcPct val="100000"/>
              </a:lnSpc>
            </a:pPr>
            <a:r>
              <a:rPr lang="en-US" sz="2800" b="1" dirty="0" smtClean="0">
                <a:latin typeface="Calibri" pitchFamily="34" charset="0"/>
              </a:rPr>
              <a:t>Do all Humans have the same set of needs?</a:t>
            </a:r>
          </a:p>
          <a:p>
            <a:pPr marL="850392" lvl="1" indent="-457200">
              <a:lnSpc>
                <a:spcPct val="100000"/>
              </a:lnSpc>
            </a:pPr>
            <a:endParaRPr lang="en-US" sz="2800" b="1" dirty="0" smtClean="0">
              <a:latin typeface="Calibri" pitchFamily="34" charset="0"/>
            </a:endParaRPr>
          </a:p>
          <a:p>
            <a:pPr marL="850392" lvl="1" indent="-457200">
              <a:lnSpc>
                <a:spcPct val="100000"/>
              </a:lnSpc>
            </a:pPr>
            <a:r>
              <a:rPr lang="en-US" sz="2800" b="1" dirty="0" smtClean="0">
                <a:latin typeface="Calibri" pitchFamily="34" charset="0"/>
              </a:rPr>
              <a:t>Do different people have different degrees of needs?</a:t>
            </a:r>
          </a:p>
          <a:p>
            <a:pPr marL="850392" lvl="1" indent="-457200">
              <a:lnSpc>
                <a:spcPct val="100000"/>
              </a:lnSpc>
            </a:pPr>
            <a:endParaRPr lang="en-US" sz="2800" b="1" dirty="0" smtClean="0">
              <a:latin typeface="Calibri" pitchFamily="34" charset="0"/>
            </a:endParaRPr>
          </a:p>
          <a:p>
            <a:pPr marL="850392" lvl="1" indent="-457200">
              <a:lnSpc>
                <a:spcPct val="100000"/>
              </a:lnSpc>
            </a:pPr>
            <a:r>
              <a:rPr lang="en-US" sz="2800" b="1" dirty="0" smtClean="0">
                <a:latin typeface="Calibri" pitchFamily="34" charset="0"/>
              </a:rPr>
              <a:t>Can anyone’s need ever be said to be fully satisfied?</a:t>
            </a:r>
          </a:p>
          <a:p>
            <a:endParaRPr lang="en-GB"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2065" y="2564904"/>
            <a:ext cx="2011024" cy="2376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838" y="332656"/>
            <a:ext cx="8366962" cy="1325563"/>
          </a:xfrm>
        </p:spPr>
        <p:txBody>
          <a:bodyPr>
            <a:normAutofit/>
          </a:bodyPr>
          <a:lstStyle/>
          <a:p>
            <a:r>
              <a:rPr lang="en-GB" b="1" dirty="0" smtClean="0">
                <a:solidFill>
                  <a:schemeClr val="accent2">
                    <a:lumMod val="75000"/>
                  </a:schemeClr>
                </a:solidFill>
                <a:latin typeface="Calibri" pitchFamily="34" charset="0"/>
              </a:rPr>
              <a:t>Herzberg   </a:t>
            </a:r>
            <a:br>
              <a:rPr lang="en-GB" b="1" dirty="0" smtClean="0">
                <a:solidFill>
                  <a:schemeClr val="accent2">
                    <a:lumMod val="75000"/>
                  </a:schemeClr>
                </a:solidFill>
                <a:latin typeface="Calibri" pitchFamily="34" charset="0"/>
              </a:rPr>
            </a:br>
            <a:r>
              <a:rPr lang="en-US" sz="2800" dirty="0" smtClean="0">
                <a:solidFill>
                  <a:schemeClr val="accent2">
                    <a:lumMod val="75000"/>
                  </a:schemeClr>
                </a:solidFill>
                <a:latin typeface="Calibri" pitchFamily="34" charset="0"/>
              </a:rPr>
              <a:t>Two-Factor </a:t>
            </a:r>
            <a:r>
              <a:rPr lang="en-US" sz="2800" dirty="0">
                <a:solidFill>
                  <a:schemeClr val="accent2">
                    <a:lumMod val="75000"/>
                  </a:schemeClr>
                </a:solidFill>
                <a:latin typeface="Calibri" pitchFamily="34" charset="0"/>
              </a:rPr>
              <a:t>theory of job satisfaction and </a:t>
            </a:r>
            <a:r>
              <a:rPr lang="en-US" sz="2800" dirty="0" smtClean="0">
                <a:solidFill>
                  <a:schemeClr val="accent2">
                    <a:lumMod val="75000"/>
                  </a:schemeClr>
                </a:solidFill>
                <a:latin typeface="Calibri" pitchFamily="34" charset="0"/>
              </a:rPr>
              <a:t>dissatisfaction</a:t>
            </a:r>
            <a:endParaRPr lang="en-GB" sz="2800" dirty="0">
              <a:solidFill>
                <a:schemeClr val="accent2">
                  <a:lumMod val="75000"/>
                </a:schemeClr>
              </a:solidFill>
            </a:endParaRPr>
          </a:p>
        </p:txBody>
      </p:sp>
      <p:graphicFrame>
        <p:nvGraphicFramePr>
          <p:cNvPr id="4" name="Group 35"/>
          <p:cNvGraphicFramePr>
            <a:graphicFrameLocks/>
          </p:cNvGraphicFramePr>
          <p:nvPr>
            <p:extLst>
              <p:ext uri="{D42A27DB-BD31-4B8C-83A1-F6EECF244321}">
                <p14:modId xmlns:p14="http://schemas.microsoft.com/office/powerpoint/2010/main" val="4079923518"/>
              </p:ext>
            </p:extLst>
          </p:nvPr>
        </p:nvGraphicFramePr>
        <p:xfrm>
          <a:off x="319838" y="1906008"/>
          <a:ext cx="8366962" cy="4331304"/>
        </p:xfrm>
        <a:graphic>
          <a:graphicData uri="http://schemas.openxmlformats.org/drawingml/2006/table">
            <a:tbl>
              <a:tblPr/>
              <a:tblGrid>
                <a:gridCol w="4183481"/>
                <a:gridCol w="4183481"/>
              </a:tblGrid>
              <a:tr h="59295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mn-lt"/>
                          <a:cs typeface="Arial" charset="0"/>
                        </a:rPr>
                        <a:t>Motivators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mn-lt"/>
                          <a:cs typeface="Arial" charset="0"/>
                        </a:rPr>
                        <a:t>Hygiene / maintenance factors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95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lumMod val="75000"/>
                            </a:schemeClr>
                          </a:solidFill>
                          <a:effectLst/>
                          <a:latin typeface="+mn-lt"/>
                          <a:cs typeface="Arial" charset="0"/>
                        </a:rPr>
                        <a:t>Sense of Achievement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accent2">
                              <a:lumMod val="75000"/>
                            </a:schemeClr>
                          </a:solidFill>
                          <a:effectLst/>
                          <a:latin typeface="+mn-lt"/>
                          <a:cs typeface="Arial" charset="0"/>
                        </a:rPr>
                        <a:t>Working Conditions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038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lumMod val="75000"/>
                            </a:schemeClr>
                          </a:solidFill>
                          <a:effectLst/>
                          <a:latin typeface="+mn-lt"/>
                          <a:cs typeface="Arial" charset="0"/>
                        </a:rPr>
                        <a:t>Recognition for effort &amp; achievement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lumMod val="75000"/>
                            </a:schemeClr>
                          </a:solidFill>
                          <a:effectLst/>
                          <a:latin typeface="+mn-lt"/>
                          <a:cs typeface="Arial" charset="0"/>
                        </a:rPr>
                        <a:t>Supervision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95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lumMod val="75000"/>
                            </a:schemeClr>
                          </a:solidFill>
                          <a:effectLst/>
                          <a:latin typeface="+mn-lt"/>
                          <a:cs typeface="Arial" charset="0"/>
                        </a:rPr>
                        <a:t>Nature of the work itself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lumMod val="75000"/>
                            </a:schemeClr>
                          </a:solidFill>
                          <a:effectLst/>
                          <a:latin typeface="+mn-lt"/>
                          <a:cs typeface="Arial" charset="0"/>
                        </a:rPr>
                        <a:t>Pay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95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lumMod val="75000"/>
                            </a:schemeClr>
                          </a:solidFill>
                          <a:effectLst/>
                          <a:latin typeface="+mn-lt"/>
                          <a:cs typeface="Arial" charset="0"/>
                        </a:rPr>
                        <a:t>Responsibility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lumMod val="75000"/>
                            </a:schemeClr>
                          </a:solidFill>
                          <a:effectLst/>
                          <a:latin typeface="+mn-lt"/>
                          <a:cs typeface="Arial" charset="0"/>
                        </a:rPr>
                        <a:t>Interpersonal relations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908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lumMod val="75000"/>
                            </a:schemeClr>
                          </a:solidFill>
                          <a:effectLst/>
                          <a:latin typeface="+mn-lt"/>
                          <a:cs typeface="Arial" charset="0"/>
                        </a:rPr>
                        <a:t>Promotion &amp; improvement opportunities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lumMod val="75000"/>
                            </a:schemeClr>
                          </a:solidFill>
                          <a:effectLst/>
                          <a:latin typeface="+mn-lt"/>
                          <a:cs typeface="Arial" charset="0"/>
                        </a:rPr>
                        <a:t>Company policy and Admin, inc paperwork, rules, red tape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Herzberg-statistik"/>
          <p:cNvPicPr>
            <a:picLocks noGrp="1" noChangeAspect="1" noChangeArrowheads="1"/>
          </p:cNvPicPr>
          <p:nvPr>
            <p:ph idx="1"/>
          </p:nvPr>
        </p:nvPicPr>
        <p:blipFill>
          <a:blip r:embed="rId3" cstate="print"/>
          <a:stretch>
            <a:fillRect/>
          </a:stretch>
        </p:blipFill>
        <p:spPr bwMode="auto">
          <a:xfrm>
            <a:off x="179512" y="116632"/>
            <a:ext cx="8831271" cy="662345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F4BCDC-84E6-4E08-A878-676B8F6E9123}">
  <ds:schemaRefs>
    <ds:schemaRef ds:uri="http://purl.org/dc/dcmitype/"/>
    <ds:schemaRef ds:uri="http://purl.org/dc/elements/1.1/"/>
    <ds:schemaRef ds:uri="http://www.w3.org/XML/1998/namespac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schemas.microsoft.com/sharepoint/v3"/>
    <ds:schemaRef ds:uri="http://schemas.microsoft.com/office/2006/metadata/properties"/>
  </ds:schemaRefs>
</ds:datastoreItem>
</file>

<file path=customXml/itemProps2.xml><?xml version="1.0" encoding="utf-8"?>
<ds:datastoreItem xmlns:ds="http://schemas.openxmlformats.org/officeDocument/2006/customXml" ds:itemID="{4DD1EB26-1AAB-4EF7-87F3-551A77D8C2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E279803-1C6C-430F-98C1-9D62FC5048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443</TotalTime>
  <Words>1738</Words>
  <Application>Microsoft Office PowerPoint</Application>
  <PresentationFormat>On-screen Show (4:3)</PresentationFormat>
  <Paragraphs>234</Paragraphs>
  <Slides>16</Slides>
  <Notes>13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Arial</vt:lpstr>
      <vt:lpstr>Calibri</vt:lpstr>
      <vt:lpstr>Calibri Light</vt:lpstr>
      <vt:lpstr>Verdana</vt:lpstr>
      <vt:lpstr>Wingdings 2</vt:lpstr>
      <vt:lpstr>Wingdings 3</vt:lpstr>
      <vt:lpstr>Concourse</vt:lpstr>
      <vt:lpstr>Office Theme</vt:lpstr>
      <vt:lpstr>Motivational theory</vt:lpstr>
      <vt:lpstr>Motivational Theory</vt:lpstr>
      <vt:lpstr>PowerPoint Presentation</vt:lpstr>
      <vt:lpstr>F W Taylor  (Scientific approach to management) </vt:lpstr>
      <vt:lpstr>Mayo (Hawthorne effect)</vt:lpstr>
      <vt:lpstr>Maslow’s Hierarchy of Needs</vt:lpstr>
      <vt:lpstr>Maslow’s Hierarchy of Needs?</vt:lpstr>
      <vt:lpstr>Herzberg    Two-Factor theory of job satisfaction and dissatisfaction</vt:lpstr>
      <vt:lpstr>PowerPoint Presentation</vt:lpstr>
      <vt:lpstr>Herzberg &amp; Maslow</vt:lpstr>
      <vt:lpstr>VROOM  (Expectancy theory)</vt:lpstr>
      <vt:lpstr>VROOM  (Expectancy theory)  3 components</vt:lpstr>
      <vt:lpstr>Vroom</vt:lpstr>
      <vt:lpstr>PORTER AND LAWLER</vt:lpstr>
      <vt:lpstr>PORTER AND LAWLER</vt:lpstr>
      <vt:lpstr>Conclusion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Motivational theory</dc:title>
  <dc:creator>ailsawaters</dc:creator>
  <cp:lastModifiedBy>Ailsa W Waters</cp:lastModifiedBy>
  <cp:revision>51</cp:revision>
  <cp:lastPrinted>2015-06-23T10:39:34Z</cp:lastPrinted>
  <dcterms:created xsi:type="dcterms:W3CDTF">2010-02-02T11:40:53Z</dcterms:created>
  <dcterms:modified xsi:type="dcterms:W3CDTF">2016-01-05T11:29:12Z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TC102862071033</vt:lpwstr>
  </property>
  <property fmtid="{D5CDD505-2E9C-101B-9397-08002B2CF9AE}" pid="3" name="ContentTypeId">
    <vt:lpwstr>0x010100CB50FD9C82C27343B0FF0DDB522586CE</vt:lpwstr>
  </property>
</Properties>
</file>