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handoutMasterIdLst>
    <p:handoutMasterId r:id="rId9"/>
  </p:handoutMasterIdLst>
  <p:sldIdLst>
    <p:sldId id="257" r:id="rId5"/>
    <p:sldId id="258" r:id="rId6"/>
    <p:sldId id="259" r:id="rId7"/>
    <p:sldId id="260" r:id="rId8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E143E1-C665-4C83-ADCB-BB652F24B02D}" type="datetimeFigureOut">
              <a:rPr lang="en-US" smtClean="0"/>
              <a:pPr/>
              <a:t>2/20/2016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94BA72-EEC6-4EAB-82F7-6AEC6DFA2F5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663040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E0753-0022-45E3-8CDE-83EFEB6F9BC9}" type="datetimeFigureOut">
              <a:rPr lang="en-US" smtClean="0"/>
              <a:pPr/>
              <a:t>2/20/2016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94031-6676-4FD1-A05B-FE32D3F552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E0753-0022-45E3-8CDE-83EFEB6F9BC9}" type="datetimeFigureOut">
              <a:rPr lang="en-US" smtClean="0"/>
              <a:pPr/>
              <a:t>2/20/2016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94031-6676-4FD1-A05B-FE32D3F552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E0753-0022-45E3-8CDE-83EFEB6F9BC9}" type="datetimeFigureOut">
              <a:rPr lang="en-US" smtClean="0"/>
              <a:pPr/>
              <a:t>2/20/2016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94031-6676-4FD1-A05B-FE32D3F552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E0753-0022-45E3-8CDE-83EFEB6F9BC9}" type="datetimeFigureOut">
              <a:rPr lang="en-US" smtClean="0"/>
              <a:pPr/>
              <a:t>2/20/2016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94031-6676-4FD1-A05B-FE32D3F552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E0753-0022-45E3-8CDE-83EFEB6F9BC9}" type="datetimeFigureOut">
              <a:rPr lang="en-US" smtClean="0"/>
              <a:pPr/>
              <a:t>2/20/2016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94031-6676-4FD1-A05B-FE32D3F552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E0753-0022-45E3-8CDE-83EFEB6F9BC9}" type="datetimeFigureOut">
              <a:rPr lang="en-US" smtClean="0"/>
              <a:pPr/>
              <a:t>2/20/2016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94031-6676-4FD1-A05B-FE32D3F552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E0753-0022-45E3-8CDE-83EFEB6F9BC9}" type="datetimeFigureOut">
              <a:rPr lang="en-US" smtClean="0"/>
              <a:pPr/>
              <a:t>2/20/2016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94031-6676-4FD1-A05B-FE32D3F552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E0753-0022-45E3-8CDE-83EFEB6F9BC9}" type="datetimeFigureOut">
              <a:rPr lang="en-US" smtClean="0"/>
              <a:pPr/>
              <a:t>2/20/2016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94031-6676-4FD1-A05B-FE32D3F552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E0753-0022-45E3-8CDE-83EFEB6F9BC9}" type="datetimeFigureOut">
              <a:rPr lang="en-US" smtClean="0"/>
              <a:pPr/>
              <a:t>2/20/2016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94031-6676-4FD1-A05B-FE32D3F552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E0753-0022-45E3-8CDE-83EFEB6F9BC9}" type="datetimeFigureOut">
              <a:rPr lang="en-US" smtClean="0"/>
              <a:pPr/>
              <a:t>2/20/2016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94031-6676-4FD1-A05B-FE32D3F552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E0753-0022-45E3-8CDE-83EFEB6F9BC9}" type="datetimeFigureOut">
              <a:rPr lang="en-US" smtClean="0"/>
              <a:pPr/>
              <a:t>2/20/2016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0994031-6676-4FD1-A05B-FE32D3F5521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8FE0753-0022-45E3-8CDE-83EFEB6F9BC9}" type="datetimeFigureOut">
              <a:rPr lang="en-US" smtClean="0"/>
              <a:pPr/>
              <a:t>2/20/2016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994031-6676-4FD1-A05B-FE32D3F55218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804" y="704088"/>
            <a:ext cx="8229600" cy="653210"/>
          </a:xfrm>
        </p:spPr>
        <p:txBody>
          <a:bodyPr>
            <a:normAutofit/>
          </a:bodyPr>
          <a:lstStyle/>
          <a:p>
            <a:r>
              <a:rPr lang="en-GB" sz="3600" b="1" dirty="0" smtClean="0">
                <a:latin typeface="Arial" pitchFamily="34" charset="0"/>
                <a:cs typeface="Arial" pitchFamily="34" charset="0"/>
              </a:rPr>
              <a:t>Operations Management - AS</a:t>
            </a:r>
            <a:endParaRPr lang="en-GB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INTRODUCTION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Definition:</a:t>
            </a:r>
          </a:p>
          <a:p>
            <a:pPr indent="12700">
              <a:buNone/>
            </a:pPr>
            <a:r>
              <a:rPr lang="en-GB" sz="1600" i="1" dirty="0" smtClean="0">
                <a:latin typeface="Arial" pitchFamily="34" charset="0"/>
                <a:cs typeface="Arial" pitchFamily="34" charset="0"/>
              </a:rPr>
              <a:t>Producing the</a:t>
            </a:r>
            <a:r>
              <a:rPr lang="en-GB" sz="1600" b="1" i="1" dirty="0" smtClean="0">
                <a:latin typeface="Arial" pitchFamily="34" charset="0"/>
                <a:cs typeface="Arial" pitchFamily="34" charset="0"/>
              </a:rPr>
              <a:t> right </a:t>
            </a:r>
            <a:r>
              <a:rPr lang="en-GB" sz="1600" i="1" dirty="0" smtClean="0">
                <a:latin typeface="Arial" pitchFamily="34" charset="0"/>
                <a:cs typeface="Arial" pitchFamily="34" charset="0"/>
              </a:rPr>
              <a:t>amount of a good or service, at the </a:t>
            </a:r>
            <a:r>
              <a:rPr lang="en-GB" sz="1600" b="1" i="1" dirty="0" smtClean="0">
                <a:latin typeface="Arial" pitchFamily="34" charset="0"/>
                <a:cs typeface="Arial" pitchFamily="34" charset="0"/>
              </a:rPr>
              <a:t>right</a:t>
            </a:r>
            <a:r>
              <a:rPr lang="en-GB" sz="1600" i="1" dirty="0" smtClean="0">
                <a:latin typeface="Arial" pitchFamily="34" charset="0"/>
                <a:cs typeface="Arial" pitchFamily="34" charset="0"/>
              </a:rPr>
              <a:t> time, of the </a:t>
            </a:r>
            <a:r>
              <a:rPr lang="en-GB" sz="1600" b="1" i="1" dirty="0" smtClean="0">
                <a:latin typeface="Arial" pitchFamily="34" charset="0"/>
                <a:cs typeface="Arial" pitchFamily="34" charset="0"/>
              </a:rPr>
              <a:t>right</a:t>
            </a:r>
            <a:r>
              <a:rPr lang="en-GB" sz="1600" i="1" dirty="0" smtClean="0">
                <a:latin typeface="Arial" pitchFamily="34" charset="0"/>
                <a:cs typeface="Arial" pitchFamily="34" charset="0"/>
              </a:rPr>
              <a:t> quality and at the </a:t>
            </a:r>
            <a:r>
              <a:rPr lang="en-GB" sz="1600" b="1" i="1" dirty="0" smtClean="0">
                <a:latin typeface="Arial" pitchFamily="34" charset="0"/>
                <a:cs typeface="Arial" pitchFamily="34" charset="0"/>
              </a:rPr>
              <a:t>right</a:t>
            </a:r>
            <a:r>
              <a:rPr lang="en-GB" sz="1600" i="1" dirty="0" smtClean="0">
                <a:latin typeface="Arial" pitchFamily="34" charset="0"/>
                <a:cs typeface="Arial" pitchFamily="34" charset="0"/>
              </a:rPr>
              <a:t> cost to meet </a:t>
            </a:r>
            <a:r>
              <a:rPr lang="en-GB" sz="1600" b="1" i="1" dirty="0" smtClean="0">
                <a:latin typeface="Arial" pitchFamily="34" charset="0"/>
                <a:cs typeface="Arial" pitchFamily="34" charset="0"/>
              </a:rPr>
              <a:t>customer expectations</a:t>
            </a:r>
            <a:br>
              <a:rPr lang="en-GB" sz="1600" b="1" i="1" dirty="0" smtClean="0">
                <a:latin typeface="Arial" pitchFamily="34" charset="0"/>
                <a:cs typeface="Arial" pitchFamily="34" charset="0"/>
              </a:rPr>
            </a:br>
            <a:endParaRPr lang="en-GB" sz="1600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But how are these decisions made?</a:t>
            </a:r>
          </a:p>
          <a:p>
            <a:pPr lvl="1"/>
            <a:r>
              <a:rPr lang="en-GB" sz="1600" dirty="0">
                <a:latin typeface="Arial" pitchFamily="34" charset="0"/>
                <a:cs typeface="Arial" pitchFamily="34" charset="0"/>
              </a:rPr>
              <a:t>r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ight amount</a:t>
            </a:r>
          </a:p>
          <a:p>
            <a:pPr lvl="1"/>
            <a:r>
              <a:rPr lang="en-GB" sz="1600" dirty="0">
                <a:latin typeface="Arial" pitchFamily="34" charset="0"/>
                <a:cs typeface="Arial" pitchFamily="34" charset="0"/>
              </a:rPr>
              <a:t>r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ight time</a:t>
            </a:r>
          </a:p>
          <a:p>
            <a:pPr lvl="1"/>
            <a:r>
              <a:rPr lang="en-GB" sz="1600" dirty="0">
                <a:latin typeface="Arial" pitchFamily="34" charset="0"/>
                <a:cs typeface="Arial" pitchFamily="34" charset="0"/>
              </a:rPr>
              <a:t>r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ight quality</a:t>
            </a:r>
          </a:p>
          <a:p>
            <a:pPr lvl="1"/>
            <a:r>
              <a:rPr lang="en-GB" sz="1600" dirty="0">
                <a:latin typeface="Arial" pitchFamily="34" charset="0"/>
                <a:cs typeface="Arial" pitchFamily="34" charset="0"/>
              </a:rPr>
              <a:t>r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ight cost</a:t>
            </a:r>
          </a:p>
          <a:p>
            <a:pPr lvl="1"/>
            <a:r>
              <a:rPr lang="en-GB" sz="1600" dirty="0">
                <a:latin typeface="Arial" pitchFamily="34" charset="0"/>
                <a:cs typeface="Arial" pitchFamily="34" charset="0"/>
              </a:rPr>
              <a:t>c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ustomer expectations </a:t>
            </a:r>
          </a:p>
          <a:p>
            <a:pPr>
              <a:buNone/>
            </a:pPr>
            <a:endParaRPr lang="en-GB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71472" y="1357298"/>
            <a:ext cx="814393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459432"/>
            <a:ext cx="8229600" cy="1959606"/>
          </a:xfrm>
        </p:spPr>
        <p:txBody>
          <a:bodyPr>
            <a:normAutofit/>
          </a:bodyPr>
          <a:lstStyle/>
          <a:p>
            <a:r>
              <a:rPr lang="en-GB" sz="3600" b="1" dirty="0" smtClean="0">
                <a:latin typeface="Arial" pitchFamily="34" charset="0"/>
                <a:cs typeface="Arial" pitchFamily="34" charset="0"/>
              </a:rPr>
              <a:t>Operations managers’ decision-making responsibilities</a:t>
            </a:r>
            <a:endParaRPr lang="en-GB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What they do:</a:t>
            </a:r>
          </a:p>
          <a:p>
            <a:pPr marL="627063" indent="-271463"/>
            <a:r>
              <a:rPr lang="en-GB" sz="1900" dirty="0" smtClean="0">
                <a:latin typeface="Arial" pitchFamily="34" charset="0"/>
                <a:cs typeface="Arial" pitchFamily="34" charset="0"/>
              </a:rPr>
              <a:t>decide which production methods to use</a:t>
            </a:r>
          </a:p>
          <a:p>
            <a:pPr marL="627063" indent="-271463"/>
            <a:r>
              <a:rPr lang="en-GB" sz="1900" dirty="0" smtClean="0">
                <a:latin typeface="Arial" pitchFamily="34" charset="0"/>
                <a:cs typeface="Arial" pitchFamily="34" charset="0"/>
              </a:rPr>
              <a:t>which new products should be developed &amp; designed (co-op with other departments)</a:t>
            </a:r>
          </a:p>
          <a:p>
            <a:pPr marL="627063" indent="-271463"/>
            <a:r>
              <a:rPr lang="en-GB" sz="1900" dirty="0" smtClean="0">
                <a:latin typeface="Arial" pitchFamily="34" charset="0"/>
                <a:cs typeface="Arial" pitchFamily="34" charset="0"/>
              </a:rPr>
              <a:t>the quality standards necessary to meet customer expectations</a:t>
            </a:r>
          </a:p>
          <a:p>
            <a:pPr marL="627063" indent="-271463"/>
            <a:r>
              <a:rPr lang="en-GB" sz="1900" dirty="0">
                <a:latin typeface="Arial" pitchFamily="34" charset="0"/>
                <a:cs typeface="Arial" pitchFamily="34" charset="0"/>
              </a:rPr>
              <a:t>w</a:t>
            </a:r>
            <a:r>
              <a:rPr lang="en-GB" sz="1900" dirty="0" smtClean="0">
                <a:latin typeface="Arial" pitchFamily="34" charset="0"/>
                <a:cs typeface="Arial" pitchFamily="34" charset="0"/>
              </a:rPr>
              <a:t>hat production capacity is required – and how can this be increased or decreased</a:t>
            </a:r>
          </a:p>
          <a:p>
            <a:pPr marL="627063" indent="-271463"/>
            <a:r>
              <a:rPr lang="en-GB" sz="1900" dirty="0">
                <a:latin typeface="Arial" pitchFamily="34" charset="0"/>
                <a:cs typeface="Arial" pitchFamily="34" charset="0"/>
              </a:rPr>
              <a:t>w</a:t>
            </a:r>
            <a:r>
              <a:rPr lang="en-GB" sz="1900" dirty="0" smtClean="0">
                <a:latin typeface="Arial" pitchFamily="34" charset="0"/>
                <a:cs typeface="Arial" pitchFamily="34" charset="0"/>
              </a:rPr>
              <a:t>hat stock levels of materials are needed to produce the goods or service</a:t>
            </a:r>
          </a:p>
          <a:p>
            <a:pPr marL="0" indent="0"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How they do it:</a:t>
            </a:r>
          </a:p>
          <a:p>
            <a:pPr marL="628650" indent="-273050"/>
            <a:r>
              <a:rPr lang="en-GB" sz="1900" dirty="0">
                <a:latin typeface="Arial" pitchFamily="34" charset="0"/>
                <a:cs typeface="Arial" pitchFamily="34" charset="0"/>
              </a:rPr>
              <a:t>c</a:t>
            </a:r>
            <a:r>
              <a:rPr lang="en-GB" sz="1900" dirty="0" smtClean="0">
                <a:latin typeface="Arial" pitchFamily="34" charset="0"/>
                <a:cs typeface="Arial" pitchFamily="34" charset="0"/>
              </a:rPr>
              <a:t>ontrol business assets like buildings, equipment &amp; stock</a:t>
            </a:r>
          </a:p>
          <a:p>
            <a:pPr marL="628650" indent="-273050"/>
            <a:r>
              <a:rPr lang="en-GB" sz="1900" dirty="0">
                <a:latin typeface="Arial" pitchFamily="34" charset="0"/>
                <a:cs typeface="Arial" pitchFamily="34" charset="0"/>
              </a:rPr>
              <a:t>r</a:t>
            </a:r>
            <a:r>
              <a:rPr lang="en-GB" sz="1900" dirty="0" smtClean="0">
                <a:latin typeface="Arial" pitchFamily="34" charset="0"/>
                <a:cs typeface="Arial" pitchFamily="34" charset="0"/>
              </a:rPr>
              <a:t>esponsible for the cost of everything to do with production</a:t>
            </a:r>
          </a:p>
          <a:p>
            <a:pPr marL="628650" indent="-273050"/>
            <a:r>
              <a:rPr lang="en-GB" sz="1900" dirty="0">
                <a:latin typeface="Arial" pitchFamily="34" charset="0"/>
                <a:cs typeface="Arial" pitchFamily="34" charset="0"/>
              </a:rPr>
              <a:t>m</a:t>
            </a:r>
            <a:r>
              <a:rPr lang="en-GB" sz="1900" dirty="0" smtClean="0">
                <a:latin typeface="Arial" pitchFamily="34" charset="0"/>
                <a:cs typeface="Arial" pitchFamily="34" charset="0"/>
              </a:rPr>
              <a:t>anage human resource productivity to meet targets for cost and quality </a:t>
            </a:r>
          </a:p>
          <a:p>
            <a:endParaRPr lang="en-GB" dirty="0" smtClean="0"/>
          </a:p>
          <a:p>
            <a:endParaRPr lang="en-GB" dirty="0" smtClean="0"/>
          </a:p>
        </p:txBody>
      </p:sp>
      <p:cxnSp>
        <p:nvCxnSpPr>
          <p:cNvPr id="4" name="Straight Connector 3"/>
          <p:cNvCxnSpPr/>
          <p:nvPr/>
        </p:nvCxnSpPr>
        <p:spPr>
          <a:xfrm>
            <a:off x="571472" y="1500174"/>
            <a:ext cx="814393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638" y="404664"/>
            <a:ext cx="8229600" cy="653210"/>
          </a:xfrm>
        </p:spPr>
        <p:txBody>
          <a:bodyPr>
            <a:normAutofit fontScale="90000"/>
          </a:bodyPr>
          <a:lstStyle/>
          <a:p>
            <a:r>
              <a:rPr lang="en-GB" sz="4000" b="1" dirty="0" smtClean="0">
                <a:latin typeface="Arial" pitchFamily="34" charset="0"/>
                <a:cs typeface="Arial" pitchFamily="34" charset="0"/>
              </a:rPr>
              <a:t>In summary this means  . . . </a:t>
            </a:r>
            <a:endParaRPr lang="en-GB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Operations management is about “productive efficiency”, that is;</a:t>
            </a:r>
            <a:br>
              <a:rPr lang="en-GB" sz="1600" dirty="0" smtClean="0">
                <a:latin typeface="Arial" pitchFamily="34" charset="0"/>
                <a:cs typeface="Arial" pitchFamily="34" charset="0"/>
              </a:rPr>
            </a:b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Transforming resources into quality goods and services more efficiently than rival firms as this can be a major competitive advantage</a:t>
            </a:r>
            <a:br>
              <a:rPr lang="en-GB" sz="1600" dirty="0" smtClean="0">
                <a:latin typeface="Arial" pitchFamily="34" charset="0"/>
                <a:cs typeface="Arial" pitchFamily="34" charset="0"/>
              </a:rPr>
            </a:b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In simple terms this means constantly trying to reduce to the lowest possible cost in terms of the resources used to produce each unit of the goods or service.</a:t>
            </a:r>
            <a:br>
              <a:rPr lang="en-GB" sz="1600" dirty="0" smtClean="0">
                <a:latin typeface="Arial" pitchFamily="34" charset="0"/>
                <a:cs typeface="Arial" pitchFamily="34" charset="0"/>
              </a:rPr>
            </a:b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Failure to match the productive effectiveness of major competitors is, in most cases, likely to lead to eventual business failure</a:t>
            </a:r>
          </a:p>
          <a:p>
            <a:pPr marL="514350" indent="-514350">
              <a:buFont typeface="+mj-lt"/>
              <a:buAutoNum type="arabicPeriod"/>
            </a:pPr>
            <a:endParaRPr lang="en-GB" sz="1600" dirty="0">
              <a:latin typeface="Arial" pitchFamily="34" charset="0"/>
              <a:cs typeface="Arial" pitchFamily="34" charset="0"/>
            </a:endParaRPr>
          </a:p>
          <a:p>
            <a:pPr marL="514350" indent="-514350">
              <a:buNone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Vocabulary check:	productive efficiency</a:t>
            </a:r>
          </a:p>
          <a:p>
            <a:pPr marL="514350" indent="-514350">
              <a:buNone/>
            </a:pPr>
            <a:r>
              <a:rPr lang="en-GB" sz="1600" dirty="0">
                <a:latin typeface="Arial" pitchFamily="34" charset="0"/>
                <a:cs typeface="Arial" pitchFamily="34" charset="0"/>
              </a:rPr>
              <a:t>	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		transforming</a:t>
            </a:r>
          </a:p>
          <a:p>
            <a:pPr marL="514350" indent="-514350">
              <a:buNone/>
            </a:pPr>
            <a:r>
              <a:rPr lang="en-GB" sz="1600" dirty="0">
                <a:latin typeface="Arial" pitchFamily="34" charset="0"/>
                <a:cs typeface="Arial" pitchFamily="34" charset="0"/>
              </a:rPr>
              <a:t>	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		resources</a:t>
            </a:r>
          </a:p>
          <a:p>
            <a:pPr marL="514350" indent="-514350">
              <a:buNone/>
            </a:pPr>
            <a:r>
              <a:rPr lang="en-GB" sz="1600" dirty="0">
                <a:latin typeface="Arial" pitchFamily="34" charset="0"/>
                <a:cs typeface="Arial" pitchFamily="34" charset="0"/>
              </a:rPr>
              <a:t>	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		productive effectiveness</a:t>
            </a:r>
          </a:p>
          <a:p>
            <a:pPr marL="514350" indent="-514350">
              <a:buNone/>
            </a:pPr>
            <a:r>
              <a:rPr lang="en-GB" sz="1600" dirty="0">
                <a:latin typeface="Arial" pitchFamily="34" charset="0"/>
                <a:cs typeface="Arial" pitchFamily="34" charset="0"/>
              </a:rPr>
              <a:t>	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		any others?</a:t>
            </a:r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71472" y="1357298"/>
            <a:ext cx="814393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en-GB" sz="4000" b="1" dirty="0" smtClean="0">
                <a:latin typeface="Arial" pitchFamily="34" charset="0"/>
                <a:cs typeface="Arial" pitchFamily="34" charset="0"/>
              </a:rPr>
              <a:t>Operations management in </a:t>
            </a:r>
            <a:r>
              <a:rPr lang="en-GB" sz="4000" b="1" dirty="0" smtClean="0">
                <a:latin typeface="Arial" pitchFamily="34" charset="0"/>
                <a:cs typeface="Arial" pitchFamily="34" charset="0"/>
              </a:rPr>
              <a:t>7 </a:t>
            </a:r>
            <a:r>
              <a:rPr lang="en-GB" sz="4000" b="1" dirty="0" smtClean="0">
                <a:latin typeface="Arial" pitchFamily="34" charset="0"/>
                <a:cs typeface="Arial" pitchFamily="34" charset="0"/>
              </a:rPr>
              <a:t>weeks</a:t>
            </a:r>
            <a:endParaRPr lang="en-GB" sz="40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71472" y="1285860"/>
            <a:ext cx="814393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Content Placeholder 1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3845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6608"/>
                <a:gridCol w="5842992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+mj-lt"/>
                        </a:rPr>
                        <a:t>TOPIC</a:t>
                      </a:r>
                      <a:endParaRPr lang="en-GB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+mj-lt"/>
                        </a:rPr>
                        <a:t>WEEK 1&amp;2:</a:t>
                      </a:r>
                      <a:r>
                        <a:rPr lang="en-GB" baseline="0" dirty="0" smtClean="0">
                          <a:latin typeface="+mj-lt"/>
                        </a:rPr>
                        <a:t> PRODUCTIVITY</a:t>
                      </a:r>
                      <a:endParaRPr lang="en-GB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dirty="0" smtClean="0">
                          <a:latin typeface="+mj-lt"/>
                        </a:rPr>
                        <a:t>Production and added</a:t>
                      </a:r>
                      <a:r>
                        <a:rPr lang="en-GB" baseline="0" dirty="0" smtClean="0">
                          <a:latin typeface="+mj-lt"/>
                        </a:rPr>
                        <a:t> value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baseline="0" dirty="0" smtClean="0">
                          <a:latin typeface="+mj-lt"/>
                        </a:rPr>
                        <a:t>Methods of production</a:t>
                      </a:r>
                      <a:endParaRPr lang="en-GB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+mj-lt"/>
                        </a:rPr>
                        <a:t>WEEK 3: TECHNOLOGY AND R&amp;D</a:t>
                      </a:r>
                      <a:endParaRPr lang="en-GB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dirty="0" smtClean="0">
                          <a:latin typeface="+mj-lt"/>
                        </a:rPr>
                        <a:t>Use</a:t>
                      </a:r>
                      <a:r>
                        <a:rPr lang="en-GB" baseline="0" dirty="0" smtClean="0">
                          <a:latin typeface="+mj-lt"/>
                        </a:rPr>
                        <a:t> of new technology e.g. CAD, CAM, robotics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baseline="0" dirty="0" smtClean="0">
                          <a:latin typeface="+mj-lt"/>
                        </a:rPr>
                        <a:t>Innovation, research and new product design</a:t>
                      </a:r>
                      <a:endParaRPr lang="en-GB" dirty="0" smtClean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+mj-lt"/>
                        </a:rPr>
                        <a:t>WEEK 4&amp;5: QUALITY</a:t>
                      </a:r>
                      <a:endParaRPr lang="en-GB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dirty="0" smtClean="0">
                          <a:latin typeface="+mj-lt"/>
                        </a:rPr>
                        <a:t>Lean production and J.I.T.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dirty="0" smtClean="0">
                          <a:latin typeface="+mj-lt"/>
                        </a:rPr>
                        <a:t>Quality control and quality assurance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dirty="0" smtClean="0">
                          <a:latin typeface="+mj-lt"/>
                        </a:rPr>
                        <a:t>T.Q.M.</a:t>
                      </a:r>
                      <a:endParaRPr lang="en-GB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+mj-lt"/>
                        </a:rPr>
                        <a:t>WEEK 6: PURCHASING</a:t>
                      </a:r>
                      <a:endParaRPr lang="en-GB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dirty="0" smtClean="0">
                          <a:latin typeface="+mj-lt"/>
                        </a:rPr>
                        <a:t>Role</a:t>
                      </a:r>
                      <a:r>
                        <a:rPr lang="en-GB" baseline="0" dirty="0" smtClean="0">
                          <a:latin typeface="+mj-lt"/>
                        </a:rPr>
                        <a:t> of Purchasing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dirty="0" smtClean="0">
                          <a:latin typeface="+mj-lt"/>
                        </a:rPr>
                        <a:t>Stock control</a:t>
                      </a:r>
                      <a:endParaRPr lang="en-GB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+mj-lt"/>
                        </a:rPr>
                        <a:t>WEEK 7: ECONOMIES OF SCALE</a:t>
                      </a:r>
                      <a:endParaRPr lang="en-GB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dirty="0" smtClean="0">
                          <a:latin typeface="+mj-lt"/>
                        </a:rPr>
                        <a:t>Internal and external </a:t>
                      </a:r>
                      <a:r>
                        <a:rPr lang="en-GB" dirty="0" err="1" smtClean="0">
                          <a:latin typeface="+mj-lt"/>
                        </a:rPr>
                        <a:t>EoS</a:t>
                      </a:r>
                      <a:endParaRPr lang="en-GB" dirty="0" smtClean="0">
                        <a:latin typeface="+mj-lt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dirty="0" smtClean="0">
                          <a:latin typeface="+mj-lt"/>
                        </a:rPr>
                        <a:t>Diseconomies</a:t>
                      </a:r>
                      <a:r>
                        <a:rPr lang="en-GB" baseline="0" dirty="0" smtClean="0">
                          <a:latin typeface="+mj-lt"/>
                        </a:rPr>
                        <a:t> of scale and survival of small businesses</a:t>
                      </a:r>
                      <a:endParaRPr lang="en-GB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50FD9C82C27343B0FF0DDB522586CE" ma:contentTypeVersion="1" ma:contentTypeDescription="Create a new document." ma:contentTypeScope="" ma:versionID="8a41fbb90c1d8aef20dd7e9b5402090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A9B5792-5E3E-4B68-88C2-D48CEB10139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CEBD956-8040-48C6-9668-96C65A17F437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microsoft.com/sharepoint/v3"/>
    <ds:schemaRef ds:uri="http://schemas.openxmlformats.org/package/2006/metadata/core-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64A3CA7-2C67-4710-B366-CC62C1BC00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180</TotalTime>
  <Words>236</Words>
  <Application>Microsoft Office PowerPoint</Application>
  <PresentationFormat>On-screen Show (4:3)</PresentationFormat>
  <Paragraphs>50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Operations Management - AS</vt:lpstr>
      <vt:lpstr>Operations managers’ decision-making responsibilities</vt:lpstr>
      <vt:lpstr>In summary this means  . . . </vt:lpstr>
      <vt:lpstr>Operations management in 7 weeks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Operations Management</dc:title>
  <dc:creator>Linda Harrison</dc:creator>
  <cp:lastModifiedBy>Emily</cp:lastModifiedBy>
  <cp:revision>19</cp:revision>
  <dcterms:created xsi:type="dcterms:W3CDTF">2010-01-11T11:43:08Z</dcterms:created>
  <dcterms:modified xsi:type="dcterms:W3CDTF">2016-02-20T12:30:08Z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0x010100CB50FD9C82C27343B0FF0DDB522586CE</vt:lpwstr>
  </property>
</Properties>
</file>