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22"/>
  </p:notesMasterIdLst>
  <p:sldIdLst>
    <p:sldId id="270" r:id="rId5"/>
    <p:sldId id="271" r:id="rId6"/>
    <p:sldId id="272" r:id="rId7"/>
    <p:sldId id="263" r:id="rId8"/>
    <p:sldId id="264" r:id="rId9"/>
    <p:sldId id="265" r:id="rId10"/>
    <p:sldId id="266" r:id="rId11"/>
    <p:sldId id="267" r:id="rId12"/>
    <p:sldId id="257" r:id="rId13"/>
    <p:sldId id="258" r:id="rId14"/>
    <p:sldId id="273" r:id="rId15"/>
    <p:sldId id="268" r:id="rId16"/>
    <p:sldId id="259" r:id="rId17"/>
    <p:sldId id="269" r:id="rId18"/>
    <p:sldId id="262" r:id="rId19"/>
    <p:sldId id="275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042" autoAdjust="0"/>
  </p:normalViewPr>
  <p:slideViewPr>
    <p:cSldViewPr>
      <p:cViewPr varScale="1">
        <p:scale>
          <a:sx n="92" d="100"/>
          <a:sy n="92" d="100"/>
        </p:scale>
        <p:origin x="20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687D2-0F45-479B-A8AA-265628FB46B9}" type="datetimeFigureOut">
              <a:rPr lang="en-GB" smtClean="0"/>
              <a:t>13/03/2017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238DA-107E-4E89-8B06-AA0FDCD491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78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238DA-107E-4E89-8B06-AA0FDCD491F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339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411.49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238DA-107E-4E89-8B06-AA0FDCD491F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644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Buy products</a:t>
            </a:r>
            <a:r>
              <a:rPr lang="en-GB" baseline="0" dirty="0" smtClean="0"/>
              <a:t> from a producer or wholesaler – sell it at a higher price to customers that it has paid for it – the difference in price is the added value. The retailer is adding value because it is providing a service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238DA-107E-4E89-8B06-AA0FDCD491F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230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E4B8385-2053-46F0-A264-C3DE68C9AF45}" type="datetimeFigureOut">
              <a:rPr lang="en-GB" smtClean="0"/>
              <a:pPr/>
              <a:t>13/03/2017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4ED2333-494E-4F5C-9747-0292E3FB29E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4B8385-2053-46F0-A264-C3DE68C9AF45}" type="datetimeFigureOut">
              <a:rPr lang="en-GB" smtClean="0"/>
              <a:pPr/>
              <a:t>13/03/2017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ED2333-494E-4F5C-9747-0292E3FB29E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4B8385-2053-46F0-A264-C3DE68C9AF45}" type="datetimeFigureOut">
              <a:rPr lang="en-GB" smtClean="0"/>
              <a:pPr/>
              <a:t>13/03/2017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ED2333-494E-4F5C-9747-0292E3FB29E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4B8385-2053-46F0-A264-C3DE68C9AF45}" type="datetimeFigureOut">
              <a:rPr lang="en-GB" smtClean="0"/>
              <a:pPr/>
              <a:t>13/03/2017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ED2333-494E-4F5C-9747-0292E3FB29E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4B8385-2053-46F0-A264-C3DE68C9AF45}" type="datetimeFigureOut">
              <a:rPr lang="en-GB" smtClean="0"/>
              <a:pPr/>
              <a:t>13/03/2017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ED2333-494E-4F5C-9747-0292E3FB29E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4B8385-2053-46F0-A264-C3DE68C9AF45}" type="datetimeFigureOut">
              <a:rPr lang="en-GB" smtClean="0"/>
              <a:pPr/>
              <a:t>13/03/2017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ED2333-494E-4F5C-9747-0292E3FB29E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4B8385-2053-46F0-A264-C3DE68C9AF45}" type="datetimeFigureOut">
              <a:rPr lang="en-GB" smtClean="0"/>
              <a:pPr/>
              <a:t>13/03/2017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ED2333-494E-4F5C-9747-0292E3FB29E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4B8385-2053-46F0-A264-C3DE68C9AF45}" type="datetimeFigureOut">
              <a:rPr lang="en-GB" smtClean="0"/>
              <a:pPr/>
              <a:t>13/03/2017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ED2333-494E-4F5C-9747-0292E3FB29E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4B8385-2053-46F0-A264-C3DE68C9AF45}" type="datetimeFigureOut">
              <a:rPr lang="en-GB" smtClean="0"/>
              <a:pPr/>
              <a:t>13/03/2017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ED2333-494E-4F5C-9747-0292E3FB29E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E4B8385-2053-46F0-A264-C3DE68C9AF45}" type="datetimeFigureOut">
              <a:rPr lang="en-GB" smtClean="0"/>
              <a:pPr/>
              <a:t>13/03/2017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ED2333-494E-4F5C-9747-0292E3FB29E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E4B8385-2053-46F0-A264-C3DE68C9AF45}" type="datetimeFigureOut">
              <a:rPr lang="en-GB" smtClean="0"/>
              <a:pPr/>
              <a:t>13/03/2017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4ED2333-494E-4F5C-9747-0292E3FB29E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E4B8385-2053-46F0-A264-C3DE68C9AF45}" type="datetimeFigureOut">
              <a:rPr lang="en-GB" smtClean="0"/>
              <a:pPr/>
              <a:t>13/03/2017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4ED2333-494E-4F5C-9747-0292E3FB29E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source=images&amp;cd=&amp;cad=rja&amp;docid=u0rOa3u0yUPG1M&amp;tbnid=WUxJ5ko5BNtfSM:&amp;ved=0CAgQjRwwAA&amp;url=http://www.digitaltrends.com/mobile/apple-iphone-4/&amp;ei=a4RAUag5kpXRBdCigaAB&amp;psig=AFQjCNGjf5cefcS6_1X09hrqk5oBW3O2bA&amp;ust=136326909904720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u="sng" dirty="0" smtClean="0"/>
              <a:t>Lettuce (growing in a farmers field)</a:t>
            </a:r>
            <a:endParaRPr lang="en-GB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4226408" cy="3168352"/>
          </a:xfrm>
          <a:ln>
            <a:solidFill>
              <a:schemeClr val="accent1"/>
            </a:solidFill>
          </a:ln>
        </p:spPr>
      </p:pic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497389" y="1444294"/>
            <a:ext cx="4539108" cy="3941763"/>
          </a:xfrm>
        </p:spPr>
        <p:txBody>
          <a:bodyPr/>
          <a:lstStyle/>
          <a:p>
            <a:pPr marL="566928" indent="-457200">
              <a:buFont typeface="+mj-lt"/>
              <a:buAutoNum type="arabicPeriod"/>
            </a:pPr>
            <a:r>
              <a:rPr lang="en-GB" dirty="0" smtClean="0"/>
              <a:t>What type of industry is this (hint: there are 3 types of industry)</a:t>
            </a:r>
          </a:p>
          <a:p>
            <a:pPr marL="566928" indent="-457200">
              <a:buFont typeface="+mj-lt"/>
              <a:buAutoNum type="arabicPeriod"/>
            </a:pPr>
            <a:endParaRPr lang="en-GB" dirty="0" smtClean="0"/>
          </a:p>
          <a:p>
            <a:pPr marL="566928" indent="-457200">
              <a:buFont typeface="+mj-lt"/>
              <a:buAutoNum type="arabicPeriod"/>
            </a:pPr>
            <a:r>
              <a:rPr lang="en-GB" dirty="0" smtClean="0"/>
              <a:t>How is lettuce transformed into what we buy in supermarkets?</a:t>
            </a:r>
          </a:p>
          <a:p>
            <a:pPr marL="566928" indent="-457200">
              <a:buFont typeface="+mj-lt"/>
              <a:buAutoNum type="arabicPeriod"/>
            </a:pPr>
            <a:endParaRPr lang="en-GB" dirty="0" smtClean="0"/>
          </a:p>
          <a:p>
            <a:pPr marL="566928" indent="-457200">
              <a:buFont typeface="+mj-lt"/>
              <a:buAutoNum type="arabicPeriod"/>
            </a:pPr>
            <a:r>
              <a:rPr lang="en-GB" dirty="0" smtClean="0"/>
              <a:t>What is added value?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638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0" y="1484784"/>
          <a:ext cx="4186808" cy="4199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3404"/>
                <a:gridCol w="2093404"/>
              </a:tblGrid>
              <a:tr h="370840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COMPONENT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COST PRICE ($)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Applications processor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25.05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Memory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27.30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Radio Frequency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25.00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Power Management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3.93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Connectivity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10.35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Interface &amp; Sensors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10.13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Display/Camera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49.25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Battery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5.80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Other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30.70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TOTAL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187.51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 iPhone4 </a:t>
            </a:r>
            <a:endParaRPr lang="en-GB" dirty="0"/>
          </a:p>
        </p:txBody>
      </p:sp>
      <p:pic>
        <p:nvPicPr>
          <p:cNvPr id="1026" name="Picture 2" descr="http://www.digitaltrends.com/wp-content/uploads/2010/06/apple-iphone-4-9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700808"/>
            <a:ext cx="3384376" cy="234303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9512" y="4311752"/>
            <a:ext cx="3024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Selling price in 2010:</a:t>
            </a:r>
          </a:p>
          <a:p>
            <a:r>
              <a:rPr lang="en-GB" sz="2400" b="1" dirty="0" smtClean="0"/>
              <a:t>$599.99</a:t>
            </a:r>
            <a:endParaRPr lang="en-GB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43608" y="5296122"/>
            <a:ext cx="3024336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smtClean="0"/>
              <a:t>1. Added </a:t>
            </a:r>
            <a:r>
              <a:rPr lang="en-GB" sz="2000" b="1" dirty="0" smtClean="0"/>
              <a:t>Value = ? </a:t>
            </a:r>
            <a:endParaRPr lang="en-GB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59832" y="5967082"/>
            <a:ext cx="4239273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Added Value = $412.45 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£412.48 figure is NOT profit – why not?</a:t>
            </a:r>
          </a:p>
          <a:p>
            <a:endParaRPr lang="en-GB" dirty="0"/>
          </a:p>
          <a:p>
            <a:r>
              <a:rPr lang="en-GB" dirty="0" smtClean="0"/>
              <a:t>Part of this £412.48 will be used to pay the wages of the employees and the business overheads</a:t>
            </a:r>
          </a:p>
          <a:p>
            <a:endParaRPr lang="en-GB" dirty="0"/>
          </a:p>
          <a:p>
            <a:r>
              <a:rPr lang="en-GB" dirty="0" smtClean="0"/>
              <a:t>Profit figure will actually be lower than the value added figure – remember profit is the difference between the selling price and ALL costs of production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u="sng" dirty="0" smtClean="0"/>
              <a:t>Adding Value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3751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How do…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 algn="r">
              <a:buNone/>
            </a:pPr>
            <a:r>
              <a:rPr lang="en-GB" sz="4800" dirty="0" smtClean="0"/>
              <a:t>                                 …add value?</a:t>
            </a:r>
            <a:endParaRPr lang="en-GB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48880"/>
            <a:ext cx="4726763" cy="216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001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556792"/>
            <a:ext cx="8219256" cy="4525963"/>
          </a:xfrm>
        </p:spPr>
        <p:txBody>
          <a:bodyPr>
            <a:normAutofit fontScale="92500" lnSpcReduction="10000"/>
          </a:bodyPr>
          <a:lstStyle/>
          <a:p>
            <a:pPr lvl="0" fontAlgn="b"/>
            <a:r>
              <a:rPr lang="en-GB" sz="3200" dirty="0" smtClean="0"/>
              <a:t>Turn raw materials into a product</a:t>
            </a:r>
          </a:p>
          <a:p>
            <a:pPr marL="109728" lvl="0" indent="0" fontAlgn="b">
              <a:buNone/>
            </a:pPr>
            <a:endParaRPr lang="en-GB" sz="3200" dirty="0" smtClean="0"/>
          </a:p>
          <a:p>
            <a:pPr lvl="0" fontAlgn="b"/>
            <a:r>
              <a:rPr lang="en-GB" sz="3200" dirty="0" smtClean="0"/>
              <a:t>Provide excellent customer service</a:t>
            </a:r>
          </a:p>
          <a:p>
            <a:pPr lvl="0" fontAlgn="b"/>
            <a:endParaRPr lang="en-GB" sz="3200" dirty="0" smtClean="0"/>
          </a:p>
          <a:p>
            <a:pPr lvl="0" fontAlgn="b"/>
            <a:r>
              <a:rPr lang="en-GB" sz="3200" dirty="0" smtClean="0"/>
              <a:t>Offer product features and benefits</a:t>
            </a:r>
          </a:p>
          <a:p>
            <a:pPr marL="109728" lvl="0" indent="0" fontAlgn="b">
              <a:buNone/>
            </a:pPr>
            <a:r>
              <a:rPr lang="en-GB" sz="3200" dirty="0" smtClean="0"/>
              <a:t> </a:t>
            </a:r>
          </a:p>
          <a:p>
            <a:pPr lvl="0" fontAlgn="b"/>
            <a:r>
              <a:rPr lang="en-GB" sz="3200" dirty="0" smtClean="0"/>
              <a:t>Offer convenience </a:t>
            </a:r>
          </a:p>
          <a:p>
            <a:pPr marL="109728" lvl="0" indent="0" fontAlgn="b">
              <a:buNone/>
            </a:pPr>
            <a:endParaRPr lang="en-GB" sz="3200" dirty="0" smtClean="0"/>
          </a:p>
          <a:p>
            <a:pPr lvl="0"/>
            <a:r>
              <a:rPr lang="en-GB" sz="3200" dirty="0" smtClean="0"/>
              <a:t>Build a brand </a:t>
            </a:r>
          </a:p>
          <a:p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How do businesses add value?</a:t>
            </a:r>
            <a:endParaRPr lang="en-GB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Purchase cheaper raw materials</a:t>
            </a:r>
          </a:p>
          <a:p>
            <a:endParaRPr lang="en-GB" dirty="0"/>
          </a:p>
          <a:p>
            <a:r>
              <a:rPr lang="en-GB" dirty="0" smtClean="0"/>
              <a:t>Improving efficiency of production</a:t>
            </a:r>
          </a:p>
          <a:p>
            <a:endParaRPr lang="en-GB" dirty="0"/>
          </a:p>
          <a:p>
            <a:r>
              <a:rPr lang="en-GB" dirty="0" smtClean="0"/>
              <a:t>Raising the price of the product</a:t>
            </a:r>
          </a:p>
          <a:p>
            <a:endParaRPr lang="en-GB" dirty="0"/>
          </a:p>
          <a:p>
            <a:r>
              <a:rPr lang="en-GB" dirty="0" smtClean="0"/>
              <a:t>Create a USP</a:t>
            </a:r>
          </a:p>
          <a:p>
            <a:endParaRPr lang="en-GB" dirty="0" smtClean="0"/>
          </a:p>
          <a:p>
            <a:r>
              <a:rPr lang="en-GB" dirty="0" smtClean="0"/>
              <a:t>Provide a better quality of customer service</a:t>
            </a:r>
          </a:p>
          <a:p>
            <a:endParaRPr lang="en-GB" dirty="0" smtClean="0"/>
          </a:p>
          <a:p>
            <a:r>
              <a:rPr lang="en-GB" dirty="0" smtClean="0"/>
              <a:t>Offer an upmarket brand image</a:t>
            </a:r>
          </a:p>
          <a:p>
            <a:endParaRPr lang="en-GB" dirty="0" smtClean="0"/>
          </a:p>
          <a:p>
            <a:r>
              <a:rPr lang="en-GB" dirty="0" smtClean="0"/>
              <a:t>Satisfy new customer trends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Autofit/>
          </a:bodyPr>
          <a:lstStyle/>
          <a:p>
            <a:r>
              <a:rPr lang="en-GB" sz="3200" dirty="0" smtClean="0"/>
              <a:t>How do businesses increase added value?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22617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GB" dirty="0"/>
          </a:p>
          <a:p>
            <a:pPr marL="624078" indent="-514350">
              <a:buFont typeface="+mj-lt"/>
              <a:buAutoNum type="arabicPeriod"/>
            </a:pPr>
            <a:r>
              <a:rPr lang="en-GB" dirty="0" smtClean="0"/>
              <a:t>Read the GBK Case Study and answer the questions 1, 2, 4, 5</a:t>
            </a:r>
          </a:p>
          <a:p>
            <a:pPr marL="624078" indent="-514350">
              <a:buFont typeface="+mj-lt"/>
              <a:buAutoNum type="arabicPeriod"/>
            </a:pPr>
            <a:endParaRPr lang="en-GB" dirty="0" smtClean="0"/>
          </a:p>
          <a:p>
            <a:pPr lvl="1"/>
            <a:r>
              <a:rPr lang="en-GB" dirty="0"/>
              <a:t>Extension: are there any disadvantages / risks in the way GBK adds value for the business or its stakeholders </a:t>
            </a:r>
            <a:endParaRPr lang="en-GB" dirty="0" smtClean="0"/>
          </a:p>
          <a:p>
            <a:pPr lvl="1"/>
            <a:endParaRPr lang="en-GB" dirty="0" smtClean="0"/>
          </a:p>
          <a:p>
            <a:pPr marL="393192" lvl="1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Without looking at your notes, complete the Added Value worksheet at the back of your booklet.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Plenary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215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GB" dirty="0" smtClean="0"/>
              <a:t>Due next lesson</a:t>
            </a:r>
            <a:endParaRPr lang="en-GB" dirty="0" smtClean="0"/>
          </a:p>
          <a:p>
            <a:r>
              <a:rPr lang="en-GB" dirty="0" smtClean="0"/>
              <a:t>Read ‘Chapter 24 Production’ notes and bring in summary of the different methods of production</a:t>
            </a:r>
          </a:p>
          <a:p>
            <a:endParaRPr lang="en-GB" dirty="0"/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110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8024" y="1600200"/>
            <a:ext cx="3898776" cy="4853136"/>
          </a:xfrm>
        </p:spPr>
        <p:txBody>
          <a:bodyPr/>
          <a:lstStyle/>
          <a:p>
            <a:r>
              <a:rPr lang="en-GB" dirty="0" smtClean="0"/>
              <a:t>Inputs cost 15p</a:t>
            </a:r>
          </a:p>
          <a:p>
            <a:r>
              <a:rPr lang="en-GB" dirty="0" smtClean="0"/>
              <a:t>Process washing and bagging</a:t>
            </a:r>
          </a:p>
          <a:p>
            <a:r>
              <a:rPr lang="en-GB" dirty="0" smtClean="0"/>
              <a:t>Price £1.20</a:t>
            </a:r>
          </a:p>
          <a:p>
            <a:r>
              <a:rPr lang="en-GB" dirty="0" smtClean="0"/>
              <a:t>Added value £1.05 (not profit).  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08029"/>
            <a:ext cx="2556309" cy="2921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40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72008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Understand the nature of operations management in different types of business organisations</a:t>
            </a:r>
          </a:p>
          <a:p>
            <a:endParaRPr lang="en-GB" dirty="0"/>
          </a:p>
          <a:p>
            <a:r>
              <a:rPr lang="en-GB" dirty="0" smtClean="0"/>
              <a:t>Explain what is meant by added value</a:t>
            </a:r>
          </a:p>
          <a:p>
            <a:endParaRPr lang="en-GB" dirty="0"/>
          </a:p>
          <a:p>
            <a:r>
              <a:rPr lang="en-GB" dirty="0" smtClean="0"/>
              <a:t>Calculate added value</a:t>
            </a:r>
          </a:p>
          <a:p>
            <a:endParaRPr lang="en-GB" dirty="0"/>
          </a:p>
          <a:p>
            <a:r>
              <a:rPr lang="en-GB" dirty="0" smtClean="0"/>
              <a:t>Explain ways of increasing added value</a:t>
            </a:r>
          </a:p>
          <a:p>
            <a:endParaRPr lang="en-GB" dirty="0"/>
          </a:p>
          <a:p>
            <a:r>
              <a:rPr lang="en-GB" dirty="0" smtClean="0"/>
              <a:t>Evaluate the importance of added value to a business and its stakeholders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Objectives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919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704088"/>
            <a:ext cx="8229600" cy="65321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atin typeface="Arial" pitchFamily="34" charset="0"/>
                <a:cs typeface="Arial" pitchFamily="34" charset="0"/>
              </a:rPr>
              <a:t>Operations Management</a:t>
            </a:r>
            <a:endParaRPr lang="en-GB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Operations Management definition:</a:t>
            </a: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indent="12700">
              <a:buNone/>
            </a:pPr>
            <a:r>
              <a:rPr lang="en-GB" sz="2400" i="1" dirty="0" smtClean="0">
                <a:latin typeface="Arial" pitchFamily="34" charset="0"/>
                <a:cs typeface="Arial" pitchFamily="34" charset="0"/>
              </a:rPr>
              <a:t>Producing the</a:t>
            </a:r>
            <a:r>
              <a:rPr lang="en-GB" sz="2400" b="1" i="1" dirty="0" smtClean="0">
                <a:latin typeface="Arial" pitchFamily="34" charset="0"/>
                <a:cs typeface="Arial" pitchFamily="34" charset="0"/>
              </a:rPr>
              <a:t> right </a:t>
            </a:r>
            <a:r>
              <a:rPr lang="en-GB" sz="2400" i="1" dirty="0" smtClean="0">
                <a:latin typeface="Arial" pitchFamily="34" charset="0"/>
                <a:cs typeface="Arial" pitchFamily="34" charset="0"/>
              </a:rPr>
              <a:t>amount of a good or service, at the </a:t>
            </a:r>
            <a:r>
              <a:rPr lang="en-GB" sz="2400" b="1" i="1" dirty="0" smtClean="0">
                <a:latin typeface="Arial" pitchFamily="34" charset="0"/>
                <a:cs typeface="Arial" pitchFamily="34" charset="0"/>
              </a:rPr>
              <a:t>right</a:t>
            </a:r>
            <a:r>
              <a:rPr lang="en-GB" sz="2400" i="1" dirty="0" smtClean="0">
                <a:latin typeface="Arial" pitchFamily="34" charset="0"/>
                <a:cs typeface="Arial" pitchFamily="34" charset="0"/>
              </a:rPr>
              <a:t> time, of the </a:t>
            </a:r>
            <a:r>
              <a:rPr lang="en-GB" sz="2400" b="1" i="1" dirty="0" smtClean="0">
                <a:latin typeface="Arial" pitchFamily="34" charset="0"/>
                <a:cs typeface="Arial" pitchFamily="34" charset="0"/>
              </a:rPr>
              <a:t>right</a:t>
            </a:r>
            <a:r>
              <a:rPr lang="en-GB" sz="2400" i="1" dirty="0" smtClean="0">
                <a:latin typeface="Arial" pitchFamily="34" charset="0"/>
                <a:cs typeface="Arial" pitchFamily="34" charset="0"/>
              </a:rPr>
              <a:t> quality and at the </a:t>
            </a:r>
            <a:r>
              <a:rPr lang="en-GB" sz="2400" b="1" i="1" dirty="0" smtClean="0">
                <a:latin typeface="Arial" pitchFamily="34" charset="0"/>
                <a:cs typeface="Arial" pitchFamily="34" charset="0"/>
              </a:rPr>
              <a:t>right</a:t>
            </a:r>
            <a:r>
              <a:rPr lang="en-GB" sz="2400" i="1" dirty="0" smtClean="0">
                <a:latin typeface="Arial" pitchFamily="34" charset="0"/>
                <a:cs typeface="Arial" pitchFamily="34" charset="0"/>
              </a:rPr>
              <a:t> cost to meet </a:t>
            </a:r>
            <a:r>
              <a:rPr lang="en-GB" sz="2400" b="1" i="1" dirty="0" smtClean="0">
                <a:latin typeface="Arial" pitchFamily="34" charset="0"/>
                <a:cs typeface="Arial" pitchFamily="34" charset="0"/>
              </a:rPr>
              <a:t>customer expectations</a:t>
            </a:r>
            <a:r>
              <a:rPr lang="en-GB" sz="1600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sz="1600" b="1" i="1" dirty="0" smtClean="0">
                <a:latin typeface="Arial" pitchFamily="34" charset="0"/>
                <a:cs typeface="Arial" pitchFamily="34" charset="0"/>
              </a:rPr>
            </a:b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71472" y="1357298"/>
            <a:ext cx="814393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67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38" y="404664"/>
            <a:ext cx="8229600" cy="653210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latin typeface="Arial" pitchFamily="34" charset="0"/>
                <a:cs typeface="Arial" pitchFamily="34" charset="0"/>
              </a:rPr>
              <a:t>In summary this means  . . . </a:t>
            </a:r>
            <a:endParaRPr lang="en-GB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645259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Operations management is about “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productive efficiency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”:</a:t>
            </a:r>
            <a:br>
              <a:rPr lang="en-GB" sz="2400" dirty="0" smtClean="0">
                <a:latin typeface="Arial" pitchFamily="34" charset="0"/>
                <a:cs typeface="Arial" pitchFamily="34" charset="0"/>
              </a:rPr>
            </a:b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514350" indent="-514350"/>
            <a:r>
              <a:rPr lang="en-GB" sz="2400" dirty="0" smtClean="0">
                <a:latin typeface="Arial" pitchFamily="34" charset="0"/>
                <a:cs typeface="Arial" pitchFamily="34" charset="0"/>
              </a:rPr>
              <a:t>Transforming </a:t>
            </a:r>
            <a:r>
              <a:rPr lang="en-GB" sz="2400" u="sng" dirty="0" smtClean="0">
                <a:latin typeface="Arial" pitchFamily="34" charset="0"/>
                <a:cs typeface="Arial" pitchFamily="34" charset="0"/>
              </a:rPr>
              <a:t>resources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into goods and services </a:t>
            </a:r>
            <a:r>
              <a:rPr lang="en-GB" sz="2400" u="sng" dirty="0" smtClean="0">
                <a:latin typeface="Arial" pitchFamily="34" charset="0"/>
                <a:cs typeface="Arial" pitchFamily="34" charset="0"/>
              </a:rPr>
              <a:t>more efficiently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than rivals. This means constantly trying to </a:t>
            </a:r>
            <a:r>
              <a:rPr lang="en-GB" sz="2400" u="sng" dirty="0" smtClean="0">
                <a:latin typeface="Arial" pitchFamily="34" charset="0"/>
                <a:cs typeface="Arial" pitchFamily="34" charset="0"/>
              </a:rPr>
              <a:t>reduce the costs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of the resources used to produce each unit of the goods or service.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sz="1600" dirty="0" smtClean="0">
                <a:latin typeface="Arial" pitchFamily="34" charset="0"/>
                <a:cs typeface="Arial" pitchFamily="34" charset="0"/>
              </a:rPr>
            </a:br>
            <a:endParaRPr lang="en-GB" sz="16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71472" y="1357298"/>
            <a:ext cx="814393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62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845840"/>
            <a:ext cx="8229600" cy="1359024"/>
          </a:xfrm>
        </p:spPr>
        <p:txBody>
          <a:bodyPr>
            <a:no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GB" sz="4400" dirty="0" smtClean="0"/>
              <a:t>What are the 4 factors </a:t>
            </a:r>
            <a:br>
              <a:rPr lang="en-GB" sz="4400" dirty="0" smtClean="0"/>
            </a:br>
            <a:r>
              <a:rPr lang="en-GB" sz="4400" dirty="0" smtClean="0"/>
              <a:t>of production?</a:t>
            </a:r>
            <a:endParaRPr lang="en-GB" sz="4400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46856" y="3501008"/>
            <a:ext cx="8229600" cy="1359024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GB" sz="4400" dirty="0" smtClean="0"/>
              <a:t>How would you define production?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2664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280" y="2799656"/>
            <a:ext cx="3960440" cy="401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7"/>
            <a:ext cx="8640960" cy="2358239"/>
          </a:xfrm>
        </p:spPr>
        <p:txBody>
          <a:bodyPr>
            <a:noAutofit/>
          </a:bodyPr>
          <a:lstStyle/>
          <a:p>
            <a:r>
              <a:rPr lang="en-GB" sz="2800" dirty="0" smtClean="0"/>
              <a:t>Production takes place when resources are turned into ‘products’     OR ….</a:t>
            </a:r>
            <a:br>
              <a:rPr lang="en-GB" sz="2800" dirty="0" smtClean="0"/>
            </a:b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 smtClean="0"/>
              <a:t>The process of turning inputs into outputs</a:t>
            </a:r>
            <a:r>
              <a:rPr lang="en-GB" sz="3200" dirty="0" smtClean="0"/>
              <a:t/>
            </a:r>
            <a:br>
              <a:rPr lang="en-GB" sz="3200" dirty="0" smtClean="0"/>
            </a:b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632877"/>
            <a:ext cx="8229600" cy="3993307"/>
          </a:xfrm>
        </p:spPr>
        <p:txBody>
          <a:bodyPr/>
          <a:lstStyle/>
          <a:p>
            <a:r>
              <a:rPr lang="en-GB" dirty="0" smtClean="0"/>
              <a:t>Four factors of production:</a:t>
            </a:r>
          </a:p>
          <a:p>
            <a:pPr lvl="1"/>
            <a:r>
              <a:rPr lang="en-GB" dirty="0" smtClean="0"/>
              <a:t>Land </a:t>
            </a:r>
          </a:p>
          <a:p>
            <a:pPr lvl="1"/>
            <a:r>
              <a:rPr lang="en-GB" dirty="0" smtClean="0"/>
              <a:t>Labour</a:t>
            </a:r>
          </a:p>
          <a:p>
            <a:pPr lvl="1"/>
            <a:r>
              <a:rPr lang="en-GB" dirty="0" smtClean="0"/>
              <a:t>Capital </a:t>
            </a:r>
          </a:p>
          <a:p>
            <a:pPr lvl="1"/>
            <a:r>
              <a:rPr lang="en-GB" dirty="0" smtClean="0"/>
              <a:t>Enterprise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419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en-GB" dirty="0" smtClean="0"/>
              <a:t>Industry Types – what are they called?</a:t>
            </a:r>
            <a:endParaRPr lang="en-GB" dirty="0"/>
          </a:p>
        </p:txBody>
      </p:sp>
      <p:pic>
        <p:nvPicPr>
          <p:cNvPr id="2055" name="Picture 7" descr="http://www.urban75.org/photos/new-forest/images/new-forest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23" y="2708920"/>
            <a:ext cx="3260538" cy="208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565" y="2201829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657563"/>
            <a:ext cx="24860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40" y="2609339"/>
            <a:ext cx="2748913" cy="209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2071" y="5034223"/>
            <a:ext cx="1450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Inputs</a:t>
            </a:r>
            <a:endParaRPr lang="en-GB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419872" y="5551500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Production</a:t>
            </a:r>
          </a:p>
          <a:p>
            <a:pPr algn="ctr"/>
            <a:r>
              <a:rPr lang="en-GB" sz="2400" dirty="0" smtClean="0"/>
              <a:t>Process</a:t>
            </a:r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361090" y="5034222"/>
            <a:ext cx="1450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Outputs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7993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/>
          <a:lstStyle/>
          <a:p>
            <a:pPr fontAlgn="b"/>
            <a:r>
              <a:rPr lang="en-GB" b="1" dirty="0" smtClean="0"/>
              <a:t>Added value is the difference between the price of the finished product and the cost of the inputs/raw materials.</a:t>
            </a:r>
          </a:p>
          <a:p>
            <a:pPr marL="109728" indent="0" fontAlgn="b">
              <a:buNone/>
            </a:pPr>
            <a:endParaRPr lang="en-GB" dirty="0" smtClean="0"/>
          </a:p>
          <a:p>
            <a:pPr fontAlgn="b"/>
            <a:r>
              <a:rPr lang="en-GB" dirty="0" smtClean="0"/>
              <a:t>Formula: Sale price – cost of materials</a:t>
            </a:r>
          </a:p>
          <a:p>
            <a:pPr fontAlgn="b"/>
            <a:endParaRPr lang="en-GB" dirty="0"/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Added Value</a:t>
            </a:r>
            <a:endParaRPr lang="en-GB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50FD9C82C27343B0FF0DDB522586CE" ma:contentTypeVersion="1" ma:contentTypeDescription="Create a new document." ma:contentTypeScope="" ma:versionID="8a41fbb90c1d8aef20dd7e9b5402090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AE854A-6493-46C0-A8EF-20B3A8AE1011}">
  <ds:schemaRefs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9D2237E-C8E8-49BA-8C36-895790EB41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F39F083-E08C-4162-8176-2EB12796DE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634</TotalTime>
  <Words>531</Words>
  <Application>Microsoft Office PowerPoint</Application>
  <PresentationFormat>On-screen Show (4:3)</PresentationFormat>
  <Paragraphs>126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Lettuce (growing in a farmers field)</vt:lpstr>
      <vt:lpstr>PowerPoint Presentation</vt:lpstr>
      <vt:lpstr>Learning Objectives</vt:lpstr>
      <vt:lpstr>Operations Management</vt:lpstr>
      <vt:lpstr>In summary this means  . . . </vt:lpstr>
      <vt:lpstr>What are the 4 factors  of production?</vt:lpstr>
      <vt:lpstr>Production takes place when resources are turned into ‘products’     OR ….  The process of turning inputs into outputs </vt:lpstr>
      <vt:lpstr>Industry Types – what are they called?</vt:lpstr>
      <vt:lpstr>Added Value</vt:lpstr>
      <vt:lpstr>Example: iPhone4 </vt:lpstr>
      <vt:lpstr>Adding Value</vt:lpstr>
      <vt:lpstr>How do… </vt:lpstr>
      <vt:lpstr>How do businesses add value?</vt:lpstr>
      <vt:lpstr>How do businesses increase added value?</vt:lpstr>
      <vt:lpstr>Tasks</vt:lpstr>
      <vt:lpstr>Plenary</vt:lpstr>
      <vt:lpstr>Homework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Added value</dc:title>
  <dc:creator>Internet</dc:creator>
  <cp:lastModifiedBy>Rebecca Crumpton</cp:lastModifiedBy>
  <cp:revision>48</cp:revision>
  <dcterms:created xsi:type="dcterms:W3CDTF">2013-03-13T13:47:19Z</dcterms:created>
  <dcterms:modified xsi:type="dcterms:W3CDTF">2017-03-13T16:17:13Z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0x010100CB50FD9C82C27343B0FF0DDB522586CE</vt:lpwstr>
  </property>
</Properties>
</file>