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handoutMasterIdLst>
    <p:handoutMasterId r:id="rId14"/>
  </p:handoutMasterIdLst>
  <p:sldIdLst>
    <p:sldId id="256" r:id="rId5"/>
    <p:sldId id="266" r:id="rId6"/>
    <p:sldId id="257" r:id="rId7"/>
    <p:sldId id="265" r:id="rId8"/>
    <p:sldId id="258" r:id="rId9"/>
    <p:sldId id="264" r:id="rId10"/>
    <p:sldId id="259" r:id="rId11"/>
    <p:sldId id="260" r:id="rId12"/>
    <p:sldId id="267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5" autoAdjust="0"/>
    <p:restoredTop sz="94660"/>
  </p:normalViewPr>
  <p:slideViewPr>
    <p:cSldViewPr>
      <p:cViewPr varScale="1">
        <p:scale>
          <a:sx n="105" d="100"/>
          <a:sy n="105" d="100"/>
        </p:scale>
        <p:origin x="1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1F5CB-CF1A-4863-9A51-46ABF71B927E}" type="datetimeFigureOut">
              <a:rPr lang="en-GB" smtClean="0"/>
              <a:t>08/02/2016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9FF53-512D-4E65-89B6-5C50767BD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854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0CAEECD-586F-4E07-A686-918C74009690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3472C-B6F4-4C77-8FC5-D697CBBC3F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67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9E2ABF-F9C9-44FD-ADF5-3881CF15DE7D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677F3-14D1-4B61-BB32-3CBA852DE1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92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7A6754-86D9-4685-B93D-71127DECE364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2B1A8-A4C2-4BEF-AB6C-405A735B370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50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610F80-467F-441F-896D-C3BFD64F9557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8ECFE-7999-4199-B6C8-219029E0CE4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91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1D7AE7-72DE-4461-A73F-388D9700B670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E8F69-83BA-4774-80AD-534AF62F397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49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A07AF5-83C3-48BA-BDCD-42C827626B86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682E4-C016-40E5-82A9-B4CF130CD48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74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021752-D0C0-46D2-BF3C-B66362CB344C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56D24-6E29-4F13-A2D4-3AE18B3367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7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5776D7-CC1B-4A06-A076-0D7E85A66025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C4885-7522-4D2E-990B-82F2642370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31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54BE26-BC9B-42B8-A5EC-794A5765AB75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43CFFD-E874-4E7C-BDBE-897E6A67ADF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4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A2E41-2ABA-41AB-8187-3C24A41372F5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B5A9A-F99F-4667-9676-B441C26548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29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21164B-8EEB-4459-9C9E-AEAE5B055E1C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2373A-A1B4-439D-B4DB-F38D733B77B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5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C4036039-9F51-43F0-924C-4C6959B978AC}" type="datetimeFigureOut">
              <a:rPr lang="en-US" smtClean="0"/>
              <a:pPr>
                <a:defRPr/>
              </a:pPr>
              <a:t>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53317B0-6E3D-4C0E-8599-67C0C1A3511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34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Revision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938586" cy="146304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How to start…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markedbyteachers.com/media/docs/newdocs/gcse/psychology/925517/images/full/img_cropped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835781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91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Stage 1 </a:t>
            </a:r>
            <a:r>
              <a:rPr lang="en-GB" sz="3600" dirty="0" smtClean="0">
                <a:latin typeface="+mn-lt"/>
              </a:rPr>
              <a:t> </a:t>
            </a:r>
            <a:r>
              <a:rPr lang="en-GB" sz="3600" dirty="0" smtClean="0"/>
              <a:t>get organised</a:t>
            </a:r>
            <a:br>
              <a:rPr lang="en-GB" sz="3600" dirty="0" smtClean="0"/>
            </a:b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2708920"/>
            <a:ext cx="4517529" cy="32702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7" y="2286000"/>
            <a:ext cx="6540208" cy="1431032"/>
          </a:xfrm>
        </p:spPr>
        <p:txBody>
          <a:bodyPr>
            <a:normAutofit/>
          </a:bodyPr>
          <a:lstStyle/>
          <a:p>
            <a:pPr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GB" b="1" dirty="0" smtClean="0"/>
              <a:t> Sort </a:t>
            </a:r>
            <a:r>
              <a:rPr lang="en-GB" b="1" dirty="0"/>
              <a:t>all your work by topic in ring binder with dividers </a:t>
            </a:r>
          </a:p>
          <a:p>
            <a:pPr lvl="0">
              <a:spcBef>
                <a:spcPts val="200"/>
              </a:spcBef>
            </a:pPr>
            <a:r>
              <a:rPr lang="en-GB" dirty="0" smtClean="0"/>
              <a:t>   (</a:t>
            </a:r>
            <a:r>
              <a:rPr lang="en-GB" dirty="0"/>
              <a:t>use the attached checklist/GOL help you structure this)</a:t>
            </a:r>
          </a:p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Stage 2</a:t>
            </a:r>
            <a:r>
              <a:rPr lang="en-GB" sz="3600" dirty="0" smtClean="0"/>
              <a:t>  information management</a:t>
            </a:r>
            <a:br>
              <a:rPr lang="en-GB" sz="3600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876" y="2252556"/>
            <a:ext cx="4119416" cy="402336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GB" dirty="0">
                <a:latin typeface="+mj-lt"/>
              </a:rPr>
              <a:t> </a:t>
            </a:r>
          </a:p>
          <a:p>
            <a:pPr marL="0" lvl="0" indent="0">
              <a:spcBef>
                <a:spcPts val="200"/>
              </a:spcBef>
              <a:buNone/>
            </a:pPr>
            <a:r>
              <a:rPr lang="en-GB" b="1" dirty="0"/>
              <a:t>For each topic, summarise the exam board handout on to a side of A4</a:t>
            </a:r>
          </a:p>
          <a:p>
            <a:pPr marL="0" lvl="0" indent="0">
              <a:spcBef>
                <a:spcPts val="200"/>
              </a:spcBef>
              <a:buNone/>
            </a:pPr>
            <a:endParaRPr lang="en-GB" dirty="0">
              <a:latin typeface="+mj-lt"/>
            </a:endParaRPr>
          </a:p>
          <a:p>
            <a:pPr marL="0" lvl="0" indent="0">
              <a:spcBef>
                <a:spcPts val="200"/>
              </a:spcBef>
              <a:buNone/>
            </a:pPr>
            <a:r>
              <a:rPr lang="en-GB" dirty="0" smtClean="0"/>
              <a:t>Use whatever method works for you</a:t>
            </a:r>
          </a:p>
          <a:p>
            <a:pPr marL="0" lvl="0" indent="0">
              <a:spcBef>
                <a:spcPts val="200"/>
              </a:spcBef>
              <a:buNone/>
            </a:pPr>
            <a:endParaRPr lang="en-GB" dirty="0" smtClean="0"/>
          </a:p>
          <a:p>
            <a:pPr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Diagrams</a:t>
            </a:r>
          </a:p>
          <a:p>
            <a:pPr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Bullet points</a:t>
            </a:r>
          </a:p>
          <a:p>
            <a:pPr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Colours</a:t>
            </a:r>
          </a:p>
          <a:p>
            <a:pPr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Highlights</a:t>
            </a: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</a:pPr>
            <a:endParaRPr lang="en-GB" dirty="0"/>
          </a:p>
        </p:txBody>
      </p:sp>
      <p:pic>
        <p:nvPicPr>
          <p:cNvPr id="1030" name="Picture 6" descr="https://s3.amazonaws.com/oxbridgenotes/spree/products/52194/large/Topic_3_-_Concentrated_Markets.png?14349917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2501">
            <a:off x="5337179" y="2427654"/>
            <a:ext cx="2779446" cy="392854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11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Stage 3  </a:t>
            </a:r>
            <a:r>
              <a:rPr lang="en-GB" sz="3600" dirty="0" smtClean="0"/>
              <a:t>Condense &amp; consolidate</a:t>
            </a:r>
            <a:br>
              <a:rPr lang="en-GB" sz="3600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1" y="2285999"/>
            <a:ext cx="3744416" cy="3458515"/>
          </a:xfrm>
        </p:spPr>
        <p:txBody>
          <a:bodyPr>
            <a:normAutofit/>
          </a:bodyPr>
          <a:lstStyle/>
          <a:p>
            <a:pPr marL="0" lvl="0" indent="0">
              <a:spcBef>
                <a:spcPts val="200"/>
              </a:spcBef>
              <a:buNone/>
            </a:pPr>
            <a:r>
              <a:rPr lang="en-GB" b="1" dirty="0" smtClean="0"/>
              <a:t>Reduce your information to its simplest form</a:t>
            </a:r>
          </a:p>
          <a:p>
            <a:pPr marL="0" lvl="0" indent="0">
              <a:spcBef>
                <a:spcPts val="200"/>
              </a:spcBef>
              <a:buNone/>
            </a:pPr>
            <a:endParaRPr lang="en-GB" dirty="0"/>
          </a:p>
          <a:p>
            <a:pPr marL="0" lvl="0" indent="0">
              <a:spcBef>
                <a:spcPts val="200"/>
              </a:spcBef>
              <a:buNone/>
            </a:pPr>
            <a:r>
              <a:rPr lang="en-GB" dirty="0" smtClean="0"/>
              <a:t>When </a:t>
            </a:r>
            <a:r>
              <a:rPr lang="en-GB" dirty="0"/>
              <a:t>you have summarised every topic, return to each topic and see if you can </a:t>
            </a:r>
            <a:r>
              <a:rPr lang="en-GB" b="1" dirty="0" smtClean="0"/>
              <a:t>further condense </a:t>
            </a:r>
            <a:r>
              <a:rPr lang="en-GB" dirty="0"/>
              <a:t>the information into a spider gram or any other visual </a:t>
            </a:r>
            <a:r>
              <a:rPr lang="en-GB" dirty="0" smtClean="0"/>
              <a:t>method</a:t>
            </a:r>
            <a:r>
              <a:rPr lang="en-GB" dirty="0"/>
              <a:t> </a:t>
            </a:r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</a:pPr>
            <a:endParaRPr lang="en-GB" dirty="0"/>
          </a:p>
        </p:txBody>
      </p:sp>
      <p:pic>
        <p:nvPicPr>
          <p:cNvPr id="2050" name="Picture 2" descr="https://www.reading.ac.uk/web/MultimediaFiles/spidergra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898466"/>
            <a:ext cx="381642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70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Stage 4  </a:t>
            </a:r>
            <a:r>
              <a:rPr lang="en-GB" sz="3600" dirty="0" smtClean="0"/>
              <a:t>secure key terms &amp; definitions</a:t>
            </a:r>
            <a:br>
              <a:rPr lang="en-GB" sz="3600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121" y="2430016"/>
            <a:ext cx="3587880" cy="402332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GB" b="1" dirty="0" smtClean="0"/>
              <a:t>Check your subject knowledge</a:t>
            </a:r>
          </a:p>
          <a:p>
            <a:pPr>
              <a:spcBef>
                <a:spcPts val="200"/>
              </a:spcBef>
            </a:pPr>
            <a:endParaRPr lang="en-GB" dirty="0"/>
          </a:p>
          <a:p>
            <a:pPr>
              <a:spcBef>
                <a:spcPts val="200"/>
              </a:spcBef>
            </a:pPr>
            <a:r>
              <a:rPr lang="en-GB" dirty="0"/>
              <a:t>R</a:t>
            </a:r>
            <a:r>
              <a:rPr lang="en-GB" dirty="0" smtClean="0"/>
              <a:t>eturn </a:t>
            </a:r>
            <a:r>
              <a:rPr lang="en-GB" dirty="0"/>
              <a:t>to the beginning again and make a revision card of key terms for each topic to ensure that you remember the business </a:t>
            </a:r>
            <a:r>
              <a:rPr lang="en-GB" dirty="0" smtClean="0"/>
              <a:t>terminology, definitions </a:t>
            </a:r>
            <a:r>
              <a:rPr lang="en-GB" dirty="0"/>
              <a:t>and concepts</a:t>
            </a:r>
          </a:p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</a:pPr>
            <a:endParaRPr lang="en-GB" dirty="0"/>
          </a:p>
        </p:txBody>
      </p:sp>
      <p:pic>
        <p:nvPicPr>
          <p:cNvPr id="3074" name="Picture 2" descr="https://40.media.tumblr.com/db9a5777aac6c867d30bc4b3f0862d1d/tumblr_npy9kiJ3fs1uvsa3zo1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5613">
            <a:off x="5211930" y="2838535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97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Stage 5  </a:t>
            </a:r>
            <a:r>
              <a:rPr lang="en-GB" sz="3600" dirty="0" smtClean="0"/>
              <a:t>build it back up</a:t>
            </a:r>
            <a:br>
              <a:rPr lang="en-GB" sz="3600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 lvl="0">
              <a:spcBef>
                <a:spcPts val="200"/>
              </a:spcBef>
            </a:pPr>
            <a:r>
              <a:rPr lang="en-GB" dirty="0"/>
              <a:t>Return to the exam board topic checklist – identify each topic where it says that you will need to analyse or evaluate – these topics are likely to be used in the longer mark answers and will require greater consideration</a:t>
            </a:r>
          </a:p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 lvl="0">
              <a:spcBef>
                <a:spcPts val="200"/>
              </a:spcBef>
            </a:pPr>
            <a:r>
              <a:rPr lang="en-GB" dirty="0"/>
              <a:t>Using this shortlist of topics, make a bullet point list of analysis and evaluation points that relate to that topic </a:t>
            </a:r>
            <a:endParaRPr lang="en-GB" dirty="0" smtClean="0"/>
          </a:p>
          <a:p>
            <a:pPr lvl="0">
              <a:spcBef>
                <a:spcPts val="200"/>
              </a:spcBef>
            </a:pPr>
            <a:endParaRPr lang="en-GB" dirty="0"/>
          </a:p>
          <a:p>
            <a:pPr lvl="0">
              <a:spcBef>
                <a:spcPts val="200"/>
              </a:spcBef>
            </a:pPr>
            <a:r>
              <a:rPr lang="en-GB" dirty="0" smtClean="0">
                <a:solidFill>
                  <a:schemeClr val="accent2"/>
                </a:solidFill>
              </a:rPr>
              <a:t>(for example consider advantages/disadvantages</a:t>
            </a:r>
            <a:r>
              <a:rPr lang="en-GB" dirty="0">
                <a:solidFill>
                  <a:schemeClr val="accent2"/>
                </a:solidFill>
              </a:rPr>
              <a:t>, winners/losers, short term/long term implications, stakeholders affected etc.)</a:t>
            </a:r>
          </a:p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</a:pPr>
            <a:endParaRPr lang="en-GB" dirty="0"/>
          </a:p>
        </p:txBody>
      </p:sp>
      <p:sp>
        <p:nvSpPr>
          <p:cNvPr id="4" name="Down Arrow 3"/>
          <p:cNvSpPr/>
          <p:nvPr/>
        </p:nvSpPr>
        <p:spPr>
          <a:xfrm>
            <a:off x="3707904" y="3501008"/>
            <a:ext cx="576064" cy="57606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283488"/>
            <a:ext cx="2627357" cy="190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Stage 6  </a:t>
            </a:r>
            <a:r>
              <a:rPr lang="en-GB" sz="3600" dirty="0" smtClean="0"/>
              <a:t>exam practice</a:t>
            </a:r>
            <a:br>
              <a:rPr lang="en-GB" sz="3600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76872"/>
            <a:ext cx="7848872" cy="402336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 lvl="2" defTabSz="720000">
              <a:buFont typeface="Wingdings" panose="05000000000000000000" pitchFamily="2" charset="2"/>
              <a:buChar char="Ø"/>
            </a:pPr>
            <a:r>
              <a:rPr lang="en-GB" sz="1800" dirty="0"/>
              <a:t>Although they are the previous syllabus and a slightly different mark scheme, it is also worth looking at last year’s AS papers BS1 and BS2 to see the types of questions and mark schemes that are issued – the content/subject knowledge is very similar. </a:t>
            </a:r>
            <a:endParaRPr lang="en-GB" sz="1800" dirty="0" smtClean="0"/>
          </a:p>
          <a:p>
            <a:pPr defTabSz="72000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lvl="2" defTabSz="720000">
              <a:buFont typeface="Wingdings" panose="05000000000000000000" pitchFamily="2" charset="2"/>
              <a:buChar char="Ø"/>
            </a:pPr>
            <a:r>
              <a:rPr lang="en-GB" sz="1800" dirty="0" smtClean="0"/>
              <a:t>Looking </a:t>
            </a:r>
            <a:r>
              <a:rPr lang="en-GB" sz="1800" dirty="0"/>
              <a:t>at the longer mark questions on these past papers, try and adapt them to a 10 or 15 mark question – there are only so many questions that can be asked on any topic – doing some bullet point essay plans is good preparation for Comp 2. </a:t>
            </a:r>
          </a:p>
          <a:p>
            <a:pPr defTabSz="72000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lvl="2" defTabSz="720000">
              <a:buFont typeface="Wingdings" panose="05000000000000000000" pitchFamily="2" charset="2"/>
              <a:buChar char="Ø"/>
            </a:pPr>
            <a:r>
              <a:rPr lang="en-GB" sz="1800" dirty="0"/>
              <a:t>The exam board is WJEC (</a:t>
            </a:r>
            <a:r>
              <a:rPr lang="en-GB" sz="1800" dirty="0" err="1"/>
              <a:t>Eduqas</a:t>
            </a:r>
            <a:r>
              <a:rPr lang="en-GB" sz="1800" dirty="0"/>
              <a:t>) – there is information on their website and there is more than enough to keep you busy and informed on the Business Site of Godalming Online.</a:t>
            </a:r>
          </a:p>
          <a:p>
            <a:pPr defTabSz="36000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74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96392" cy="149961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chemeClr val="accent2"/>
                </a:solidFill>
                <a:latin typeface="+mn-lt"/>
              </a:rPr>
              <a:t>finally  </a:t>
            </a:r>
            <a:r>
              <a:rPr lang="en-GB" sz="3600" dirty="0" smtClean="0"/>
              <a:t>be sensible! </a:t>
            </a:r>
            <a:br>
              <a:rPr lang="en-GB" sz="3600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92896"/>
            <a:ext cx="8136904" cy="3024336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GB" dirty="0"/>
              <a:t> </a:t>
            </a:r>
          </a:p>
          <a:p>
            <a:pPr marL="310899" lvl="2" indent="0" defTabSz="720000">
              <a:buNone/>
            </a:pPr>
            <a:r>
              <a:rPr lang="en-GB" sz="1800" b="1" dirty="0" smtClean="0"/>
              <a:t>Work SMART</a:t>
            </a:r>
          </a:p>
          <a:p>
            <a:pPr lvl="2" defTabSz="720000">
              <a:buFont typeface="Wingdings" panose="05000000000000000000" pitchFamily="2" charset="2"/>
              <a:buChar char="Ø"/>
            </a:pPr>
            <a:r>
              <a:rPr lang="en-GB" sz="1800" dirty="0" smtClean="0"/>
              <a:t>Look at how many weeks left before the exams start and make a revision plan so that   you have a week by week (and day by day) target and it is manageable</a:t>
            </a:r>
          </a:p>
          <a:p>
            <a:pPr marL="310899" lvl="2" indent="0" defTabSz="720000">
              <a:buNone/>
            </a:pPr>
            <a:endParaRPr lang="en-GB" sz="1800" dirty="0" smtClean="0"/>
          </a:p>
          <a:p>
            <a:pPr lvl="2" defTabSz="720000">
              <a:buFont typeface="Wingdings" panose="05000000000000000000" pitchFamily="2" charset="2"/>
              <a:buChar char="Ø"/>
            </a:pPr>
            <a:r>
              <a:rPr lang="en-GB" sz="1800" dirty="0" smtClean="0"/>
              <a:t>Find a quiet space to work where you </a:t>
            </a:r>
          </a:p>
          <a:p>
            <a:pPr marL="310899" lvl="2" indent="0" defTabSz="720000">
              <a:buNone/>
            </a:pPr>
            <a:r>
              <a:rPr lang="en-GB" sz="1800" dirty="0" smtClean="0"/>
              <a:t>    can </a:t>
            </a:r>
            <a:r>
              <a:rPr lang="en-GB" sz="1800" b="1" dirty="0" smtClean="0"/>
              <a:t>really</a:t>
            </a:r>
            <a:r>
              <a:rPr lang="en-GB" sz="1800" dirty="0" smtClean="0"/>
              <a:t> concentrate</a:t>
            </a:r>
          </a:p>
          <a:p>
            <a:pPr marL="310899" lvl="2" indent="0" defTabSz="720000">
              <a:buNone/>
            </a:pPr>
            <a:endParaRPr lang="en-GB" sz="1800" dirty="0" smtClean="0"/>
          </a:p>
          <a:p>
            <a:pPr lvl="2" defTabSz="720000">
              <a:buFont typeface="Wingdings" panose="05000000000000000000" pitchFamily="2" charset="2"/>
              <a:buChar char="Ø"/>
            </a:pPr>
            <a:r>
              <a:rPr lang="en-GB" sz="1800" dirty="0" smtClean="0"/>
              <a:t>Get enough sleep</a:t>
            </a:r>
          </a:p>
          <a:p>
            <a:pPr lvl="2" defTabSz="720000"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310899" lvl="2" indent="0" defTabSz="720000">
              <a:buNone/>
            </a:pPr>
            <a:endParaRPr lang="en-GB" sz="1800" dirty="0" smtClean="0"/>
          </a:p>
          <a:p>
            <a:pPr defTabSz="72000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defTabSz="36000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spcBef>
                <a:spcPts val="200"/>
              </a:spcBef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spcBef>
                <a:spcPts val="200"/>
              </a:spcBef>
            </a:pPr>
            <a:endParaRPr lang="en-GB" dirty="0"/>
          </a:p>
        </p:txBody>
      </p:sp>
      <p:pic>
        <p:nvPicPr>
          <p:cNvPr id="4098" name="Picture 2" descr="https://t1.ftcdn.net/jpg/00/10/96/78/400_F_10967829_ELB88Ar9L2GYDmLOL1bmTBxgvY2Dga4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21088"/>
            <a:ext cx="2712508" cy="183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90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2DCB5CB-3A9B-4208-ABF1-2ADE5BF8AB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136BF-FDF2-420B-A0E6-985ABCBD7B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846A16-CC80-442B-8FFC-135D739D43B0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200</TotalTime>
  <Words>97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Tw Cen MT</vt:lpstr>
      <vt:lpstr>Wingdings</vt:lpstr>
      <vt:lpstr>Wingdings 3</vt:lpstr>
      <vt:lpstr>Integral</vt:lpstr>
      <vt:lpstr>Revision tips</vt:lpstr>
      <vt:lpstr>PowerPoint Presentation</vt:lpstr>
      <vt:lpstr> Stage 1  get organised </vt:lpstr>
      <vt:lpstr> Stage 2  information management </vt:lpstr>
      <vt:lpstr> Stage 3  Condense &amp; consolidate </vt:lpstr>
      <vt:lpstr> Stage 4  secure key terms &amp; definitions </vt:lpstr>
      <vt:lpstr> Stage 5  build it back up </vt:lpstr>
      <vt:lpstr> Stage 6  exam practice </vt:lpstr>
      <vt:lpstr> finally  be sensible! 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Employer/Employee Relations</dc:title>
  <dc:creator>anne morag portwine</dc:creator>
  <cp:lastModifiedBy>Ailsa W Waters</cp:lastModifiedBy>
  <cp:revision>22</cp:revision>
  <cp:lastPrinted>2016-02-08T16:19:50Z</cp:lastPrinted>
  <dcterms:created xsi:type="dcterms:W3CDTF">2010-10-18T10:27:19Z</dcterms:created>
  <dcterms:modified xsi:type="dcterms:W3CDTF">2016-02-08T16:20:03Z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