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9" r:id="rId5"/>
    <p:sldId id="266" r:id="rId6"/>
    <p:sldId id="257" r:id="rId7"/>
    <p:sldId id="264" r:id="rId8"/>
    <p:sldId id="265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52" autoAdjust="0"/>
  </p:normalViewPr>
  <p:slideViewPr>
    <p:cSldViewPr>
      <p:cViewPr varScale="1">
        <p:scale>
          <a:sx n="84" d="100"/>
          <a:sy n="84" d="100"/>
        </p:scale>
        <p:origin x="6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7E8D1-3DCD-4CC9-BE82-B4E1CC709AE2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25870-2202-4E8D-ADAF-2A9A4B2A5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19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Staff –</a:t>
            </a:r>
            <a:r>
              <a:rPr lang="en-GB" baseline="0" dirty="0" smtClean="0"/>
              <a:t> values and beliefs may differ from the firm’s ethical stance, resistance to change, staff may lose out of previously held benefits...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25870-2202-4E8D-ADAF-2A9A4B2A56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87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Starbucks – although do a lot re</a:t>
            </a:r>
            <a:r>
              <a:rPr lang="en-GB" baseline="0" dirty="0" smtClean="0">
                <a:effectLst/>
              </a:rPr>
              <a:t> CSR could argue that tax avoidance is unethical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25870-2202-4E8D-ADAF-2A9A4B2A568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32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5D2511D-AE2D-46FC-9CD9-CCE6455B09E6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-P3tovVap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wETSRZyUTe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Autofit/>
          </a:bodyPr>
          <a:lstStyle/>
          <a:p>
            <a:r>
              <a:rPr lang="en-GB" b="1" dirty="0" smtClean="0"/>
              <a:t>Recap</a:t>
            </a:r>
            <a:r>
              <a:rPr lang="en-GB" sz="3200" dirty="0" smtClean="0"/>
              <a:t> – Answer the following questions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128792" cy="4608512"/>
          </a:xfrm>
        </p:spPr>
        <p:txBody>
          <a:bodyPr>
            <a:normAutofit/>
          </a:bodyPr>
          <a:lstStyle/>
          <a:p>
            <a:pPr marL="525780" indent="-457200">
              <a:buFont typeface="+mj-lt"/>
              <a:buAutoNum type="arabicParenR"/>
            </a:pPr>
            <a:r>
              <a:rPr lang="en-GB" dirty="0" smtClean="0"/>
              <a:t>What is ethics?</a:t>
            </a:r>
          </a:p>
          <a:p>
            <a:pPr marL="525780" indent="-457200">
              <a:buFont typeface="+mj-lt"/>
              <a:buAutoNum type="arabicParenR"/>
            </a:pPr>
            <a:endParaRPr lang="en-GB" dirty="0" smtClean="0"/>
          </a:p>
          <a:p>
            <a:pPr marL="525780" indent="-457200">
              <a:buFont typeface="+mj-lt"/>
              <a:buAutoNum type="arabicParenR"/>
            </a:pPr>
            <a:r>
              <a:rPr lang="en-GB" dirty="0" smtClean="0"/>
              <a:t>What is the purpose of an ethical code of practice?</a:t>
            </a:r>
          </a:p>
          <a:p>
            <a:pPr marL="525780" indent="-457200">
              <a:buFont typeface="+mj-lt"/>
              <a:buAutoNum type="arabicParenR"/>
            </a:pPr>
            <a:endParaRPr lang="en-GB" dirty="0" smtClean="0"/>
          </a:p>
          <a:p>
            <a:pPr marL="525780" indent="-457200">
              <a:buFont typeface="+mj-lt"/>
              <a:buAutoNum type="arabicParenR"/>
            </a:pPr>
            <a:r>
              <a:rPr lang="en-GB" dirty="0" smtClean="0"/>
              <a:t>Why might behaving ethically cause tensions between stakeholders? (give examples)</a:t>
            </a:r>
          </a:p>
          <a:p>
            <a:pPr marL="525780" indent="-457200">
              <a:buFont typeface="+mj-lt"/>
              <a:buAutoNum type="arabicParenR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337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Starbucks – tax avoidance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www.bbc.co.uk/news/av/business-19968132/starbucks-paid-just-86m-uk-tax-in-14-years</a:t>
            </a:r>
          </a:p>
          <a:p>
            <a:pPr marL="68580" indent="0">
              <a:buNone/>
            </a:pPr>
            <a:endParaRPr lang="en-GB" dirty="0">
              <a:hlinkClick r:id="rId2"/>
            </a:endParaRP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www.youtube.com/watch?v=w-P3tovVapI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71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Ethics vs Profit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sz="3600" b="1" dirty="0" smtClean="0">
                <a:solidFill>
                  <a:srgbClr val="92D050"/>
                </a:solidFill>
              </a:rPr>
              <a:t>Think</a:t>
            </a:r>
            <a:r>
              <a:rPr lang="en-GB" b="1" dirty="0" smtClean="0">
                <a:solidFill>
                  <a:srgbClr val="92D050"/>
                </a:solidFill>
              </a:rPr>
              <a:t> – Pair - Share</a:t>
            </a:r>
          </a:p>
          <a:p>
            <a:r>
              <a:rPr lang="en-GB" dirty="0" smtClean="0"/>
              <a:t>What is the potential conflict between ethical policies and profit?</a:t>
            </a:r>
          </a:p>
          <a:p>
            <a:endParaRPr lang="en-GB" dirty="0"/>
          </a:p>
          <a:p>
            <a:r>
              <a:rPr lang="en-GB" dirty="0" smtClean="0"/>
              <a:t>What could be the effects on staff of behaving ethically?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60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GB" dirty="0" smtClean="0"/>
              <a:t>Ethics vs Profit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7200800" cy="45365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GB" sz="2000" dirty="0" smtClean="0"/>
          </a:p>
          <a:p>
            <a:pPr marL="68580" indent="0">
              <a:buNone/>
            </a:pPr>
            <a:r>
              <a:rPr lang="en-GB" sz="2000" dirty="0" smtClean="0"/>
              <a:t>May </a:t>
            </a:r>
            <a:r>
              <a:rPr lang="en-GB" sz="2000" b="1" dirty="0" smtClean="0"/>
              <a:t>reduce</a:t>
            </a:r>
            <a:r>
              <a:rPr lang="en-GB" sz="2000" dirty="0" smtClean="0"/>
              <a:t> profits because:</a:t>
            </a:r>
          </a:p>
          <a:p>
            <a:r>
              <a:rPr lang="en-GB" sz="2000" dirty="0" smtClean="0"/>
              <a:t>May decide not to accept certain orders</a:t>
            </a:r>
          </a:p>
          <a:p>
            <a:r>
              <a:rPr lang="en-GB" sz="2000" dirty="0" smtClean="0"/>
              <a:t>May decide not to take certain actions to win orders</a:t>
            </a:r>
          </a:p>
          <a:p>
            <a:r>
              <a:rPr lang="en-GB" sz="2000" dirty="0" smtClean="0"/>
              <a:t>May lead to costly productions processes</a:t>
            </a:r>
          </a:p>
          <a:p>
            <a:endParaRPr lang="en-GB" sz="2000" dirty="0"/>
          </a:p>
          <a:p>
            <a:pPr marL="68580" indent="0">
              <a:buNone/>
            </a:pPr>
            <a:r>
              <a:rPr lang="en-GB" sz="2000" dirty="0" smtClean="0"/>
              <a:t>May</a:t>
            </a:r>
            <a:r>
              <a:rPr lang="en-GB" sz="2000" b="1" dirty="0" smtClean="0"/>
              <a:t> increase </a:t>
            </a:r>
            <a:r>
              <a:rPr lang="en-GB" sz="2000" dirty="0" smtClean="0"/>
              <a:t>profits:</a:t>
            </a:r>
          </a:p>
          <a:p>
            <a:r>
              <a:rPr lang="en-GB" sz="2000" dirty="0" smtClean="0"/>
              <a:t>Attracting investors</a:t>
            </a:r>
          </a:p>
          <a:p>
            <a:r>
              <a:rPr lang="en-GB" sz="2000" dirty="0" smtClean="0"/>
              <a:t>Attracting more customers</a:t>
            </a:r>
          </a:p>
          <a:p>
            <a:r>
              <a:rPr lang="en-GB" sz="2000" dirty="0" smtClean="0"/>
              <a:t>Attracting/retaining staff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6080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BAT - bribery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www.youtube.com/watch?v=wETSRZyUTeE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962" y="4247946"/>
            <a:ext cx="60198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02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/>
          <a:lstStyle/>
          <a:p>
            <a:r>
              <a:rPr lang="en-GB" dirty="0" smtClean="0"/>
              <a:t>Paired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7200800" cy="4464496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GB" dirty="0" smtClean="0"/>
              <a:t>Create an information sheet for your classmates with examples of one unethical business and one ethical business. </a:t>
            </a:r>
          </a:p>
          <a:p>
            <a:pPr marL="68580" indent="0">
              <a:buNone/>
            </a:pPr>
            <a:endParaRPr lang="en-GB" dirty="0"/>
          </a:p>
          <a:p>
            <a:r>
              <a:rPr lang="en-GB" dirty="0" smtClean="0"/>
              <a:t>What </a:t>
            </a:r>
            <a:r>
              <a:rPr lang="en-GB" b="1" dirty="0" smtClean="0"/>
              <a:t>ethical objectives </a:t>
            </a:r>
            <a:r>
              <a:rPr lang="en-GB" dirty="0" smtClean="0"/>
              <a:t>does each business have? </a:t>
            </a:r>
          </a:p>
          <a:p>
            <a:endParaRPr lang="en-GB" dirty="0" smtClean="0"/>
          </a:p>
          <a:p>
            <a:r>
              <a:rPr lang="en-GB" dirty="0" smtClean="0"/>
              <a:t>Give </a:t>
            </a:r>
            <a:r>
              <a:rPr lang="en-GB" b="1" dirty="0" smtClean="0"/>
              <a:t>examples</a:t>
            </a:r>
            <a:r>
              <a:rPr lang="en-GB" dirty="0" smtClean="0"/>
              <a:t> of their ethical or unethical practices.</a:t>
            </a:r>
          </a:p>
          <a:p>
            <a:endParaRPr lang="en-GB" dirty="0"/>
          </a:p>
          <a:p>
            <a:r>
              <a:rPr lang="en-GB" dirty="0" smtClean="0"/>
              <a:t>Outline the possible </a:t>
            </a:r>
            <a:r>
              <a:rPr lang="en-GB" b="1" dirty="0" smtClean="0"/>
              <a:t>impacts on profit </a:t>
            </a:r>
            <a:r>
              <a:rPr lang="en-GB" dirty="0" smtClean="0"/>
              <a:t>(reducing / increasing) of the ethical/unethical behaviour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91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Ethical and unethical businesses for paired task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3608" y="2204864"/>
            <a:ext cx="6777317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Fair Trade Foundation and Monsanto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Microsoft and Uber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Green and Blacks and Nestle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Cascades Tissue Group and ExxonMobil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Google and Foxconn (</a:t>
            </a:r>
            <a:r>
              <a:rPr lang="en-GB" sz="1200" dirty="0" smtClean="0"/>
              <a:t>working conditions perspective)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The Body Shop and Proctor and Gamble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John Lewis and Amazon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1800" dirty="0" smtClean="0"/>
              <a:t>Marks and Spencer and Tesco</a:t>
            </a:r>
          </a:p>
          <a:p>
            <a:pPr marL="525780" indent="-457200">
              <a:buFont typeface="+mj-lt"/>
              <a:buAutoNum type="arabicPeriod"/>
            </a:pPr>
            <a:endParaRPr lang="en-GB" sz="1800" dirty="0" smtClean="0"/>
          </a:p>
          <a:p>
            <a:pPr marL="525780" indent="-457200">
              <a:buFont typeface="+mj-lt"/>
              <a:buAutoNum type="arabicPeriod"/>
            </a:pPr>
            <a:endParaRPr lang="en-GB" sz="1800" dirty="0" smtClean="0"/>
          </a:p>
          <a:p>
            <a:pPr marL="525780" indent="-457200">
              <a:buFont typeface="+mj-lt"/>
              <a:buAutoNum type="arabicPeriod"/>
            </a:pPr>
            <a:endParaRPr lang="en-GB" sz="1800" dirty="0" smtClean="0"/>
          </a:p>
          <a:p>
            <a:pPr marL="525780" indent="-457200">
              <a:buFont typeface="+mj-lt"/>
              <a:buAutoNum type="arabicPeriod"/>
            </a:pPr>
            <a:endParaRPr lang="en-GB" sz="1800" dirty="0" smtClean="0"/>
          </a:p>
          <a:p>
            <a:pPr marL="525780" indent="-457200">
              <a:buFont typeface="+mj-lt"/>
              <a:buAutoNum type="arabicPeriod"/>
            </a:pPr>
            <a:endParaRPr lang="en-GB" sz="1800" dirty="0" smtClean="0"/>
          </a:p>
          <a:p>
            <a:pPr marL="525780" indent="-457200">
              <a:buFont typeface="+mj-lt"/>
              <a:buAutoNum type="arabicPeriod"/>
            </a:pPr>
            <a:endParaRPr lang="en-GB" sz="1800" dirty="0" smtClean="0"/>
          </a:p>
          <a:p>
            <a:pPr marL="525780" indent="-457200">
              <a:buFont typeface="+mj-lt"/>
              <a:buAutoNum type="arabicPeriod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95554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57F3AC-AE39-4DB1-8EBF-BF04AE6C5D8D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8A724C-9037-48EA-887A-3791D7BCDE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C2B4CF-C5E3-45DA-A2CD-68BF228E19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292</TotalTime>
  <Words>266</Words>
  <Application>Microsoft Office PowerPoint</Application>
  <PresentationFormat>On-screen Show (4:3)</PresentationFormat>
  <Paragraphs>54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Austin</vt:lpstr>
      <vt:lpstr>Recap – Answer the following questions</vt:lpstr>
      <vt:lpstr>Starbucks – tax avoidance</vt:lpstr>
      <vt:lpstr>Ethics vs Profit</vt:lpstr>
      <vt:lpstr>Ethics vs Profit</vt:lpstr>
      <vt:lpstr>BAT - bribery</vt:lpstr>
      <vt:lpstr>Paired task</vt:lpstr>
      <vt:lpstr>Ethical and unethical businesses for paired task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SLEEPP</dc:title>
  <dc:creator>Rebecca Crumpton</dc:creator>
  <cp:lastModifiedBy>Rebecca Crumpton</cp:lastModifiedBy>
  <cp:revision>28</cp:revision>
  <dcterms:created xsi:type="dcterms:W3CDTF">2015-06-11T13:10:22Z</dcterms:created>
  <dcterms:modified xsi:type="dcterms:W3CDTF">2017-06-08T12:10:30Z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