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6" r:id="rId5"/>
    <p:sldId id="257" r:id="rId6"/>
    <p:sldId id="290" r:id="rId7"/>
    <p:sldId id="260" r:id="rId8"/>
    <p:sldId id="280" r:id="rId9"/>
    <p:sldId id="271" r:id="rId10"/>
    <p:sldId id="270" r:id="rId11"/>
    <p:sldId id="272" r:id="rId12"/>
    <p:sldId id="273" r:id="rId13"/>
    <p:sldId id="274" r:id="rId14"/>
    <p:sldId id="276" r:id="rId15"/>
    <p:sldId id="261" r:id="rId16"/>
    <p:sldId id="281" r:id="rId17"/>
    <p:sldId id="282" r:id="rId18"/>
    <p:sldId id="283" r:id="rId19"/>
    <p:sldId id="284" r:id="rId20"/>
    <p:sldId id="285" r:id="rId21"/>
    <p:sldId id="287" r:id="rId22"/>
    <p:sldId id="266" r:id="rId23"/>
    <p:sldId id="289" r:id="rId24"/>
    <p:sldId id="291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11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DD4D1-C2D5-4099-A59B-6D95190A78B5}" type="datetimeFigureOut">
              <a:rPr lang="en-GB" smtClean="0"/>
              <a:pPr/>
              <a:t>24/06/2021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45D11-0A49-4ADF-B514-33F9E14F678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390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Consumers (Consumer law)</a:t>
            </a:r>
          </a:p>
          <a:p>
            <a:r>
              <a:rPr lang="en-GB" dirty="0" smtClean="0"/>
              <a:t>Employees (Employment law)</a:t>
            </a:r>
          </a:p>
          <a:p>
            <a:r>
              <a:rPr lang="en-GB" dirty="0" smtClean="0"/>
              <a:t>Other Firms (Competition</a:t>
            </a:r>
            <a:r>
              <a:rPr lang="en-GB" baseline="0" dirty="0" smtClean="0"/>
              <a:t> policy)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404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Competition Commission:</a:t>
            </a:r>
            <a:r>
              <a:rPr lang="en-GB" baseline="0" dirty="0" smtClean="0"/>
              <a:t> recommends whether a monopoly or a proposed merger is in the public interest.</a:t>
            </a:r>
          </a:p>
          <a:p>
            <a:r>
              <a:rPr lang="en-GB" baseline="0" dirty="0" smtClean="0"/>
              <a:t>The Director of the CMA can fine companies for anti competitive behaviour – can be up to 10% of turnover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0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Imperial Tobacco and various</a:t>
            </a:r>
            <a:r>
              <a:rPr lang="en-GB" baseline="0" dirty="0" smtClean="0"/>
              <a:t> supermarkets</a:t>
            </a:r>
            <a:r>
              <a:rPr lang="en-GB" dirty="0" smtClean="0"/>
              <a:t> fined £225million</a:t>
            </a:r>
            <a:r>
              <a:rPr lang="en-GB" baseline="0" dirty="0" smtClean="0"/>
              <a:t> for price-fixing of tobacco products</a:t>
            </a:r>
          </a:p>
          <a:p>
            <a:r>
              <a:rPr lang="en-GB" baseline="0" dirty="0" smtClean="0"/>
              <a:t>Guidance issued to creators for </a:t>
            </a:r>
            <a:r>
              <a:rPr lang="en-GB" baseline="0" dirty="0" err="1" smtClean="0"/>
              <a:t>childrens</a:t>
            </a:r>
            <a:r>
              <a:rPr lang="en-GB" baseline="0" dirty="0" smtClean="0"/>
              <a:t> apps on in-play purchases</a:t>
            </a:r>
          </a:p>
          <a:p>
            <a:r>
              <a:rPr lang="en-GB" baseline="0" dirty="0" smtClean="0"/>
              <a:t>Ongoing investigation following Which ‘</a:t>
            </a:r>
            <a:r>
              <a:rPr lang="en-GB" baseline="0" dirty="0" err="1" smtClean="0"/>
              <a:t>supercomplaint</a:t>
            </a:r>
            <a:r>
              <a:rPr lang="en-GB" baseline="0" dirty="0" smtClean="0"/>
              <a:t>’ into 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confusing and misleading special offers in supermarkets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 and Virgin cartel re fuel surcharges for customers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Approved recent merger of </a:t>
            </a:r>
            <a:r>
              <a:rPr lang="en-GB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PureGym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LA Fitness</a:t>
            </a:r>
          </a:p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156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215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5D11-0A49-4ADF-B514-33F9E14F6786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6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56CBBD-413E-4A68-B5B3-E516640C5C8B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FBFB9-A5F7-43B9-A78E-B135E4549B9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9AD43-6021-4AB4-844D-6A0AE86D9ADF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B155E-B519-483F-8EEF-A07DB577BE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B90636-1194-4331-86CE-63DA69E64BBC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C72EF-0893-4F7A-8D55-76E552E4667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77D2C-919E-4AE7-9736-B9968CEFC450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A6C1B-DEBB-4285-9F18-A0671A7D68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187C5A-D56F-485E-A235-3EC103C98B09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A434D-52BD-46F0-92C3-4FCBE9856D9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998D02-9A7A-435C-914C-B9969393D034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D4E71-AC96-43B8-86EF-607830D5E56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3CDC5-13A7-4D2B-9CC3-F551E53B5F4E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81960-EF83-4BC2-B645-0FAD0507D7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74EDD4-1387-4457-B690-0A554FA8B28F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9BCE8-F686-4709-92FC-948BCF023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03ACA-1481-4778-A64F-F966B2FFD188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62732-0941-4DE2-AE15-46FE8627E7F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40805-0AAA-49E5-BD80-8ECBD30D21A5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36E0E-F962-4127-94F8-8943C0F1DF2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65E0F-2E38-4B2B-9B53-9AD6FA08C6ED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8CC54FA-A65D-424E-AC66-48B351C35A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F559AF5-C9BD-4000-BBD1-40BCD1147C2A}" type="datetimeFigureOut">
              <a:rPr lang="en-US" smtClean="0"/>
              <a:pPr>
                <a:defRPr/>
              </a:pPr>
              <a:t>6/24/2021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B58F861-418F-4EEB-B819-F1F6D703FF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url?sa=i&amp;rct=j&amp;q=&amp;esrc=s&amp;source=images&amp;cd=&amp;cad=rja&amp;uact=8&amp;ved=0CAcQjRw&amp;url=http://in.reuters.com/article/2010/10/21/uk-eu-airlines-cartel-idUKTRE69K2AH20101021&amp;ei=YTp3VezJI6qu7gb_rIPwCg&amp;bvm=bv.95039771,d.ZGU&amp;psig=AFQjCNF2ofZcaQJULjIBUU-V13rDU_uzFw&amp;ust=1433963475878215" TargetMode="External"/><Relationship Id="rId13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12" Type="http://schemas.openxmlformats.org/officeDocument/2006/relationships/hyperlink" Target="http://www.google.co.uk/url?sa=i&amp;rct=j&amp;q=&amp;esrc=s&amp;source=images&amp;cd=&amp;cad=rja&amp;uact=8&amp;ved=0CAcQjRw&amp;url=http://www.legalweekjobs.com/employer/1064921/competition-and-markets-authority-cma-/&amp;ei=RDt3Ve2HBMHj7QaE7YKoCg&amp;bvm=bv.95039771,d.ZGU&amp;psig=AFQjCNFA6wIfLPXdUWVmbJL2lkaOe1pb9g&amp;ust=143396370947650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url?sa=i&amp;rct=j&amp;q=&amp;esrc=s&amp;source=images&amp;cd=&amp;cad=rja&amp;uact=8&amp;ved=0CAcQjRw&amp;url=http://www.dailymail.co.uk/news/article-1087610/Supermarkets-cheating-shoppers-bogus-special-offers-says-Which.html&amp;ei=6jl3VeiPMM3Y7Aap9oJI&amp;bvm=bv.95039771,d.ZGU&amp;psig=AFQjCNGAhl4-fMF1bIXr7ivylkdMwZ7XJg&amp;ust=1433963335952569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.uk/url?sa=i&amp;rct=j&amp;q=&amp;esrc=s&amp;source=images&amp;cd=&amp;cad=rja&amp;uact=8&amp;ved=0CAcQjRw&amp;url=https://uk.news.yahoo.com/pure-gym-fuels-expansion-la-fitness-buyout-103159242--finance.html&amp;ei=5jp3Vb6NM8mv7Ab_jYHgCQ&amp;bvm=bv.95039771,d.ZGU&amp;psig=AFQjCNE2RdaZARzFIO-436HRoaPOj6V0ag&amp;ust=1433963613619649" TargetMode="External"/><Relationship Id="rId4" Type="http://schemas.openxmlformats.org/officeDocument/2006/relationships/hyperlink" Target="http://www.unconventionalhealth.com/How-to-Quit-Smoking.html" TargetMode="External"/><Relationship Id="rId9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technology-3603732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www.bbc.co.uk/news/uk-34611857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&amp;esrc=s&amp;source=images&amp;cd=&amp;cad=rja&amp;uact=8&amp;ved=&amp;url=http://animalia-life.com/mouse.html&amp;ei=o0t3Vd7YFObT7Qb4yYKoBA&amp;bvm=bv.95039771,d.ZGU&amp;psig=AFQjCNEO1Q9J37ZIKy7RWHT6ghuaeD1ODA&amp;ust=143396790751707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Legal Factors Affecting Business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680" y="3861048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FF00"/>
                </a:solidFill>
              </a:rPr>
              <a:t>Consumer Protection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Competition policy</a:t>
            </a:r>
          </a:p>
          <a:p>
            <a:r>
              <a:rPr lang="en-GB" sz="2800" b="1" dirty="0" smtClean="0">
                <a:solidFill>
                  <a:srgbClr val="FFFF00"/>
                </a:solidFill>
              </a:rPr>
              <a:t>Data Protection</a:t>
            </a:r>
            <a:endParaRPr lang="en-GB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I got laws for you?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000" b="1" dirty="0" smtClean="0">
                <a:latin typeface="Stencil" pitchFamily="82" charset="0"/>
              </a:rPr>
              <a:t>Tesco 'half-price Strawberries' deal prompts red faces and £300,000 fine</a:t>
            </a:r>
            <a:endParaRPr lang="en-GB" sz="4000" dirty="0">
              <a:latin typeface="Stencil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2708920"/>
            <a:ext cx="54006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95736" y="2060848"/>
            <a:ext cx="40324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4000" b="1" dirty="0" smtClean="0">
                <a:latin typeface="Stencil" pitchFamily="82" charset="0"/>
              </a:rPr>
              <a:t>Tesco 'half-price Strawberries' deal prompts red faces and £300,000 fine</a:t>
            </a:r>
          </a:p>
          <a:p>
            <a:pPr>
              <a:buNone/>
            </a:pPr>
            <a:r>
              <a:rPr lang="en-GB" sz="1800" dirty="0" smtClean="0"/>
              <a:t>     </a:t>
            </a:r>
            <a:r>
              <a:rPr lang="en-GB" sz="1800" b="1" dirty="0" smtClean="0"/>
              <a:t>Tesco has been fined £300,000 for mislabelling its strawberries, selling them at "half price" for three months after they were on sale at the full price for just seven days.</a:t>
            </a:r>
          </a:p>
          <a:p>
            <a:pPr>
              <a:buNone/>
            </a:pPr>
            <a:r>
              <a:rPr lang="en-GB" sz="1800" b="1" dirty="0" smtClean="0"/>
              <a:t>     Tesco made a £2.3m profit from the promotion. [The judge said] that the case was "shocking by its very nature" because customers had a high degree of trust in national chains.</a:t>
            </a:r>
          </a:p>
          <a:p>
            <a:pPr algn="r">
              <a:buNone/>
            </a:pPr>
            <a:r>
              <a:rPr lang="en-GB" sz="1800" b="1" dirty="0" smtClean="0"/>
              <a:t>The Guardian, 19 August 2013</a:t>
            </a:r>
          </a:p>
          <a:p>
            <a:pPr>
              <a:buNone/>
            </a:pPr>
            <a:endParaRPr lang="en-GB" sz="1800" b="1" dirty="0" smtClean="0"/>
          </a:p>
          <a:p>
            <a:pPr>
              <a:buNone/>
            </a:pPr>
            <a:endParaRPr lang="en-GB" sz="1800" b="1" dirty="0" smtClean="0"/>
          </a:p>
          <a:p>
            <a:pPr>
              <a:buNone/>
            </a:pPr>
            <a:r>
              <a:rPr lang="en-GB" sz="1800" b="1" dirty="0" smtClean="0"/>
              <a:t>Breach of the Consumer Protection from Unfair Trading Regulations Act</a:t>
            </a:r>
            <a:endParaRPr lang="en-GB" sz="1800" b="1" dirty="0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Improved </a:t>
            </a:r>
            <a:r>
              <a:rPr lang="en-GB" dirty="0"/>
              <a:t>quality</a:t>
            </a:r>
          </a:p>
          <a:p>
            <a:r>
              <a:rPr lang="en-GB" dirty="0"/>
              <a:t>Less </a:t>
            </a:r>
            <a:r>
              <a:rPr lang="en-GB" dirty="0" smtClean="0"/>
              <a:t>waste</a:t>
            </a:r>
          </a:p>
          <a:p>
            <a:r>
              <a:rPr lang="en-GB" dirty="0" smtClean="0"/>
              <a:t>Builds consumer relations and trust</a:t>
            </a:r>
          </a:p>
          <a:p>
            <a:pPr marL="0" indent="0">
              <a:buNone/>
            </a:pPr>
            <a:r>
              <a:rPr lang="en-GB" dirty="0" smtClean="0"/>
              <a:t>BUT</a:t>
            </a:r>
            <a:endParaRPr lang="en-GB" dirty="0"/>
          </a:p>
          <a:p>
            <a:r>
              <a:rPr lang="en-GB" dirty="0" smtClean="0"/>
              <a:t>Increased costs of production</a:t>
            </a:r>
          </a:p>
          <a:p>
            <a:r>
              <a:rPr lang="en-GB" dirty="0" smtClean="0"/>
              <a:t>Increased time on legal scrutiny for compliance</a:t>
            </a:r>
          </a:p>
          <a:p>
            <a:r>
              <a:rPr lang="en-GB" dirty="0" smtClean="0"/>
              <a:t>Risk of claims / contingency planning</a:t>
            </a:r>
          </a:p>
          <a:p>
            <a:r>
              <a:rPr lang="en-GB" dirty="0" smtClean="0"/>
              <a:t>Impact on UK competitiveness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53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Competition laws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regulates the way in which firms compete in the market</a:t>
            </a:r>
          </a:p>
          <a:p>
            <a:r>
              <a:rPr lang="en-GB" dirty="0" smtClean="0"/>
              <a:t>Rationale: to make sure consumers get a fair deal by making sure businesses in the market act fairly</a:t>
            </a:r>
          </a:p>
          <a:p>
            <a:endParaRPr lang="en-GB" dirty="0" smtClean="0"/>
          </a:p>
          <a:p>
            <a:r>
              <a:rPr lang="en-GB" dirty="0" smtClean="0"/>
              <a:t>Main laws</a:t>
            </a:r>
          </a:p>
          <a:p>
            <a:pPr lvl="1"/>
            <a:r>
              <a:rPr lang="en-GB" dirty="0" smtClean="0"/>
              <a:t>Competition Act (unfair dealing)</a:t>
            </a:r>
          </a:p>
          <a:p>
            <a:pPr lvl="1"/>
            <a:r>
              <a:rPr lang="en-GB" dirty="0" smtClean="0"/>
              <a:t>Enterprise Act (control of mergers and takeovers)</a:t>
            </a:r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GB" dirty="0" smtClean="0"/>
              <a:t>Enforced by: The Competition and Markets Authority (CMA)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0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Image result for oft investigation tobacco pric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AutoShape 6" descr="Image result for oft investigation tobacco pric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Image result for childrens online games ap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6913" y="764704"/>
            <a:ext cx="2563142" cy="1440160"/>
          </a:xfrm>
          <a:prstGeom prst="rect">
            <a:avLst/>
          </a:prstGeom>
          <a:noFill/>
        </p:spPr>
      </p:pic>
      <p:sp>
        <p:nvSpPr>
          <p:cNvPr id="1034" name="AutoShape 10" descr="Image result for oft investigation tobacco pric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6" name="AutoShape 12" descr="Image result for cigaret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8" name="Picture 14" descr="http://www.unconventionalhealth.com/images/Stop_Smoking_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692696"/>
            <a:ext cx="2270780" cy="1512168"/>
          </a:xfrm>
          <a:prstGeom prst="rect">
            <a:avLst/>
          </a:prstGeom>
          <a:noFill/>
        </p:spPr>
      </p:pic>
      <p:sp>
        <p:nvSpPr>
          <p:cNvPr id="1040" name="AutoShape 16" descr="Image result for special offers supermarket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6" name="Picture 22" descr="http://i.dailymail.co.uk/i/pix/2008/11/19/article-1087610-02D9C69300000578-680_468x43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3466606"/>
            <a:ext cx="2232248" cy="2054505"/>
          </a:xfrm>
          <a:prstGeom prst="rect">
            <a:avLst/>
          </a:prstGeom>
          <a:noFill/>
        </p:spPr>
      </p:pic>
      <p:pic>
        <p:nvPicPr>
          <p:cNvPr id="1048" name="Picture 24" descr="http://s3.reutersmedia.net/resources/r/?m=02&amp;d=20101021&amp;t=2&amp;i=230702588&amp;w=580&amp;fh=&amp;fw=&amp;ll=&amp;pl=&amp;r=2010-10-21T115848Z_01_BTRE69K0XA700_RTROPTP_0_BRITAIN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3848" y="4509120"/>
            <a:ext cx="2376264" cy="1621141"/>
          </a:xfrm>
          <a:prstGeom prst="rect">
            <a:avLst/>
          </a:prstGeom>
          <a:noFill/>
        </p:spPr>
      </p:pic>
      <p:pic>
        <p:nvPicPr>
          <p:cNvPr id="1050" name="Picture 26" descr="https://s1.yimg.com/bt/api/res/1.2/Pd9AzFaZrsUv96PCXwCnYg--/YXBwaWQ9eW5ld3M7Y2g9MTE1Mjtjcj0xO2N3PTIwNDg7ZHg9MDtkeT0wO2ZpPXVsY3JvcDtoPTM1NTtpbD1wbGFuZTtxPTc1O3c9NjMw/http:/media.zenfs.com/en_uk/News/skynews/gym-composite-1-2048x1152-20150529-144530-685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3352192"/>
            <a:ext cx="2448272" cy="1375696"/>
          </a:xfrm>
          <a:prstGeom prst="rect">
            <a:avLst/>
          </a:prstGeom>
          <a:noFill/>
        </p:spPr>
      </p:pic>
      <p:pic>
        <p:nvPicPr>
          <p:cNvPr id="1052" name="Picture 28" descr="http://www.legalweekjobs.com/getasset/5588735d-186c-4883-a06d-727607d810d9/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35896" y="3068960"/>
            <a:ext cx="1728192" cy="86409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55576" y="234888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Fines for breaches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64088" y="22768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Issues guidance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12160" y="551723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Investigates consumer complaints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43808" y="63093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Prosecutes cartels</a:t>
            </a:r>
            <a:endParaRPr lang="en-GB" dirty="0">
              <a:latin typeface="Stencil" pitchFamily="8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479715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tencil" pitchFamily="82" charset="0"/>
              </a:rPr>
              <a:t>Approves mergers</a:t>
            </a:r>
            <a:endParaRPr lang="en-GB" dirty="0">
              <a:latin typeface="Stencil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Lower prices (benefits consumers)</a:t>
            </a:r>
          </a:p>
          <a:p>
            <a:r>
              <a:rPr lang="en-GB" dirty="0" smtClean="0"/>
              <a:t>Lower profit margins</a:t>
            </a:r>
          </a:p>
          <a:p>
            <a:r>
              <a:rPr lang="en-GB" dirty="0" smtClean="0"/>
              <a:t>‘Fair’ competition – risk of fines / imprisonment</a:t>
            </a:r>
          </a:p>
          <a:p>
            <a:r>
              <a:rPr lang="en-GB" dirty="0" smtClean="0"/>
              <a:t>Market leaders especially need to take care</a:t>
            </a:r>
          </a:p>
          <a:p>
            <a:r>
              <a:rPr lang="en-GB" dirty="0" smtClean="0"/>
              <a:t>Internal compliance / legal advice</a:t>
            </a:r>
          </a:p>
          <a:p>
            <a:r>
              <a:rPr lang="en-GB" dirty="0" smtClean="0"/>
              <a:t>Benefits to small firms – levels the playing field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991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Data Protection Act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708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Aims to protect how and where information can be stored and used.  It says data must be: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Fairly and lawfully processed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Adequate, relevant and not excessive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Accurate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Not kept for longer than necessary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Processed in line with employees rights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Secure</a:t>
            </a:r>
          </a:p>
          <a:p>
            <a:pPr marL="70866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Not transferred to other countries without adequate protection</a:t>
            </a:r>
          </a:p>
          <a:p>
            <a:pPr marL="880110" lvl="1" indent="-514350">
              <a:buFont typeface="+mj-lt"/>
              <a:buAutoNum type="arabicPeriod"/>
            </a:pPr>
            <a:endParaRPr lang="en-GB" dirty="0" smtClean="0"/>
          </a:p>
          <a:p>
            <a:pPr marL="36576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3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8179"/>
            <a:ext cx="8229600" cy="1143000"/>
          </a:xfrm>
        </p:spPr>
        <p:txBody>
          <a:bodyPr/>
          <a:lstStyle/>
          <a:p>
            <a:r>
              <a:rPr lang="en-GB" dirty="0" smtClean="0"/>
              <a:t>Reacting to changes…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29590"/>
            <a:ext cx="8229600" cy="2395009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“The European Parliament has voted on the biggest shake-up of data protection laws for 20 </a:t>
            </a:r>
            <a:r>
              <a:rPr lang="en-GB" dirty="0" smtClean="0"/>
              <a:t>years.</a:t>
            </a:r>
          </a:p>
          <a:p>
            <a:r>
              <a:rPr lang="en-GB" dirty="0" smtClean="0"/>
              <a:t>The </a:t>
            </a:r>
            <a:r>
              <a:rPr lang="en-GB" dirty="0"/>
              <a:t>data protection regulation's stated aim is to give citizens back control of their personal data as well as simplifying the regulatory environment.</a:t>
            </a:r>
          </a:p>
          <a:p>
            <a:r>
              <a:rPr lang="en-GB" dirty="0"/>
              <a:t>It could mean huge fines for companies that breach the law and offer some complex problems about how they store, delete and return data to citizens</a:t>
            </a:r>
            <a:r>
              <a:rPr lang="en-GB" dirty="0" smtClean="0"/>
              <a:t>.”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556792"/>
            <a:ext cx="5224678" cy="23727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1560" y="2281526"/>
            <a:ext cx="2026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</a:rPr>
              <a:t>Need to comply with new law by 2018</a:t>
            </a:r>
            <a:endParaRPr lang="en-GB" dirty="0">
              <a:latin typeface="+mj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111182" y="29625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3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Implications for businesses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Risk of fines / imprisonment</a:t>
            </a:r>
          </a:p>
          <a:p>
            <a:r>
              <a:rPr lang="en-GB" dirty="0" smtClean="0"/>
              <a:t>Employ ‘data protection officer’</a:t>
            </a:r>
          </a:p>
          <a:p>
            <a:r>
              <a:rPr lang="en-GB" dirty="0" smtClean="0"/>
              <a:t>IT systems, continuously manage and update</a:t>
            </a:r>
          </a:p>
          <a:p>
            <a:r>
              <a:rPr lang="en-GB" dirty="0" smtClean="0"/>
              <a:t>Clear communications with consumers and staff</a:t>
            </a:r>
          </a:p>
          <a:p>
            <a:r>
              <a:rPr lang="en-GB" dirty="0" smtClean="0"/>
              <a:t>Internal compliance / legal advice</a:t>
            </a:r>
          </a:p>
          <a:p>
            <a:r>
              <a:rPr lang="en-GB" dirty="0" smtClean="0"/>
              <a:t>Reputational risk</a:t>
            </a:r>
          </a:p>
          <a:p>
            <a:pPr marL="0" indent="0">
              <a:buNone/>
            </a:pPr>
            <a:r>
              <a:rPr lang="en-GB" sz="1600" dirty="0">
                <a:hlinkClick r:id="rId3"/>
              </a:rPr>
              <a:t>http://</a:t>
            </a:r>
            <a:r>
              <a:rPr lang="en-GB" sz="1600" dirty="0" smtClean="0">
                <a:hlinkClick r:id="rId3"/>
              </a:rPr>
              <a:t>www.bbc.co.uk/news/technology-36037324</a:t>
            </a:r>
            <a:endParaRPr lang="en-GB" sz="1600" dirty="0" smtClean="0"/>
          </a:p>
          <a:p>
            <a:pPr marL="0" indent="0">
              <a:buNone/>
            </a:pPr>
            <a:r>
              <a:rPr lang="en-GB" sz="1600" dirty="0">
                <a:hlinkClick r:id="rId4"/>
              </a:rPr>
              <a:t>http://</a:t>
            </a:r>
            <a:r>
              <a:rPr lang="en-GB" sz="1600" dirty="0" smtClean="0">
                <a:hlinkClick r:id="rId4"/>
              </a:rPr>
              <a:t>www.bbc.co.uk/news/uk-34611857</a:t>
            </a:r>
            <a:r>
              <a:rPr lang="en-GB" sz="1600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941" y="4653136"/>
            <a:ext cx="2847089" cy="187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Government Bodies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/>
          <a:lstStyle/>
          <a:p>
            <a:r>
              <a:rPr lang="en-GB" dirty="0" smtClean="0"/>
              <a:t>The government has set up certain organisations to ensure compliance with these regulations.</a:t>
            </a:r>
          </a:p>
          <a:p>
            <a:endParaRPr lang="en-GB" dirty="0"/>
          </a:p>
          <a:p>
            <a:r>
              <a:rPr lang="en-GB" dirty="0" smtClean="0"/>
              <a:t>Examples include:</a:t>
            </a:r>
          </a:p>
          <a:p>
            <a:pPr lvl="1"/>
            <a:r>
              <a:rPr lang="en-GB" dirty="0" smtClean="0"/>
              <a:t>The CMA (The Competition and Markets Authority)</a:t>
            </a:r>
          </a:p>
          <a:p>
            <a:pPr lvl="2"/>
            <a:r>
              <a:rPr lang="en-GB" dirty="0" smtClean="0"/>
              <a:t>Note: This body replaces both the CC (Competition Commission) and the OFT (The Office of Fair Trading)</a:t>
            </a:r>
          </a:p>
          <a:p>
            <a:pPr lvl="1"/>
            <a:r>
              <a:rPr lang="en-GB" dirty="0" smtClean="0"/>
              <a:t>Trading Standards</a:t>
            </a:r>
          </a:p>
          <a:p>
            <a:pPr lvl="1"/>
            <a:r>
              <a:rPr lang="en-GB" dirty="0" smtClean="0"/>
              <a:t>The Foods Standards Agency</a:t>
            </a:r>
          </a:p>
          <a:p>
            <a:pPr lvl="1"/>
            <a:r>
              <a:rPr lang="en-GB" dirty="0" smtClean="0"/>
              <a:t>Information </a:t>
            </a:r>
            <a:r>
              <a:rPr lang="en-GB" dirty="0"/>
              <a:t>Commissioner’s Office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0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it’s about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2248"/>
            <a:ext cx="8229600" cy="4389120"/>
          </a:xfrm>
        </p:spPr>
        <p:txBody>
          <a:bodyPr/>
          <a:lstStyle/>
          <a:p>
            <a:r>
              <a:rPr lang="en-GB" dirty="0" smtClean="0"/>
              <a:t>This is about the government’s role in </a:t>
            </a:r>
            <a:r>
              <a:rPr lang="en-GB" b="1" dirty="0" smtClean="0"/>
              <a:t>safeguarding the interests of various groups</a:t>
            </a:r>
            <a:r>
              <a:rPr lang="en-GB" dirty="0" smtClean="0"/>
              <a:t> which might be exploited by firms in a free market.</a:t>
            </a:r>
          </a:p>
          <a:p>
            <a:endParaRPr lang="en-GB" dirty="0"/>
          </a:p>
          <a:p>
            <a:r>
              <a:rPr lang="en-GB" dirty="0" smtClean="0"/>
              <a:t>Changes to the law can restrict business behaviour and increase costs, however, it can also create business opportunities.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3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Knowledge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8912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Read pages 706 – 711 (stop at The European Union) and answer the following questions: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GB" sz="2800" dirty="0" smtClean="0"/>
              <a:t>For what reasons might consumers need more protection today?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GB" sz="2800" dirty="0" smtClean="0"/>
              <a:t>Explain five of the main consumer protection laws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GB" sz="2800" dirty="0" smtClean="0"/>
              <a:t>In what ways might businesses be affected by consumer protection legislation?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GB" sz="2800" dirty="0" smtClean="0"/>
              <a:t>What are the possible advantages and disadvantages of monopolies?</a:t>
            </a:r>
          </a:p>
          <a:p>
            <a:pPr marL="880110" lvl="1" indent="-514350">
              <a:buFont typeface="+mj-lt"/>
              <a:buAutoNum type="alphaLcParenR"/>
            </a:pPr>
            <a:r>
              <a:rPr lang="en-GB" sz="2800" dirty="0" smtClean="0"/>
              <a:t>How is a monopoly defined by UK law?</a:t>
            </a:r>
          </a:p>
        </p:txBody>
      </p:sp>
    </p:spTree>
    <p:extLst>
      <p:ext uri="{BB962C8B-B14F-4D97-AF65-F5344CB8AC3E}">
        <p14:creationId xmlns:p14="http://schemas.microsoft.com/office/powerpoint/2010/main" val="17128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Research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650"/>
            <a:ext cx="8229600" cy="4389120"/>
          </a:xfrm>
        </p:spPr>
        <p:txBody>
          <a:bodyPr>
            <a:normAutofit/>
          </a:bodyPr>
          <a:lstStyle/>
          <a:p>
            <a:pPr marL="514350" lvl="1" indent="-514350">
              <a:buClr>
                <a:schemeClr val="accent3"/>
              </a:buClr>
              <a:buSzPct val="95000"/>
              <a:buFont typeface="+mj-lt"/>
              <a:buAutoNum type="arabicPeriod" startAt="2"/>
            </a:pPr>
            <a:r>
              <a:rPr lang="en-GB" sz="2600" dirty="0" smtClean="0"/>
              <a:t>The Office of Fair Trading has now been replaced by the Financial Conduct Authority and the Competitions and Market Authority.</a:t>
            </a:r>
          </a:p>
          <a:p>
            <a:pPr marL="788670" lvl="2" indent="-514350">
              <a:buClr>
                <a:schemeClr val="accent3"/>
              </a:buClr>
              <a:buSzPct val="95000"/>
              <a:buFont typeface="+mj-lt"/>
              <a:buAutoNum type="alphaLcParenR"/>
            </a:pPr>
            <a:r>
              <a:rPr lang="en-GB" sz="2300" dirty="0" smtClean="0"/>
              <a:t>Carry out research to help you explain the role of each of these bodies.</a:t>
            </a:r>
          </a:p>
          <a:p>
            <a:pPr marL="514350" lvl="1" indent="-514350">
              <a:buClr>
                <a:schemeClr val="accent3"/>
              </a:buClr>
              <a:buSzPct val="95000"/>
              <a:buFont typeface="+mj-lt"/>
              <a:buAutoNum type="arabicPeriod" startAt="2"/>
            </a:pPr>
            <a:endParaRPr lang="en-GB" sz="2600" dirty="0"/>
          </a:p>
          <a:p>
            <a:pPr marL="514350" lvl="1" indent="-514350">
              <a:buClr>
                <a:schemeClr val="accent3"/>
              </a:buClr>
              <a:buSzPct val="95000"/>
              <a:buFont typeface="+mj-lt"/>
              <a:buAutoNum type="arabicPeriod" startAt="2"/>
            </a:pPr>
            <a:r>
              <a:rPr lang="en-GB" sz="2600" dirty="0" smtClean="0"/>
              <a:t>Carry </a:t>
            </a:r>
            <a:r>
              <a:rPr lang="en-GB" sz="2600" dirty="0"/>
              <a:t>out your own research into the impact of consumer protection legislation and competition policy on Wild Wood </a:t>
            </a:r>
          </a:p>
          <a:p>
            <a:pPr lvl="1"/>
            <a:r>
              <a:rPr lang="en-GB" dirty="0" smtClean="0"/>
              <a:t>(</a:t>
            </a:r>
            <a:r>
              <a:rPr lang="en-GB" dirty="0"/>
              <a:t>S</a:t>
            </a:r>
            <a:r>
              <a:rPr lang="en-GB" dirty="0" smtClean="0"/>
              <a:t>ee activity in the legal scrap book).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727558" y="648866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Extension: Answer question 2 on page 708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9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Learning Aims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the main laws that concern businesses</a:t>
            </a:r>
          </a:p>
          <a:p>
            <a:endParaRPr lang="en-GB" dirty="0"/>
          </a:p>
          <a:p>
            <a:r>
              <a:rPr lang="en-GB" dirty="0" smtClean="0"/>
              <a:t>Evaluate the impact of legislation of businesses and </a:t>
            </a:r>
            <a:r>
              <a:rPr lang="en-GB" smtClean="0"/>
              <a:t>their stakeholders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4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Consumer laws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These are designed to protect the consumer from unscrupulous firms</a:t>
            </a:r>
          </a:p>
          <a:p>
            <a:endParaRPr lang="en-GB" sz="2800" dirty="0"/>
          </a:p>
          <a:p>
            <a:r>
              <a:rPr lang="en-GB" sz="2800" dirty="0" smtClean="0"/>
              <a:t>Main laws:</a:t>
            </a:r>
          </a:p>
          <a:p>
            <a:pPr lvl="1"/>
            <a:r>
              <a:rPr lang="en-GB" dirty="0"/>
              <a:t>Consumer Rights Act </a:t>
            </a:r>
            <a:r>
              <a:rPr lang="en-GB" dirty="0" smtClean="0"/>
              <a:t>(</a:t>
            </a:r>
            <a:r>
              <a:rPr lang="en-GB" dirty="0" err="1"/>
              <a:t>supercedes</a:t>
            </a:r>
            <a:r>
              <a:rPr lang="en-GB" dirty="0"/>
              <a:t> Sale of Goods </a:t>
            </a:r>
            <a:r>
              <a:rPr lang="en-GB" dirty="0" smtClean="0"/>
              <a:t>Act)</a:t>
            </a:r>
            <a:endParaRPr lang="en-GB" dirty="0"/>
          </a:p>
          <a:p>
            <a:pPr lvl="1"/>
            <a:r>
              <a:rPr lang="en-GB" sz="2200" dirty="0"/>
              <a:t>Consumer Protection from Unfair Trading Regulations </a:t>
            </a:r>
            <a:endParaRPr lang="en-GB" sz="2200" dirty="0" smtClean="0"/>
          </a:p>
          <a:p>
            <a:pPr lvl="1"/>
            <a:r>
              <a:rPr lang="en-GB" sz="1900" dirty="0" smtClean="0"/>
              <a:t>Consumer </a:t>
            </a:r>
            <a:r>
              <a:rPr lang="en-GB" sz="1900" dirty="0"/>
              <a:t>Contracts Regulations </a:t>
            </a:r>
            <a:r>
              <a:rPr lang="en-GB" sz="1900" dirty="0" smtClean="0"/>
              <a:t>(</a:t>
            </a:r>
            <a:r>
              <a:rPr lang="en-GB" sz="1900" dirty="0" err="1"/>
              <a:t>supercedes</a:t>
            </a:r>
            <a:r>
              <a:rPr lang="en-GB" sz="1900" dirty="0"/>
              <a:t> Distance Selling </a:t>
            </a:r>
            <a:r>
              <a:rPr lang="en-GB" sz="1900" dirty="0" err="1"/>
              <a:t>Regs</a:t>
            </a:r>
            <a:r>
              <a:rPr lang="en-GB" sz="1900" dirty="0"/>
              <a:t>)</a:t>
            </a:r>
          </a:p>
          <a:p>
            <a:pPr lvl="1"/>
            <a:r>
              <a:rPr lang="en-GB" sz="1700" dirty="0" smtClean="0"/>
              <a:t>Weights and Measures Act</a:t>
            </a:r>
          </a:p>
          <a:p>
            <a:pPr lvl="1"/>
            <a:r>
              <a:rPr lang="en-GB" sz="1500" dirty="0" smtClean="0"/>
              <a:t>Trade Descriptions Act</a:t>
            </a:r>
          </a:p>
          <a:p>
            <a:pPr lvl="1"/>
            <a:r>
              <a:rPr lang="en-GB" sz="1200" dirty="0" smtClean="0"/>
              <a:t>Food Safety Act</a:t>
            </a:r>
          </a:p>
          <a:p>
            <a:pPr lvl="1">
              <a:buNone/>
            </a:pPr>
            <a:r>
              <a:rPr lang="en-GB" dirty="0" smtClean="0"/>
              <a:t>...to name a few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Consumer Rights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Goods</a:t>
            </a:r>
            <a:r>
              <a:rPr lang="en-GB" dirty="0"/>
              <a:t>: all products must be of satisfactory quality, fit for purpose and as described.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not, consumers </a:t>
            </a:r>
            <a:r>
              <a:rPr lang="en-GB" dirty="0" smtClean="0"/>
              <a:t>have </a:t>
            </a:r>
            <a:r>
              <a:rPr lang="en-GB" dirty="0"/>
              <a:t>rights to </a:t>
            </a:r>
            <a:r>
              <a:rPr lang="en-GB" dirty="0" smtClean="0"/>
              <a:t>reject / repairs </a:t>
            </a:r>
            <a:r>
              <a:rPr lang="en-GB" dirty="0"/>
              <a:t>/ replacement </a:t>
            </a:r>
            <a:endParaRPr lang="en-GB" dirty="0" smtClean="0"/>
          </a:p>
          <a:p>
            <a:r>
              <a:rPr lang="en-GB" b="1" dirty="0" smtClean="0"/>
              <a:t>Services</a:t>
            </a:r>
            <a:r>
              <a:rPr lang="en-GB" dirty="0"/>
              <a:t>: the service must be performed with reasonable care and skill, and any information said or written can be relied on by the consumer.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not, the services must be re-done or the consumer can claim a price reduction.</a:t>
            </a:r>
          </a:p>
        </p:txBody>
      </p:sp>
    </p:spTree>
    <p:extLst>
      <p:ext uri="{BB962C8B-B14F-4D97-AF65-F5344CB8AC3E}">
        <p14:creationId xmlns:p14="http://schemas.microsoft.com/office/powerpoint/2010/main" val="212875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I got laws for you?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800" b="1" dirty="0" smtClean="0">
                <a:latin typeface="Stencil" pitchFamily="82" charset="0"/>
              </a:rPr>
              <a:t>  Chinese restaurant in Greenwich handed</a:t>
            </a:r>
            <a:endParaRPr lang="en-GB" sz="4800" dirty="0">
              <a:latin typeface="Stencil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64288" y="285293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27584" y="3645024"/>
            <a:ext cx="74168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8676" name="Picture 4" descr="http://animalia-life.com/data_images/mouse/mouse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365104"/>
            <a:ext cx="2448272" cy="1699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692696"/>
            <a:ext cx="8064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latin typeface="Stencil" pitchFamily="82" charset="0"/>
              </a:rPr>
              <a:t>Chinese restaurant in Greenwich handed record fine for hygiene breaches</a:t>
            </a:r>
          </a:p>
          <a:p>
            <a:pPr lvl="1"/>
            <a:r>
              <a:rPr lang="en-GB" b="1" dirty="0" smtClean="0">
                <a:latin typeface="+mj-lt"/>
              </a:rPr>
              <a:t>An unannounced inspection found mouse droppings among packets of food, next to plates and even inside a roll of cling film in the kitchen </a:t>
            </a:r>
          </a:p>
          <a:p>
            <a:pPr lvl="1"/>
            <a:endParaRPr lang="en-GB" b="1" dirty="0" smtClean="0">
              <a:latin typeface="+mj-lt"/>
            </a:endParaRPr>
          </a:p>
          <a:p>
            <a:pPr lvl="1"/>
            <a:r>
              <a:rPr lang="en-GB" b="1" dirty="0" smtClean="0">
                <a:latin typeface="+mj-lt"/>
              </a:rPr>
              <a:t>Given a record fine of £54,000 and its owners have been banned from running restaurants in the future </a:t>
            </a:r>
          </a:p>
          <a:p>
            <a:pPr lvl="1"/>
            <a:endParaRPr lang="en-GB" b="1" dirty="0" smtClean="0">
              <a:latin typeface="+mj-lt"/>
            </a:endParaRPr>
          </a:p>
          <a:p>
            <a:pPr lvl="1" algn="r"/>
            <a:r>
              <a:rPr lang="en-GB" b="1" dirty="0" smtClean="0">
                <a:latin typeface="+mj-lt"/>
              </a:rPr>
              <a:t>The Caterer, 23 January 2012</a:t>
            </a:r>
          </a:p>
          <a:p>
            <a:pPr lvl="1"/>
            <a:endParaRPr lang="en-GB" b="1" dirty="0" smtClean="0">
              <a:latin typeface="+mj-lt"/>
            </a:endParaRPr>
          </a:p>
          <a:p>
            <a:pPr lvl="1"/>
            <a:r>
              <a:rPr lang="en-GB" b="1" dirty="0" smtClean="0">
                <a:latin typeface="+mj-lt"/>
              </a:rPr>
              <a:t>Breach of Food Safety Act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I got laws for you?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800" b="1" dirty="0" err="1" smtClean="0">
                <a:latin typeface="Stencil" pitchFamily="82" charset="0"/>
              </a:rPr>
              <a:t>Currys</a:t>
            </a:r>
            <a:r>
              <a:rPr lang="en-GB" sz="4800" b="1" dirty="0" smtClean="0">
                <a:latin typeface="Stencil" pitchFamily="82" charset="0"/>
              </a:rPr>
              <a:t> and Comet staff “misleading” customers, watchdog finds</a:t>
            </a:r>
            <a:endParaRPr lang="en-GB" sz="4800" dirty="0">
              <a:latin typeface="Stencil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2852936"/>
            <a:ext cx="48965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800" b="1" dirty="0" err="1" smtClean="0">
                <a:latin typeface="Stencil" pitchFamily="82" charset="0"/>
              </a:rPr>
              <a:t>Currys</a:t>
            </a:r>
            <a:r>
              <a:rPr lang="en-GB" sz="4800" b="1" dirty="0" smtClean="0">
                <a:latin typeface="Stencil" pitchFamily="82" charset="0"/>
              </a:rPr>
              <a:t> and Comet staff “misleading” customers, watchdog finds</a:t>
            </a:r>
          </a:p>
          <a:p>
            <a:pPr>
              <a:buNone/>
            </a:pPr>
            <a:r>
              <a:rPr lang="en-GB" sz="1800" b="1" dirty="0" smtClean="0"/>
              <a:t>      Britain's biggest electrical chains, including </a:t>
            </a:r>
            <a:r>
              <a:rPr lang="en-GB" sz="1800" b="1" dirty="0" err="1" smtClean="0"/>
              <a:t>Currys</a:t>
            </a:r>
            <a:r>
              <a:rPr lang="en-GB" sz="1800" b="1" dirty="0" smtClean="0"/>
              <a:t> and Comet, are routinely misleading shoppers by offering either poor quality advice or failing to honour basic consumer rights, according to an undercover investigation by a leading watchdog. </a:t>
            </a:r>
          </a:p>
          <a:p>
            <a:pPr algn="r">
              <a:buNone/>
            </a:pPr>
            <a:r>
              <a:rPr lang="en-GB" sz="1800" b="1" dirty="0" smtClean="0">
                <a:latin typeface="+mj-lt"/>
              </a:rPr>
              <a:t>The Telegraph, 25 January 2011</a:t>
            </a:r>
          </a:p>
          <a:p>
            <a:pPr>
              <a:buNone/>
            </a:pPr>
            <a:r>
              <a:rPr lang="en-GB" sz="1800" b="1" dirty="0" smtClean="0">
                <a:latin typeface="+mj-lt"/>
              </a:rPr>
              <a:t>Breach of Sales of Goods Act</a:t>
            </a:r>
            <a:endParaRPr lang="en-GB" sz="1800" dirty="0">
              <a:latin typeface="+mj-lt"/>
            </a:endParaRPr>
          </a:p>
        </p:txBody>
      </p:sp>
      <p:sp>
        <p:nvSpPr>
          <p:cNvPr id="28674" name="AutoShape 2" descr="Image result for mous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148DF2-CCDC-4BD4-878A-3708D34B6D15}">
  <ds:schemaRefs>
    <ds:schemaRef ds:uri="http://purl.org/dc/elements/1.1/"/>
    <ds:schemaRef ds:uri="http://schemas.microsoft.com/office/2006/documentManagement/types"/>
    <ds:schemaRef ds:uri="http://schemas.microsoft.com/sharepoint/v3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36BD019-9D12-4F18-9329-FD939BD1A8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223C09-A098-44AC-93C8-222E2B1038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476</TotalTime>
  <Words>1128</Words>
  <Application>Microsoft Office PowerPoint</Application>
  <PresentationFormat>On-screen Show (4:3)</PresentationFormat>
  <Paragraphs>149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Stencil</vt:lpstr>
      <vt:lpstr>Wingdings 2</vt:lpstr>
      <vt:lpstr>Flow</vt:lpstr>
      <vt:lpstr>Legal Factors Affecting Business</vt:lpstr>
      <vt:lpstr>What it’s about</vt:lpstr>
      <vt:lpstr>Learning Aims</vt:lpstr>
      <vt:lpstr>Consumer laws</vt:lpstr>
      <vt:lpstr>Consumer Rights Act</vt:lpstr>
      <vt:lpstr>Have I got laws for you?</vt:lpstr>
      <vt:lpstr>PowerPoint Presentation</vt:lpstr>
      <vt:lpstr>Have I got laws for you?</vt:lpstr>
      <vt:lpstr>PowerPoint Presentation</vt:lpstr>
      <vt:lpstr>Have I got laws for you?</vt:lpstr>
      <vt:lpstr>PowerPoint Presentation</vt:lpstr>
      <vt:lpstr>Implications for businesses</vt:lpstr>
      <vt:lpstr>Competition laws</vt:lpstr>
      <vt:lpstr>PowerPoint Presentation</vt:lpstr>
      <vt:lpstr>Implications for businesses</vt:lpstr>
      <vt:lpstr>Data Protection Act</vt:lpstr>
      <vt:lpstr>Reacting to changes…</vt:lpstr>
      <vt:lpstr>Implications for businesses</vt:lpstr>
      <vt:lpstr>Government Bodies</vt:lpstr>
      <vt:lpstr>Knowledge Activity</vt:lpstr>
      <vt:lpstr>Research Activity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Factors Affecting Business</dc:title>
  <dc:creator>Morag Portwine</dc:creator>
  <cp:lastModifiedBy>Rebecca Crumpton</cp:lastModifiedBy>
  <cp:revision>47</cp:revision>
  <dcterms:created xsi:type="dcterms:W3CDTF">2012-06-19T09:17:06Z</dcterms:created>
  <dcterms:modified xsi:type="dcterms:W3CDTF">2021-06-24T15:06:29Z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