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63" r:id="rId5"/>
    <p:sldId id="257" r:id="rId6"/>
    <p:sldId id="267" r:id="rId7"/>
    <p:sldId id="266" r:id="rId8"/>
    <p:sldId id="258" r:id="rId9"/>
    <p:sldId id="264" r:id="rId10"/>
    <p:sldId id="268" r:id="rId11"/>
    <p:sldId id="259" r:id="rId12"/>
    <p:sldId id="260" r:id="rId13"/>
    <p:sldId id="261" r:id="rId14"/>
    <p:sldId id="26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31" autoAdjust="0"/>
    <p:restoredTop sz="94660"/>
  </p:normalViewPr>
  <p:slideViewPr>
    <p:cSldViewPr snapToGrid="0">
      <p:cViewPr varScale="1">
        <p:scale>
          <a:sx n="84" d="100"/>
          <a:sy n="84" d="100"/>
        </p:scale>
        <p:origin x="114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9154B1-25EC-4DEC-A239-5E3AC32BDE5D}" type="datetimeFigureOut">
              <a:rPr lang="en-GB" smtClean="0"/>
              <a:t>13/06/2016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92510-F690-458E-9284-3F777C33C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134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Sports </a:t>
            </a:r>
            <a:r>
              <a:rPr lang="en-GB" dirty="0" err="1" smtClean="0"/>
              <a:t>Direct's</a:t>
            </a:r>
            <a:r>
              <a:rPr lang="en-GB" dirty="0" smtClean="0"/>
              <a:t> founder Mike Ashley has admitted workers at its Derbyshire warehouse were paid below the minimum wage and its policy of fining staff for being late was unacceptable. </a:t>
            </a:r>
          </a:p>
          <a:p>
            <a:r>
              <a:rPr lang="en-GB" dirty="0" smtClean="0"/>
              <a:t>HMRC is investigating the firm over the minimum wage issue, Mr Ashley told MPs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92510-F690-458E-9284-3F777C33C03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1288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See hyperlink news story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92510-F690-458E-9284-3F777C33C03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317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56CBBD-413E-4A68-B5B3-E516640C5C8B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6/13/2016</a:t>
            </a:fld>
            <a:endParaRPr lang="en-GB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2FBFB9-A5F7-43B9-A78E-B135E4549B9B}" type="slidenum">
              <a:rPr lang="en-GB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6651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79AD43-6021-4AB4-844D-6A0AE86D9ADF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6/13/2016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3B155E-B519-483F-8EEF-A07DB577BE2B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976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B90636-1194-4331-86CE-63DA69E64BBC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6/13/2016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BC72EF-0893-4F7A-8D55-76E552E4667D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924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177D2C-919E-4AE7-9736-B9968CEFC450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6/13/2016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4A6C1B-DEBB-4285-9F18-A0671A7D6803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32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187C5A-D56F-485E-A235-3EC103C98B09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6/13/2016</a:t>
            </a:fld>
            <a:endParaRPr lang="en-GB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AA434D-52BD-46F0-92C3-4FCBE9856D9C}" type="slidenum">
              <a:rPr lang="en-GB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7264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998D02-9A7A-435C-914C-B9969393D034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6/13/2016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D4E71-AC96-43B8-86EF-607830D5E566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395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43CDC5-13A7-4D2B-9CC3-F551E53B5F4E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6/13/2016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81960-EF83-4BC2-B645-0FAD0507D703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926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74EDD4-1387-4457-B690-0A554FA8B28F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6/13/2016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29BCE8-F686-4709-92FC-948BCF023DD4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865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603ACA-1481-4778-A64F-F966B2FFD188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6/13/2016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462732-0941-4DE2-AE15-46FE8627E7F3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43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840805-0AAA-49E5-BD80-8ECBD30D21A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6/13/2016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F36E0E-F962-4127-94F8-8943C0F1DF2F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908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365E0F-2E38-4B2B-9B53-9AD6FA08C6E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6/13/2016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pPr>
              <a:defRPr/>
            </a:pPr>
            <a:fld id="{98CC54FA-A65D-424E-AC66-48B351C35A23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546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559AF5-C9BD-4000-BBD1-40BCD1147C2A}" type="datetimeFigureOut">
              <a:rPr lang="en-US" smtClean="0">
                <a:solidFill>
                  <a:srgbClr val="04617B">
                    <a:shade val="90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6/13/2016</a:t>
            </a:fld>
            <a:endParaRPr lang="en-GB">
              <a:solidFill>
                <a:srgbClr val="04617B">
                  <a:shade val="90000"/>
                </a:srgbClr>
              </a:solidFill>
              <a:latin typeface="Arial" charset="0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4617B">
                  <a:shade val="90000"/>
                </a:srgbClr>
              </a:solidFill>
              <a:latin typeface="Arial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58F861-418F-4EEB-B819-F1F6D703FF84}" type="slidenum">
              <a:rPr lang="en-GB" smtClean="0">
                <a:solidFill>
                  <a:srgbClr val="04617B">
                    <a:shade val="90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4617B">
                  <a:shade val="90000"/>
                </a:srgbClr>
              </a:solidFill>
              <a:latin typeface="Arial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prstClr val="black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4322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bc.co.uk/news/uk-scotland-36479939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news.sky.com/story/1496893/alton-towers-boss-safety-not-adequat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Legal Factors Affecting Business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15680" y="3861049"/>
            <a:ext cx="42484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FFFF00"/>
                </a:solidFill>
              </a:rPr>
              <a:t>Employment and anti-discrimination law</a:t>
            </a:r>
          </a:p>
          <a:p>
            <a:r>
              <a:rPr lang="en-GB" sz="2800" b="1" dirty="0" smtClean="0">
                <a:solidFill>
                  <a:srgbClr val="FFFF00"/>
                </a:solidFill>
              </a:rPr>
              <a:t>Minimum Wage</a:t>
            </a:r>
          </a:p>
          <a:p>
            <a:r>
              <a:rPr lang="en-GB" sz="2800" b="1" dirty="0" smtClean="0">
                <a:solidFill>
                  <a:srgbClr val="FFFF00"/>
                </a:solidFill>
              </a:rPr>
              <a:t>Health and Safety</a:t>
            </a:r>
            <a:endParaRPr lang="en-GB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03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Implications for businesses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Additional costs – advice and compliance</a:t>
            </a:r>
          </a:p>
          <a:p>
            <a:r>
              <a:rPr lang="en-GB" dirty="0" smtClean="0"/>
              <a:t>Influence on firms reputation</a:t>
            </a:r>
          </a:p>
          <a:p>
            <a:r>
              <a:rPr lang="en-GB" dirty="0" smtClean="0"/>
              <a:t>Influence on employees motivation – benefits them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583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Continue your research into the impact of legislation on Wild Wood, by adding notes on employment legislation, minimum wage and health and safety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423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Employment</a:t>
            </a:r>
            <a:r>
              <a:rPr lang="en-GB" b="1" dirty="0" smtClean="0"/>
              <a:t> </a:t>
            </a:r>
            <a:r>
              <a:rPr lang="en-GB" dirty="0" smtClean="0"/>
              <a:t>laws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These are designed to ensure that employees are protected at </a:t>
            </a:r>
            <a:r>
              <a:rPr lang="en-GB" sz="2400" dirty="0" smtClean="0"/>
              <a:t>work, and </a:t>
            </a:r>
            <a:r>
              <a:rPr lang="en-GB" sz="2400" dirty="0"/>
              <a:t>that employers and employees are fairly dealt with.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Main Acts:</a:t>
            </a:r>
          </a:p>
          <a:p>
            <a:r>
              <a:rPr lang="en-GB" dirty="0" smtClean="0"/>
              <a:t>The Equality Act </a:t>
            </a:r>
          </a:p>
          <a:p>
            <a:r>
              <a:rPr lang="en-GB" dirty="0" smtClean="0"/>
              <a:t>The Employment Rights Act</a:t>
            </a:r>
          </a:p>
          <a:p>
            <a:r>
              <a:rPr lang="en-GB" dirty="0" smtClean="0"/>
              <a:t>Minimum Wage</a:t>
            </a:r>
          </a:p>
          <a:p>
            <a:r>
              <a:rPr lang="en-GB" sz="2400" dirty="0"/>
              <a:t>Employment Tribunals</a:t>
            </a:r>
          </a:p>
        </p:txBody>
      </p:sp>
    </p:spTree>
    <p:extLst>
      <p:ext uri="{BB962C8B-B14F-4D97-AF65-F5344CB8AC3E}">
        <p14:creationId xmlns:p14="http://schemas.microsoft.com/office/powerpoint/2010/main" val="326460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Equality Act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Protection from discrimination against anyone for any of the protected characteristics:</a:t>
            </a:r>
          </a:p>
          <a:p>
            <a:pPr lvl="1"/>
            <a:r>
              <a:rPr lang="en-GB" dirty="0"/>
              <a:t>Age</a:t>
            </a:r>
          </a:p>
          <a:p>
            <a:pPr lvl="1"/>
            <a:r>
              <a:rPr lang="en-GB" dirty="0"/>
              <a:t>Disability </a:t>
            </a:r>
          </a:p>
          <a:p>
            <a:pPr lvl="1"/>
            <a:r>
              <a:rPr lang="en-GB" dirty="0"/>
              <a:t>Gender Reassignment</a:t>
            </a:r>
          </a:p>
          <a:p>
            <a:pPr lvl="1"/>
            <a:r>
              <a:rPr lang="en-GB" dirty="0"/>
              <a:t>Marriage and Civil Partnership</a:t>
            </a:r>
          </a:p>
          <a:p>
            <a:pPr lvl="1"/>
            <a:r>
              <a:rPr lang="en-GB" dirty="0"/>
              <a:t>Pregnancy and Maternity</a:t>
            </a:r>
          </a:p>
          <a:p>
            <a:pPr lvl="1"/>
            <a:r>
              <a:rPr lang="en-GB" dirty="0"/>
              <a:t>Race</a:t>
            </a:r>
          </a:p>
          <a:p>
            <a:pPr lvl="1"/>
            <a:r>
              <a:rPr lang="en-GB" dirty="0"/>
              <a:t>Religion or belief</a:t>
            </a:r>
          </a:p>
          <a:p>
            <a:pPr lvl="1"/>
            <a:r>
              <a:rPr lang="en-GB" dirty="0"/>
              <a:t>Sex</a:t>
            </a:r>
          </a:p>
          <a:p>
            <a:pPr lvl="1"/>
            <a:r>
              <a:rPr lang="en-GB" dirty="0"/>
              <a:t>Sexual Orientation</a:t>
            </a:r>
          </a:p>
          <a:p>
            <a:endParaRPr lang="en-GB" dirty="0"/>
          </a:p>
        </p:txBody>
      </p:sp>
      <p:pic>
        <p:nvPicPr>
          <p:cNvPr id="4" name="Picture 4" descr="http://www.kosicorp.com/img/equal_opportunit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23042" y="2705100"/>
            <a:ext cx="2920833" cy="35869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8228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Employment Rights Act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Give employees rights to:</a:t>
            </a:r>
          </a:p>
          <a:p>
            <a:r>
              <a:rPr lang="en-GB" dirty="0"/>
              <a:t>a</a:t>
            </a:r>
            <a:r>
              <a:rPr lang="en-GB" dirty="0" smtClean="0"/>
              <a:t> written statement of employment, setting out the main terms of their employment for example who they are employed by, where and when they work, what they will be paid</a:t>
            </a:r>
          </a:p>
          <a:p>
            <a:r>
              <a:rPr lang="en-GB" dirty="0"/>
              <a:t>r</a:t>
            </a:r>
            <a:r>
              <a:rPr lang="en-GB" dirty="0" smtClean="0"/>
              <a:t>eceiving pay </a:t>
            </a:r>
            <a:r>
              <a:rPr lang="en-GB" dirty="0"/>
              <a:t>including minimum wage, </a:t>
            </a:r>
            <a:endParaRPr lang="en-GB" dirty="0" smtClean="0"/>
          </a:p>
          <a:p>
            <a:r>
              <a:rPr lang="en-GB" dirty="0" smtClean="0"/>
              <a:t>maternity/paternity </a:t>
            </a:r>
            <a:r>
              <a:rPr lang="en-GB" dirty="0"/>
              <a:t>leave and pay, </a:t>
            </a:r>
            <a:endParaRPr lang="en-GB" dirty="0" smtClean="0"/>
          </a:p>
          <a:p>
            <a:r>
              <a:rPr lang="en-GB" dirty="0" smtClean="0"/>
              <a:t>flexible </a:t>
            </a:r>
            <a:r>
              <a:rPr lang="en-GB" dirty="0"/>
              <a:t>working, </a:t>
            </a:r>
            <a:endParaRPr lang="en-GB" dirty="0" smtClean="0"/>
          </a:p>
          <a:p>
            <a:r>
              <a:rPr lang="en-GB" dirty="0"/>
              <a:t>f</a:t>
            </a:r>
            <a:r>
              <a:rPr lang="en-GB" dirty="0" smtClean="0"/>
              <a:t>air notice </a:t>
            </a:r>
            <a:r>
              <a:rPr lang="en-GB" dirty="0"/>
              <a:t>periods </a:t>
            </a:r>
            <a:endParaRPr lang="en-GB" dirty="0" smtClean="0"/>
          </a:p>
          <a:p>
            <a:r>
              <a:rPr lang="en-GB" dirty="0"/>
              <a:t>p</a:t>
            </a:r>
            <a:r>
              <a:rPr lang="en-GB" dirty="0" smtClean="0"/>
              <a:t>rotection against unfair dismissal </a:t>
            </a:r>
          </a:p>
          <a:p>
            <a:r>
              <a:rPr lang="en-GB" dirty="0" smtClean="0"/>
              <a:t>Redundancy rights, including payment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www.bbc.co.uk/news/uk-scotland-36479939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991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Implications for businesses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Increased motivation of staff</a:t>
            </a:r>
          </a:p>
          <a:p>
            <a:r>
              <a:rPr lang="en-GB" dirty="0" smtClean="0"/>
              <a:t>Increased productivity of staff</a:t>
            </a:r>
          </a:p>
          <a:p>
            <a:r>
              <a:rPr lang="en-GB" dirty="0" smtClean="0"/>
              <a:t>Burden on smaller businesses (complying with employee rights and admin)</a:t>
            </a:r>
          </a:p>
        </p:txBody>
      </p:sp>
    </p:spTree>
    <p:extLst>
      <p:ext uri="{BB962C8B-B14F-4D97-AF65-F5344CB8AC3E}">
        <p14:creationId xmlns:p14="http://schemas.microsoft.com/office/powerpoint/2010/main" val="135270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88"/>
            <a:ext cx="10972800" cy="1143000"/>
          </a:xfrm>
        </p:spPr>
        <p:txBody>
          <a:bodyPr/>
          <a:lstStyle/>
          <a:p>
            <a:r>
              <a:rPr lang="en-GB" dirty="0" smtClean="0"/>
              <a:t>Minimum Wage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National Minimum Wage is the minimum pay per hour almost all workers are entitled to. The National Living Wage is higher than the National Minimum Wage - workers get it if they’re over 25.</a:t>
            </a:r>
          </a:p>
          <a:p>
            <a:r>
              <a:rPr lang="en-GB" dirty="0"/>
              <a:t>It doesn’t matter how small an employer is, they still have to pay the correct minimum wage.</a:t>
            </a:r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2784" y="4130040"/>
            <a:ext cx="4448175" cy="266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74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Minimum Wage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 smtClean="0"/>
              <a:t>TASK</a:t>
            </a:r>
            <a:r>
              <a:rPr lang="en-GB" sz="2800" dirty="0"/>
              <a:t>: research the impact </a:t>
            </a:r>
            <a:r>
              <a:rPr lang="en-GB" sz="2800" dirty="0" smtClean="0"/>
              <a:t>of </a:t>
            </a:r>
            <a:r>
              <a:rPr lang="en-GB" sz="2800" dirty="0"/>
              <a:t>minimum wage </a:t>
            </a:r>
            <a:r>
              <a:rPr lang="en-GB" sz="2800" dirty="0" smtClean="0"/>
              <a:t>on </a:t>
            </a:r>
            <a:r>
              <a:rPr lang="en-GB" sz="2800" dirty="0"/>
              <a:t>the care homes industry (30 mins)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703" y="2205990"/>
            <a:ext cx="7644148" cy="226778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3748" y="2862149"/>
            <a:ext cx="2992755" cy="205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642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Health and Safety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Aims to provide a safe working environment for employees and customers on the premises</a:t>
            </a:r>
          </a:p>
          <a:p>
            <a:endParaRPr lang="en-GB" dirty="0"/>
          </a:p>
          <a:p>
            <a:r>
              <a:rPr lang="en-GB" dirty="0" smtClean="0"/>
              <a:t>Main Act:</a:t>
            </a:r>
          </a:p>
          <a:p>
            <a:pPr lvl="1"/>
            <a:r>
              <a:rPr lang="en-GB" dirty="0" smtClean="0"/>
              <a:t>Health and Safety at Work Act 1974 – this controls things such as working hours, working practices, lifting and handling, use of computers and rights of pregnant workers.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159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www.unlockthelaw.co.uk/images/alton-towers-crash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35560" y="332657"/>
            <a:ext cx="7562850" cy="3743325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4149080"/>
            <a:ext cx="8229600" cy="217552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GB" b="1" dirty="0" smtClean="0"/>
              <a:t>  </a:t>
            </a:r>
            <a:r>
              <a:rPr lang="en-GB" sz="2100" b="1" dirty="0">
                <a:hlinkClick r:id="rId3"/>
              </a:rPr>
              <a:t>http://</a:t>
            </a:r>
            <a:r>
              <a:rPr lang="en-GB" sz="2100" b="1" dirty="0" smtClean="0">
                <a:hlinkClick r:id="rId3"/>
              </a:rPr>
              <a:t>news.sky.com/story/1496893/alton-towers-boss-safety-not-adequate</a:t>
            </a:r>
            <a:endParaRPr lang="en-GB" sz="2100" b="1" dirty="0" smtClean="0"/>
          </a:p>
          <a:p>
            <a:pPr>
              <a:buNone/>
            </a:pPr>
            <a:r>
              <a:rPr lang="en-GB" b="1" dirty="0" smtClean="0"/>
              <a:t> </a:t>
            </a:r>
            <a:r>
              <a:rPr lang="en-GB" b="1" dirty="0" smtClean="0"/>
              <a:t>“Alton Towers bosses face paying out millions in compensation for Smiler rollercoaster crash”                             Metro, 9 June 2015</a:t>
            </a:r>
            <a:br>
              <a:rPr lang="en-GB" b="1" dirty="0" smtClean="0"/>
            </a:b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“Three more rollercoasters shut down at parks run by Alton Towers owner”                              The Guardian, 5 June 2015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55833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8F88E8A-6B7C-415F-8245-3761DBD97DCF}">
  <ds:schemaRefs>
    <ds:schemaRef ds:uri="http://www.w3.org/XML/1998/namespace"/>
    <ds:schemaRef ds:uri="http://purl.org/dc/elements/1.1/"/>
    <ds:schemaRef ds:uri="http://schemas.microsoft.com/office/2006/metadata/properties"/>
    <ds:schemaRef ds:uri="http://purl.org/dc/dcmitype/"/>
    <ds:schemaRef ds:uri="http://purl.org/dc/terms/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CE465194-230B-4169-9DA9-F4DF86E98D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7297585-0710-4B05-A04E-C5855EF941A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420</Words>
  <Application>Microsoft Office PowerPoint</Application>
  <PresentationFormat>Widescreen</PresentationFormat>
  <Paragraphs>69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 2</vt:lpstr>
      <vt:lpstr>Flow</vt:lpstr>
      <vt:lpstr>Legal Factors Affecting Business</vt:lpstr>
      <vt:lpstr>Employment laws</vt:lpstr>
      <vt:lpstr>Equality Act</vt:lpstr>
      <vt:lpstr>Employment Rights Act</vt:lpstr>
      <vt:lpstr>Implications for businesses</vt:lpstr>
      <vt:lpstr>Minimum Wage</vt:lpstr>
      <vt:lpstr>Minimum Wage</vt:lpstr>
      <vt:lpstr>Health and Safety</vt:lpstr>
      <vt:lpstr>PowerPoint Presentation</vt:lpstr>
      <vt:lpstr>Implications for businesses</vt:lpstr>
      <vt:lpstr>Activity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Factors Affecting Business</dc:title>
  <dc:creator>Emily Blake</dc:creator>
  <cp:lastModifiedBy>Emily Blake</cp:lastModifiedBy>
  <cp:revision>9</cp:revision>
  <dcterms:created xsi:type="dcterms:W3CDTF">2016-05-25T08:54:04Z</dcterms:created>
  <dcterms:modified xsi:type="dcterms:W3CDTF">2016-06-13T10:55:08Z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