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7" r:id="rId5"/>
    <p:sldId id="270" r:id="rId6"/>
    <p:sldId id="259" r:id="rId7"/>
    <p:sldId id="271" r:id="rId8"/>
    <p:sldId id="273" r:id="rId9"/>
    <p:sldId id="274" r:id="rId10"/>
    <p:sldId id="282" r:id="rId11"/>
    <p:sldId id="275" r:id="rId12"/>
    <p:sldId id="276" r:id="rId13"/>
    <p:sldId id="281" r:id="rId14"/>
    <p:sldId id="277" r:id="rId15"/>
    <p:sldId id="279" r:id="rId16"/>
    <p:sldId id="278" r:id="rId17"/>
    <p:sldId id="28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40" autoAdjust="0"/>
  </p:normalViewPr>
  <p:slideViewPr>
    <p:cSldViewPr>
      <p:cViewPr varScale="1">
        <p:scale>
          <a:sx n="89" d="100"/>
          <a:sy n="89" d="100"/>
        </p:scale>
        <p:origin x="54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745492-657B-4CE3-97AD-3D638B60405C}" type="datetimeFigureOut">
              <a:rPr lang="en-GB" smtClean="0"/>
              <a:t>13/06/2016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1D8C24-AFA3-45DA-A3E1-C67F1790727B}" type="slidenum">
              <a:rPr lang="en-GB" smtClean="0"/>
              <a:t>‹#›</a:t>
            </a:fld>
            <a:endParaRPr lang="en-GB"/>
          </a:p>
        </p:txBody>
      </p:sp>
    </p:spTree>
    <p:extLst>
      <p:ext uri="{BB962C8B-B14F-4D97-AF65-F5344CB8AC3E}">
        <p14:creationId xmlns:p14="http://schemas.microsoft.com/office/powerpoint/2010/main" val="30751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Compare</a:t>
            </a:r>
            <a:r>
              <a:rPr lang="en-GB" baseline="0" dirty="0" smtClean="0"/>
              <a:t> examples with person next to you</a:t>
            </a:r>
          </a:p>
          <a:p>
            <a:r>
              <a:rPr lang="en-GB" baseline="0" dirty="0" smtClean="0"/>
              <a:t>Choose students to share with whole group</a:t>
            </a:r>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2</a:t>
            </a:fld>
            <a:endParaRPr lang="en-GB"/>
          </a:p>
        </p:txBody>
      </p:sp>
    </p:spTree>
    <p:extLst>
      <p:ext uri="{BB962C8B-B14F-4D97-AF65-F5344CB8AC3E}">
        <p14:creationId xmlns:p14="http://schemas.microsoft.com/office/powerpoint/2010/main" val="740574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there</a:t>
            </a:r>
            <a:r>
              <a:rPr lang="en-GB" baseline="0" dirty="0" smtClean="0"/>
              <a:t> can also be positive externalities such as job creation, improved skills. </a:t>
            </a:r>
            <a:r>
              <a:rPr lang="en-GB" b="1" baseline="0" dirty="0" smtClean="0"/>
              <a:t>SOCIAL BENEFITS </a:t>
            </a:r>
            <a:r>
              <a:rPr lang="en-GB" baseline="0" dirty="0" smtClean="0"/>
              <a:t>to society are the private benefits of to business plus positive externalities (the benefits to the rest of society)</a:t>
            </a:r>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6</a:t>
            </a:fld>
            <a:endParaRPr lang="en-GB"/>
          </a:p>
        </p:txBody>
      </p:sp>
    </p:spTree>
    <p:extLst>
      <p:ext uri="{BB962C8B-B14F-4D97-AF65-F5344CB8AC3E}">
        <p14:creationId xmlns:p14="http://schemas.microsoft.com/office/powerpoint/2010/main" val="532707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the resources on</a:t>
            </a:r>
            <a:r>
              <a:rPr lang="en-GB" baseline="0" dirty="0" smtClean="0"/>
              <a:t> the slide to provide examples and promote class discussion (link to private costs/benefits and social costs/benefits). Click on pics to load,</a:t>
            </a:r>
            <a:endParaRPr lang="en-GB" dirty="0" smtClean="0"/>
          </a:p>
          <a:p>
            <a:r>
              <a:rPr lang="en-GB" dirty="0" err="1" smtClean="0"/>
              <a:t>Linfen</a:t>
            </a:r>
            <a:r>
              <a:rPr lang="en-GB" baseline="0" dirty="0" smtClean="0"/>
              <a:t> video:  https://www.youtube.com/watch?v=q4DtOhe2LfQ</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Apple article:</a:t>
            </a:r>
            <a:r>
              <a:rPr lang="en-GB" baseline="0" dirty="0" smtClean="0"/>
              <a:t> </a:t>
            </a:r>
            <a:r>
              <a:rPr lang="en-GB" dirty="0" smtClean="0"/>
              <a:t>http://www.huffingtonpost.ca/2015/10/21/apple-china-air-pollution_n_8353408.html</a:t>
            </a:r>
          </a:p>
          <a:p>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8</a:t>
            </a:fld>
            <a:endParaRPr lang="en-GB"/>
          </a:p>
        </p:txBody>
      </p:sp>
    </p:spTree>
    <p:extLst>
      <p:ext uri="{BB962C8B-B14F-4D97-AF65-F5344CB8AC3E}">
        <p14:creationId xmlns:p14="http://schemas.microsoft.com/office/powerpoint/2010/main" val="900126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9</a:t>
            </a:fld>
            <a:endParaRPr lang="en-GB"/>
          </a:p>
        </p:txBody>
      </p:sp>
    </p:spTree>
    <p:extLst>
      <p:ext uri="{BB962C8B-B14F-4D97-AF65-F5344CB8AC3E}">
        <p14:creationId xmlns:p14="http://schemas.microsoft.com/office/powerpoint/2010/main" val="702767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http://inrix.com/economic-environment-cost-congestion/</a:t>
            </a:r>
          </a:p>
          <a:p>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10</a:t>
            </a:fld>
            <a:endParaRPr lang="en-GB"/>
          </a:p>
        </p:txBody>
      </p:sp>
    </p:spTree>
    <p:extLst>
      <p:ext uri="{BB962C8B-B14F-4D97-AF65-F5344CB8AC3E}">
        <p14:creationId xmlns:p14="http://schemas.microsoft.com/office/powerpoint/2010/main" val="3178025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https://www.theguardian.com/business/2013/may/28/walmart-pleads-guilty-hazardous-waste</a:t>
            </a:r>
          </a:p>
          <a:p>
            <a:r>
              <a:rPr lang="en-GB" dirty="0" smtClean="0"/>
              <a:t>http://www.kentonline.co.uk/kent-business/county-news/ashford-firm-fined-fly-tipping-96392/</a:t>
            </a:r>
          </a:p>
          <a:p>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11</a:t>
            </a:fld>
            <a:endParaRPr lang="en-GB"/>
          </a:p>
        </p:txBody>
      </p:sp>
    </p:spTree>
    <p:extLst>
      <p:ext uri="{BB962C8B-B14F-4D97-AF65-F5344CB8AC3E}">
        <p14:creationId xmlns:p14="http://schemas.microsoft.com/office/powerpoint/2010/main" val="3124239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Articles taken from Greenpeace blog</a:t>
            </a:r>
            <a:endParaRPr lang="en-GB" dirty="0"/>
          </a:p>
        </p:txBody>
      </p:sp>
      <p:sp>
        <p:nvSpPr>
          <p:cNvPr id="4" name="Slide Number Placeholder 3"/>
          <p:cNvSpPr>
            <a:spLocks noGrp="1"/>
          </p:cNvSpPr>
          <p:nvPr>
            <p:ph type="sldNum" sz="quarter" idx="10"/>
          </p:nvPr>
        </p:nvSpPr>
        <p:spPr/>
        <p:txBody>
          <a:bodyPr/>
          <a:lstStyle/>
          <a:p>
            <a:fld id="{721D8C24-AFA3-45DA-A3E1-C67F1790727B}" type="slidenum">
              <a:rPr lang="en-GB" smtClean="0"/>
              <a:t>12</a:t>
            </a:fld>
            <a:endParaRPr lang="en-GB"/>
          </a:p>
        </p:txBody>
      </p:sp>
    </p:spTree>
    <p:extLst>
      <p:ext uri="{BB962C8B-B14F-4D97-AF65-F5344CB8AC3E}">
        <p14:creationId xmlns:p14="http://schemas.microsoft.com/office/powerpoint/2010/main" val="2087024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85C3A06-04C1-4840-866F-1042609A320C}" type="datetimeFigureOut">
              <a:rPr lang="en-GB" smtClean="0"/>
              <a:t>13/06/2016</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5672807D-90F4-4A7C-A520-51E52A7A5846}" type="slidenum">
              <a:rPr lang="en-GB" smtClean="0"/>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C3A06-04C1-4840-866F-1042609A320C}" type="datetimeFigureOut">
              <a:rPr lang="en-GB" smtClean="0"/>
              <a:t>13/06/2016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2807D-90F4-4A7C-A520-51E52A7A584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C3A06-04C1-4840-866F-1042609A320C}" type="datetimeFigureOut">
              <a:rPr lang="en-GB" smtClean="0"/>
              <a:t>13/06/2016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2807D-90F4-4A7C-A520-51E52A7A584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5C3A06-04C1-4840-866F-1042609A320C}" type="datetimeFigureOut">
              <a:rPr lang="en-GB" smtClean="0"/>
              <a:t>13/06/2016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2807D-90F4-4A7C-A520-51E52A7A584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C3A06-04C1-4840-866F-1042609A320C}" type="datetimeFigureOut">
              <a:rPr lang="en-GB" smtClean="0"/>
              <a:t>13/06/2016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72807D-90F4-4A7C-A520-51E52A7A584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85C3A06-04C1-4840-866F-1042609A320C}" type="datetimeFigureOut">
              <a:rPr lang="en-GB" smtClean="0"/>
              <a:t>13/06/2016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72807D-90F4-4A7C-A520-51E52A7A5846}" type="slidenum">
              <a:rPr lang="en-GB" smtClean="0"/>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5C3A06-04C1-4840-866F-1042609A320C}" type="datetimeFigureOut">
              <a:rPr lang="en-GB" smtClean="0"/>
              <a:t>13/06/2016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72807D-90F4-4A7C-A520-51E52A7A584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5C3A06-04C1-4840-866F-1042609A320C}" type="datetimeFigureOut">
              <a:rPr lang="en-GB" smtClean="0"/>
              <a:t>13/06/2016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72807D-90F4-4A7C-A520-51E52A7A584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C3A06-04C1-4840-866F-1042609A320C}" type="datetimeFigureOut">
              <a:rPr lang="en-GB" smtClean="0"/>
              <a:t>13/06/2016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72807D-90F4-4A7C-A520-51E52A7A584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85C3A06-04C1-4840-866F-1042609A320C}" type="datetimeFigureOut">
              <a:rPr lang="en-GB" smtClean="0"/>
              <a:t>13/06/2016</a:t>
            </a:fld>
            <a:endParaRPr lang="en-GB"/>
          </a:p>
        </p:txBody>
      </p:sp>
      <p:sp>
        <p:nvSpPr>
          <p:cNvPr id="7" name="Slide Number Placeholder 6"/>
          <p:cNvSpPr>
            <a:spLocks noGrp="1"/>
          </p:cNvSpPr>
          <p:nvPr>
            <p:ph type="sldNum" sz="quarter" idx="12"/>
          </p:nvPr>
        </p:nvSpPr>
        <p:spPr/>
        <p:txBody>
          <a:bodyPr/>
          <a:lstStyle/>
          <a:p>
            <a:fld id="{5672807D-90F4-4A7C-A520-51E52A7A5846}" type="slidenum">
              <a:rPr lang="en-GB" smtClean="0"/>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C3A06-04C1-4840-866F-1042609A320C}" type="datetimeFigureOut">
              <a:rPr lang="en-GB" smtClean="0"/>
              <a:t>13/06/2016</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5672807D-90F4-4A7C-A520-51E52A7A5846}"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85C3A06-04C1-4840-866F-1042609A320C}" type="datetimeFigureOut">
              <a:rPr lang="en-GB" smtClean="0"/>
              <a:t>13/06/2016</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672807D-90F4-4A7C-A520-51E52A7A584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hyperlink" Target="https://www.google.co.uk/imgres?imgurl&amp;imgrefurl=http://guardianlv.com/2013/10/amazon-rainforest-sacred-science-online-screening-free-for-two-more-days/&amp;h=0&amp;w=0&amp;tbnid=4ZBciCN_MYmu7M&amp;zoom=1&amp;tbnh=185&amp;tbnw=273&amp;docid=S5LplIGZLZEPDM&amp;hl=en&amp;tbm=isch&amp;ei=6RCYU_abG8Px0gWyroBA&amp;ved=0CAgQsCUoAg" TargetMode="External"/><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2.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huffingtonpost.ca/2015/10/21/apple-china-air-pollution_n_8353408.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www.youtube.com/watch?v=q4DtOhe2LfQ" TargetMode="Externa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851" y="2806042"/>
            <a:ext cx="1417897" cy="943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s://encrypted-tbn1.gstatic.com/images?q=tbn:ANd9GcSSvQHzxiJtpbTBnCfsurdGfB0gue8PFOYEG00weD0MVkl9EkE40NN4R_K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40" y="314586"/>
            <a:ext cx="2069023" cy="140208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5441" y="1550291"/>
            <a:ext cx="1998909" cy="121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1" y="5201408"/>
            <a:ext cx="2256650" cy="1267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0272" y="4230040"/>
            <a:ext cx="1885950"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0294" y="2852934"/>
            <a:ext cx="1065928" cy="1473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170" y="314586"/>
            <a:ext cx="2100656" cy="1367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6256" y="239733"/>
            <a:ext cx="2029966" cy="134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6296" y="1517855"/>
            <a:ext cx="1681530" cy="1190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1840" y="3806519"/>
            <a:ext cx="1924291" cy="1280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1800" y="5173867"/>
            <a:ext cx="2160240" cy="1618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12790" y="6007984"/>
            <a:ext cx="1116946" cy="808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2146" y="3356992"/>
            <a:ext cx="2041551" cy="1279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24747" y="317964"/>
            <a:ext cx="1899124" cy="1067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220072" y="5301208"/>
            <a:ext cx="1572166" cy="1363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745931" y="2677352"/>
            <a:ext cx="71511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Grp="1" noChangeAspect="1" noChangeArrowheads="1"/>
          </p:cNvPicPr>
          <p:nvPr>
            <p:ph idx="1"/>
          </p:nvPr>
        </p:nvPicPr>
        <p:blipFill>
          <a:blip r:embed="rId19">
            <a:extLst>
              <a:ext uri="{28A0092B-C50C-407E-A947-70E740481C1C}">
                <a14:useLocalDpi xmlns:a14="http://schemas.microsoft.com/office/drawing/2010/main" val="0"/>
              </a:ext>
            </a:extLst>
          </a:blip>
          <a:srcRect/>
          <a:stretch>
            <a:fillRect/>
          </a:stretch>
        </p:blipFill>
        <p:spPr bwMode="auto">
          <a:xfrm>
            <a:off x="3610834" y="1876353"/>
            <a:ext cx="1387586" cy="1344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49737" y="1817224"/>
            <a:ext cx="1347345" cy="80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297975" y="2907464"/>
            <a:ext cx="952668" cy="899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5" name="Picture 2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20072" y="3896007"/>
            <a:ext cx="1395830" cy="1305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6" name="Picture 2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2834" y="1851830"/>
            <a:ext cx="1822340" cy="1325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117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75656" y="260648"/>
            <a:ext cx="6264696" cy="6264696"/>
          </a:xfrm>
          <a:prstGeom prst="rect">
            <a:avLst/>
          </a:prstGeom>
        </p:spPr>
      </p:pic>
    </p:spTree>
    <p:extLst>
      <p:ext uri="{BB962C8B-B14F-4D97-AF65-F5344CB8AC3E}">
        <p14:creationId xmlns:p14="http://schemas.microsoft.com/office/powerpoint/2010/main" val="1321977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14908"/>
            <a:ext cx="7252622" cy="720080"/>
          </a:xfrm>
        </p:spPr>
        <p:txBody>
          <a:bodyPr>
            <a:normAutofit/>
          </a:bodyPr>
          <a:lstStyle/>
          <a:p>
            <a:r>
              <a:rPr lang="en-GB" sz="3600" dirty="0" smtClean="0"/>
              <a:t>Waste Disposal</a:t>
            </a:r>
            <a:endParaRPr lang="en-GB" sz="3600" dirty="0"/>
          </a:p>
        </p:txBody>
      </p:sp>
      <p:sp>
        <p:nvSpPr>
          <p:cNvPr id="3" name="Content Placeholder 2"/>
          <p:cNvSpPr>
            <a:spLocks noGrp="1"/>
          </p:cNvSpPr>
          <p:nvPr>
            <p:ph idx="1"/>
          </p:nvPr>
        </p:nvSpPr>
        <p:spPr>
          <a:xfrm>
            <a:off x="827584" y="1264063"/>
            <a:ext cx="7416824" cy="3877119"/>
          </a:xfrm>
        </p:spPr>
        <p:txBody>
          <a:bodyPr>
            <a:normAutofit/>
          </a:bodyPr>
          <a:lstStyle/>
          <a:p>
            <a:r>
              <a:rPr lang="en-GB" sz="2000" dirty="0" smtClean="0"/>
              <a:t>Many business operations result in waste products (chemicals, materials, packaging etc.)</a:t>
            </a:r>
            <a:endParaRPr lang="en-GB" sz="2000" dirty="0"/>
          </a:p>
          <a:p>
            <a:r>
              <a:rPr lang="en-GB" sz="2000" dirty="0" smtClean="0"/>
              <a:t>Not maintaining equipment can result in waste (e.g. if a company does not maintain its water pipes and leaks occur)</a:t>
            </a:r>
            <a:r>
              <a:rPr lang="en-GB" sz="2000" dirty="0"/>
              <a:t>	</a:t>
            </a:r>
          </a:p>
          <a:p>
            <a:pPr marL="68580" indent="0">
              <a:buNone/>
            </a:pPr>
            <a:endParaRPr lang="en-GB" sz="2000" dirty="0"/>
          </a:p>
        </p:txBody>
      </p:sp>
      <p:pic>
        <p:nvPicPr>
          <p:cNvPr id="7" name="Picture 6"/>
          <p:cNvPicPr>
            <a:picLocks noChangeAspect="1"/>
          </p:cNvPicPr>
          <p:nvPr/>
        </p:nvPicPr>
        <p:blipFill>
          <a:blip r:embed="rId3"/>
          <a:stretch>
            <a:fillRect/>
          </a:stretch>
        </p:blipFill>
        <p:spPr>
          <a:xfrm>
            <a:off x="269094" y="2996952"/>
            <a:ext cx="4708946" cy="2328761"/>
          </a:xfrm>
          <a:prstGeom prst="rect">
            <a:avLst/>
          </a:prstGeom>
        </p:spPr>
      </p:pic>
      <p:pic>
        <p:nvPicPr>
          <p:cNvPr id="8" name="Picture 7"/>
          <p:cNvPicPr>
            <a:picLocks noChangeAspect="1"/>
          </p:cNvPicPr>
          <p:nvPr/>
        </p:nvPicPr>
        <p:blipFill>
          <a:blip r:embed="rId4"/>
          <a:stretch>
            <a:fillRect/>
          </a:stretch>
        </p:blipFill>
        <p:spPr>
          <a:xfrm>
            <a:off x="3347864" y="4574684"/>
            <a:ext cx="5683760" cy="2258392"/>
          </a:xfrm>
          <a:prstGeom prst="rect">
            <a:avLst/>
          </a:prstGeom>
        </p:spPr>
      </p:pic>
    </p:spTree>
    <p:extLst>
      <p:ext uri="{BB962C8B-B14F-4D97-AF65-F5344CB8AC3E}">
        <p14:creationId xmlns:p14="http://schemas.microsoft.com/office/powerpoint/2010/main" val="3908192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4704"/>
            <a:ext cx="7252622" cy="720080"/>
          </a:xfrm>
        </p:spPr>
        <p:txBody>
          <a:bodyPr>
            <a:normAutofit/>
          </a:bodyPr>
          <a:lstStyle/>
          <a:p>
            <a:r>
              <a:rPr lang="en-GB" sz="3600" dirty="0" smtClean="0"/>
              <a:t>Destruction of the Environment</a:t>
            </a:r>
            <a:endParaRPr lang="en-GB" sz="3600" dirty="0"/>
          </a:p>
        </p:txBody>
      </p:sp>
      <p:sp>
        <p:nvSpPr>
          <p:cNvPr id="3" name="Content Placeholder 2"/>
          <p:cNvSpPr>
            <a:spLocks noGrp="1"/>
          </p:cNvSpPr>
          <p:nvPr>
            <p:ph idx="1"/>
          </p:nvPr>
        </p:nvSpPr>
        <p:spPr>
          <a:xfrm>
            <a:off x="827584" y="1556792"/>
            <a:ext cx="7416824" cy="3877119"/>
          </a:xfrm>
        </p:spPr>
        <p:txBody>
          <a:bodyPr>
            <a:normAutofit/>
          </a:bodyPr>
          <a:lstStyle/>
          <a:p>
            <a:pPr marL="68580" indent="0">
              <a:buNone/>
            </a:pPr>
            <a:r>
              <a:rPr lang="en-GB" sz="2000" dirty="0" smtClean="0"/>
              <a:t>Examples include:</a:t>
            </a:r>
          </a:p>
          <a:p>
            <a:pPr marL="892175" indent="-177800"/>
            <a:r>
              <a:rPr lang="en-GB" sz="2000" dirty="0"/>
              <a:t>	</a:t>
            </a:r>
            <a:r>
              <a:rPr lang="en-GB" sz="2000" dirty="0" smtClean="0"/>
              <a:t>Logging and associated industries</a:t>
            </a:r>
          </a:p>
          <a:p>
            <a:pPr marL="892175" indent="-177800"/>
            <a:r>
              <a:rPr lang="en-GB" sz="2000" dirty="0"/>
              <a:t>	</a:t>
            </a:r>
            <a:r>
              <a:rPr lang="en-GB" sz="2000" dirty="0" smtClean="0"/>
              <a:t>New buildings in rural areas</a:t>
            </a:r>
          </a:p>
          <a:p>
            <a:pPr marL="892175" indent="-177800"/>
            <a:r>
              <a:rPr lang="en-GB" sz="2000" dirty="0"/>
              <a:t>	</a:t>
            </a:r>
            <a:r>
              <a:rPr lang="en-GB" sz="2000" dirty="0" smtClean="0"/>
              <a:t>Unforeseen events (e.g. BP Deepwater Horizon Oil Spill)</a:t>
            </a:r>
          </a:p>
          <a:p>
            <a:pPr marL="68580" indent="0">
              <a:buNone/>
            </a:pPr>
            <a:r>
              <a:rPr lang="en-GB" sz="2000" dirty="0"/>
              <a:t>	</a:t>
            </a:r>
          </a:p>
          <a:p>
            <a:pPr marL="68580" indent="0">
              <a:buNone/>
            </a:pPr>
            <a:endParaRPr lang="en-GB" sz="2000" dirty="0"/>
          </a:p>
        </p:txBody>
      </p:sp>
      <p:pic>
        <p:nvPicPr>
          <p:cNvPr id="6" name="Picture 5"/>
          <p:cNvPicPr>
            <a:picLocks noChangeAspect="1"/>
          </p:cNvPicPr>
          <p:nvPr/>
        </p:nvPicPr>
        <p:blipFill>
          <a:blip r:embed="rId3"/>
          <a:stretch>
            <a:fillRect/>
          </a:stretch>
        </p:blipFill>
        <p:spPr>
          <a:xfrm>
            <a:off x="2771800" y="4024881"/>
            <a:ext cx="3261007" cy="1836812"/>
          </a:xfrm>
          <a:prstGeom prst="rect">
            <a:avLst/>
          </a:prstGeom>
        </p:spPr>
      </p:pic>
      <p:pic>
        <p:nvPicPr>
          <p:cNvPr id="5" name="Picture 4"/>
          <p:cNvPicPr>
            <a:picLocks noChangeAspect="1"/>
          </p:cNvPicPr>
          <p:nvPr/>
        </p:nvPicPr>
        <p:blipFill>
          <a:blip r:embed="rId4"/>
          <a:stretch>
            <a:fillRect/>
          </a:stretch>
        </p:blipFill>
        <p:spPr>
          <a:xfrm>
            <a:off x="323528" y="3353939"/>
            <a:ext cx="3198846" cy="3178696"/>
          </a:xfrm>
          <a:prstGeom prst="rect">
            <a:avLst/>
          </a:prstGeom>
        </p:spPr>
      </p:pic>
      <p:pic>
        <p:nvPicPr>
          <p:cNvPr id="4" name="Picture 3"/>
          <p:cNvPicPr>
            <a:picLocks noChangeAspect="1"/>
          </p:cNvPicPr>
          <p:nvPr/>
        </p:nvPicPr>
        <p:blipFill>
          <a:blip r:embed="rId5"/>
          <a:stretch>
            <a:fillRect/>
          </a:stretch>
        </p:blipFill>
        <p:spPr>
          <a:xfrm>
            <a:off x="5831632" y="3990354"/>
            <a:ext cx="3312368" cy="2830286"/>
          </a:xfrm>
          <a:prstGeom prst="rect">
            <a:avLst/>
          </a:prstGeom>
        </p:spPr>
      </p:pic>
    </p:spTree>
    <p:extLst>
      <p:ext uri="{BB962C8B-B14F-4D97-AF65-F5344CB8AC3E}">
        <p14:creationId xmlns:p14="http://schemas.microsoft.com/office/powerpoint/2010/main" val="2410582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7704856" cy="864096"/>
          </a:xfrm>
        </p:spPr>
        <p:txBody>
          <a:bodyPr/>
          <a:lstStyle/>
          <a:p>
            <a:r>
              <a:rPr lang="en-GB" dirty="0" smtClean="0"/>
              <a:t>Activity</a:t>
            </a:r>
            <a:endParaRPr lang="en-GB" dirty="0"/>
          </a:p>
        </p:txBody>
      </p:sp>
      <p:sp>
        <p:nvSpPr>
          <p:cNvPr id="3" name="Content Placeholder 2"/>
          <p:cNvSpPr>
            <a:spLocks noGrp="1"/>
          </p:cNvSpPr>
          <p:nvPr>
            <p:ph idx="1"/>
          </p:nvPr>
        </p:nvSpPr>
        <p:spPr>
          <a:xfrm>
            <a:off x="611560" y="1844824"/>
            <a:ext cx="7787016" cy="4896544"/>
          </a:xfrm>
        </p:spPr>
        <p:txBody>
          <a:bodyPr>
            <a:normAutofit/>
          </a:bodyPr>
          <a:lstStyle/>
          <a:p>
            <a:pPr marL="68580" indent="0">
              <a:buNone/>
            </a:pPr>
            <a:r>
              <a:rPr lang="en-GB" dirty="0" smtClean="0"/>
              <a:t>Complete pages 2 and 3 of your ‘Environmental Factors’ scrap book</a:t>
            </a:r>
          </a:p>
          <a:p>
            <a:endParaRPr lang="en-GB" dirty="0"/>
          </a:p>
          <a:p>
            <a:pPr marL="525780" indent="-457200">
              <a:buFont typeface="+mj-lt"/>
              <a:buAutoNum type="arabicPeriod"/>
            </a:pPr>
            <a:r>
              <a:rPr lang="en-GB" b="1" dirty="0" smtClean="0"/>
              <a:t>Define/explain</a:t>
            </a:r>
            <a:r>
              <a:rPr lang="en-GB" dirty="0" smtClean="0"/>
              <a:t> each of the environmental costs (see HJR page 734 – 735</a:t>
            </a:r>
            <a:r>
              <a:rPr lang="en-GB" dirty="0" smtClean="0"/>
              <a:t>)</a:t>
            </a:r>
          </a:p>
          <a:p>
            <a:pPr marL="525780" indent="-457200">
              <a:buFont typeface="+mj-lt"/>
              <a:buAutoNum type="arabicPeriod"/>
            </a:pPr>
            <a:endParaRPr lang="en-GB" dirty="0" smtClean="0"/>
          </a:p>
          <a:p>
            <a:pPr marL="525780" indent="-457200">
              <a:buFont typeface="+mj-lt"/>
              <a:buAutoNum type="arabicPeriod"/>
            </a:pPr>
            <a:r>
              <a:rPr lang="en-GB" dirty="0" smtClean="0"/>
              <a:t>For </a:t>
            </a:r>
            <a:r>
              <a:rPr lang="en-GB" dirty="0" smtClean="0"/>
              <a:t>each, find real life examples of businesses who have damaged the environment in that way.</a:t>
            </a:r>
            <a:endParaRPr lang="en-GB" dirty="0" smtClean="0"/>
          </a:p>
          <a:p>
            <a:endParaRPr lang="en-GB" dirty="0"/>
          </a:p>
          <a:p>
            <a:pPr lvl="2"/>
            <a:endParaRPr lang="en-GB" dirty="0"/>
          </a:p>
        </p:txBody>
      </p:sp>
    </p:spTree>
    <p:extLst>
      <p:ext uri="{BB962C8B-B14F-4D97-AF65-F5344CB8AC3E}">
        <p14:creationId xmlns:p14="http://schemas.microsoft.com/office/powerpoint/2010/main" val="90644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Content Placeholder 2"/>
          <p:cNvSpPr>
            <a:spLocks noGrp="1"/>
          </p:cNvSpPr>
          <p:nvPr>
            <p:ph idx="1"/>
          </p:nvPr>
        </p:nvSpPr>
        <p:spPr/>
        <p:txBody>
          <a:bodyPr/>
          <a:lstStyle/>
          <a:p>
            <a:r>
              <a:rPr lang="en-GB" dirty="0" smtClean="0"/>
              <a:t>Team up with a classmate and compare your notes on environmental costs. </a:t>
            </a:r>
          </a:p>
          <a:p>
            <a:endParaRPr lang="en-GB" dirty="0"/>
          </a:p>
          <a:p>
            <a:r>
              <a:rPr lang="en-GB" dirty="0" smtClean="0"/>
              <a:t>Make notes of their examples also. </a:t>
            </a:r>
          </a:p>
          <a:p>
            <a:endParaRPr lang="en-GB" dirty="0"/>
          </a:p>
          <a:p>
            <a:r>
              <a:rPr lang="en-GB" dirty="0" smtClean="0"/>
              <a:t>Consider how these businesses could have controlled these environmental costs. </a:t>
            </a:r>
            <a:endParaRPr lang="en-GB" dirty="0"/>
          </a:p>
        </p:txBody>
      </p:sp>
    </p:spTree>
    <p:extLst>
      <p:ext uri="{BB962C8B-B14F-4D97-AF65-F5344CB8AC3E}">
        <p14:creationId xmlns:p14="http://schemas.microsoft.com/office/powerpoint/2010/main" val="2153241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411" y="620688"/>
            <a:ext cx="7024744" cy="1143000"/>
          </a:xfrm>
        </p:spPr>
        <p:txBody>
          <a:bodyPr>
            <a:normAutofit fontScale="90000"/>
          </a:bodyPr>
          <a:lstStyle/>
          <a:p>
            <a:r>
              <a:rPr lang="en-GB" dirty="0" smtClean="0"/>
              <a:t>Starter: Environmental Factors</a:t>
            </a:r>
            <a:endParaRPr lang="en-GB" dirty="0"/>
          </a:p>
        </p:txBody>
      </p:sp>
      <p:sp>
        <p:nvSpPr>
          <p:cNvPr id="3" name="Content Placeholder 2"/>
          <p:cNvSpPr>
            <a:spLocks noGrp="1"/>
          </p:cNvSpPr>
          <p:nvPr>
            <p:ph idx="1"/>
          </p:nvPr>
        </p:nvSpPr>
        <p:spPr/>
        <p:txBody>
          <a:bodyPr/>
          <a:lstStyle/>
          <a:p>
            <a:r>
              <a:rPr lang="en-GB" dirty="0" smtClean="0"/>
              <a:t>Make a list or a mind map of all the different ways in which businesses contribute to environmental damage.</a:t>
            </a:r>
          </a:p>
          <a:p>
            <a:endParaRPr lang="en-GB" dirty="0"/>
          </a:p>
          <a:p>
            <a:r>
              <a:rPr lang="en-GB" dirty="0" smtClean="0"/>
              <a:t>Come up with two examples of businesses who HAVE caused environmental damage.</a:t>
            </a:r>
            <a:endParaRPr lang="en-GB" dirty="0"/>
          </a:p>
        </p:txBody>
      </p:sp>
    </p:spTree>
    <p:extLst>
      <p:ext uri="{BB962C8B-B14F-4D97-AF65-F5344CB8AC3E}">
        <p14:creationId xmlns:p14="http://schemas.microsoft.com/office/powerpoint/2010/main" val="651937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ac\AppData\Local\Microsoft\Windows\Temporary Internet Files\Content.IE5\07U29R1Y\animated-globe[1].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872" y="2420888"/>
            <a:ext cx="2414662" cy="2414662"/>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683568" y="818401"/>
            <a:ext cx="273630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Emissions of gas though production processes</a:t>
            </a:r>
            <a:endParaRPr lang="en-GB" b="1" dirty="0"/>
          </a:p>
        </p:txBody>
      </p:sp>
      <p:sp>
        <p:nvSpPr>
          <p:cNvPr id="6" name="Rounded Rectangle 5"/>
          <p:cNvSpPr/>
          <p:nvPr/>
        </p:nvSpPr>
        <p:spPr>
          <a:xfrm>
            <a:off x="5760886" y="844781"/>
            <a:ext cx="280831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Pollution caused by transporting raw materials</a:t>
            </a:r>
            <a:endParaRPr lang="en-GB" b="1" dirty="0"/>
          </a:p>
        </p:txBody>
      </p:sp>
      <p:sp>
        <p:nvSpPr>
          <p:cNvPr id="7" name="Rounded Rectangle 6"/>
          <p:cNvSpPr/>
          <p:nvPr/>
        </p:nvSpPr>
        <p:spPr>
          <a:xfrm>
            <a:off x="796051" y="5301208"/>
            <a:ext cx="2592288"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Pollution of the sea by using it as a ‘free’ dumping ground</a:t>
            </a:r>
            <a:endParaRPr lang="en-GB" b="1" dirty="0"/>
          </a:p>
        </p:txBody>
      </p:sp>
      <p:sp>
        <p:nvSpPr>
          <p:cNvPr id="8" name="Rounded Rectangle 7"/>
          <p:cNvSpPr/>
          <p:nvPr/>
        </p:nvSpPr>
        <p:spPr>
          <a:xfrm>
            <a:off x="5976910" y="5381366"/>
            <a:ext cx="237626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Destruction of natural environment</a:t>
            </a:r>
            <a:endParaRPr lang="en-GB" b="1" dirty="0"/>
          </a:p>
        </p:txBody>
      </p:sp>
      <p:sp>
        <p:nvSpPr>
          <p:cNvPr id="10" name="Rounded Rectangle 9"/>
          <p:cNvSpPr/>
          <p:nvPr/>
        </p:nvSpPr>
        <p:spPr>
          <a:xfrm>
            <a:off x="1367644" y="2192445"/>
            <a:ext cx="2232248" cy="5040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Global warming</a:t>
            </a:r>
            <a:endParaRPr lang="en-GB" dirty="0"/>
          </a:p>
        </p:txBody>
      </p:sp>
      <p:sp>
        <p:nvSpPr>
          <p:cNvPr id="13" name="Rounded Rectangle 12"/>
          <p:cNvSpPr/>
          <p:nvPr/>
        </p:nvSpPr>
        <p:spPr>
          <a:xfrm>
            <a:off x="5835855" y="2192445"/>
            <a:ext cx="2232248" cy="5040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Energy consumption</a:t>
            </a:r>
            <a:endParaRPr lang="en-GB" dirty="0"/>
          </a:p>
        </p:txBody>
      </p:sp>
      <p:sp>
        <p:nvSpPr>
          <p:cNvPr id="14" name="Rounded Rectangle 13"/>
          <p:cNvSpPr/>
          <p:nvPr/>
        </p:nvSpPr>
        <p:spPr>
          <a:xfrm>
            <a:off x="1475656" y="2996952"/>
            <a:ext cx="1503784" cy="5040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Recycling</a:t>
            </a:r>
            <a:endParaRPr lang="en-GB" dirty="0"/>
          </a:p>
        </p:txBody>
      </p:sp>
      <p:sp>
        <p:nvSpPr>
          <p:cNvPr id="15" name="Rounded Rectangle 14"/>
          <p:cNvSpPr/>
          <p:nvPr/>
        </p:nvSpPr>
        <p:spPr>
          <a:xfrm>
            <a:off x="6156176" y="3068960"/>
            <a:ext cx="1647800" cy="5040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Congestion</a:t>
            </a:r>
            <a:endParaRPr lang="en-GB" dirty="0"/>
          </a:p>
        </p:txBody>
      </p:sp>
      <p:sp>
        <p:nvSpPr>
          <p:cNvPr id="16" name="Rounded Rectangle 15"/>
          <p:cNvSpPr/>
          <p:nvPr/>
        </p:nvSpPr>
        <p:spPr>
          <a:xfrm>
            <a:off x="1628056" y="4005064"/>
            <a:ext cx="1503784" cy="5040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Waste disposal</a:t>
            </a:r>
            <a:endParaRPr lang="en-GB" dirty="0"/>
          </a:p>
        </p:txBody>
      </p:sp>
      <p:sp>
        <p:nvSpPr>
          <p:cNvPr id="17" name="Rounded Rectangle 16"/>
          <p:cNvSpPr/>
          <p:nvPr/>
        </p:nvSpPr>
        <p:spPr>
          <a:xfrm>
            <a:off x="6003776" y="4005064"/>
            <a:ext cx="1800200" cy="657556"/>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Efficient use of resources</a:t>
            </a:r>
            <a:endParaRPr lang="en-GB" dirty="0"/>
          </a:p>
        </p:txBody>
      </p:sp>
      <p:sp>
        <p:nvSpPr>
          <p:cNvPr id="18" name="Rounded Rectangle 17"/>
          <p:cNvSpPr/>
          <p:nvPr/>
        </p:nvSpPr>
        <p:spPr>
          <a:xfrm>
            <a:off x="3923928" y="5085184"/>
            <a:ext cx="1503784" cy="936104"/>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Use of non renewable resources</a:t>
            </a:r>
            <a:endParaRPr lang="en-GB" dirty="0"/>
          </a:p>
        </p:txBody>
      </p:sp>
      <p:sp>
        <p:nvSpPr>
          <p:cNvPr id="19" name="Rounded Rectangle 18"/>
          <p:cNvSpPr/>
          <p:nvPr/>
        </p:nvSpPr>
        <p:spPr>
          <a:xfrm>
            <a:off x="3907738" y="1052736"/>
            <a:ext cx="1503784" cy="936104"/>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Using less packaging</a:t>
            </a:r>
            <a:endParaRPr lang="en-GB" dirty="0"/>
          </a:p>
        </p:txBody>
      </p:sp>
    </p:spTree>
    <p:extLst>
      <p:ext uri="{BB962C8B-B14F-4D97-AF65-F5344CB8AC3E}">
        <p14:creationId xmlns:p14="http://schemas.microsoft.com/office/powerpoint/2010/main" val="926525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548680"/>
            <a:ext cx="7024744" cy="1143000"/>
          </a:xfrm>
        </p:spPr>
        <p:txBody>
          <a:bodyPr/>
          <a:lstStyle/>
          <a:p>
            <a:r>
              <a:rPr lang="en-GB" dirty="0" smtClean="0"/>
              <a:t>Learning Objective</a:t>
            </a:r>
            <a:endParaRPr lang="en-GB" dirty="0"/>
          </a:p>
        </p:txBody>
      </p:sp>
      <p:sp>
        <p:nvSpPr>
          <p:cNvPr id="3" name="Content Placeholder 2"/>
          <p:cNvSpPr>
            <a:spLocks noGrp="1"/>
          </p:cNvSpPr>
          <p:nvPr>
            <p:ph idx="1"/>
          </p:nvPr>
        </p:nvSpPr>
        <p:spPr>
          <a:xfrm>
            <a:off x="1043608" y="1916832"/>
            <a:ext cx="7056784" cy="3672408"/>
          </a:xfrm>
        </p:spPr>
        <p:txBody>
          <a:bodyPr>
            <a:normAutofit/>
          </a:bodyPr>
          <a:lstStyle/>
          <a:p>
            <a:r>
              <a:rPr lang="en-GB" dirty="0" smtClean="0"/>
              <a:t>Explain the potential environment costs of business activity including:</a:t>
            </a:r>
          </a:p>
          <a:p>
            <a:pPr lvl="2"/>
            <a:r>
              <a:rPr lang="en-GB" dirty="0" smtClean="0"/>
              <a:t>Air, water and noise pollution</a:t>
            </a:r>
            <a:endParaRPr lang="en-GB" dirty="0"/>
          </a:p>
          <a:p>
            <a:pPr lvl="2"/>
            <a:r>
              <a:rPr lang="en-GB" dirty="0" smtClean="0"/>
              <a:t>Climate change</a:t>
            </a:r>
          </a:p>
          <a:p>
            <a:pPr lvl="2"/>
            <a:r>
              <a:rPr lang="en-GB" dirty="0" smtClean="0"/>
              <a:t>Congestion</a:t>
            </a:r>
          </a:p>
          <a:p>
            <a:pPr lvl="2"/>
            <a:r>
              <a:rPr lang="en-GB" dirty="0" smtClean="0"/>
              <a:t>Destruction of the environment</a:t>
            </a:r>
          </a:p>
          <a:p>
            <a:pPr lvl="2"/>
            <a:r>
              <a:rPr lang="en-GB" dirty="0" smtClean="0"/>
              <a:t>Waste disposal</a:t>
            </a:r>
          </a:p>
          <a:p>
            <a:pPr lvl="2"/>
            <a:endParaRPr lang="en-GB" dirty="0"/>
          </a:p>
        </p:txBody>
      </p:sp>
    </p:spTree>
    <p:extLst>
      <p:ext uri="{BB962C8B-B14F-4D97-AF65-F5344CB8AC3E}">
        <p14:creationId xmlns:p14="http://schemas.microsoft.com/office/powerpoint/2010/main" val="1060289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64704"/>
            <a:ext cx="7252622" cy="1008112"/>
          </a:xfrm>
        </p:spPr>
        <p:txBody>
          <a:bodyPr>
            <a:normAutofit fontScale="90000"/>
          </a:bodyPr>
          <a:lstStyle/>
          <a:p>
            <a:r>
              <a:rPr lang="en-GB" sz="3200" dirty="0" smtClean="0"/>
              <a:t>The costs and benefits of business activity</a:t>
            </a:r>
            <a:endParaRPr lang="en-GB" sz="3200" dirty="0"/>
          </a:p>
        </p:txBody>
      </p:sp>
      <p:sp>
        <p:nvSpPr>
          <p:cNvPr id="3" name="Content Placeholder 2"/>
          <p:cNvSpPr>
            <a:spLocks noGrp="1"/>
          </p:cNvSpPr>
          <p:nvPr>
            <p:ph idx="1"/>
          </p:nvPr>
        </p:nvSpPr>
        <p:spPr>
          <a:xfrm>
            <a:off x="1021059" y="2132856"/>
            <a:ext cx="7252622" cy="2808312"/>
          </a:xfrm>
        </p:spPr>
        <p:txBody>
          <a:bodyPr>
            <a:normAutofit/>
          </a:bodyPr>
          <a:lstStyle/>
          <a:p>
            <a:r>
              <a:rPr lang="en-GB" sz="2000" dirty="0" smtClean="0"/>
              <a:t>When businesses produce and sell products or services it is relatively easy for them to see the costs involved and the benefits they will gain.</a:t>
            </a:r>
          </a:p>
          <a:p>
            <a:endParaRPr lang="en-GB" sz="2000" dirty="0"/>
          </a:p>
          <a:p>
            <a:r>
              <a:rPr lang="en-GB" sz="2000" dirty="0" smtClean="0"/>
              <a:t>These are known as </a:t>
            </a:r>
            <a:r>
              <a:rPr lang="en-GB" sz="2000" b="1" dirty="0" smtClean="0">
                <a:solidFill>
                  <a:srgbClr val="92D050"/>
                </a:solidFill>
              </a:rPr>
              <a:t>PRIVATE COSTS </a:t>
            </a:r>
            <a:r>
              <a:rPr lang="en-GB" sz="2000" dirty="0" smtClean="0"/>
              <a:t>(e.g. wages paid to employees, costs of advertising) and </a:t>
            </a:r>
            <a:r>
              <a:rPr lang="en-GB" sz="2000" b="1" dirty="0" smtClean="0">
                <a:solidFill>
                  <a:srgbClr val="92D050"/>
                </a:solidFill>
              </a:rPr>
              <a:t>PRIVATE BENEFITS </a:t>
            </a:r>
            <a:r>
              <a:rPr lang="en-GB" sz="2000" dirty="0" smtClean="0"/>
              <a:t>(e.g.  </a:t>
            </a:r>
            <a:r>
              <a:rPr lang="en-GB" sz="2000" dirty="0"/>
              <a:t>total revenue earned from sales, any resulting profit and the dividends paid to shareholders</a:t>
            </a:r>
            <a:r>
              <a:rPr lang="en-GB" sz="2000" dirty="0" smtClean="0"/>
              <a:t>)</a:t>
            </a:r>
          </a:p>
          <a:p>
            <a:endParaRPr lang="en-GB" sz="2000" dirty="0"/>
          </a:p>
        </p:txBody>
      </p:sp>
    </p:spTree>
    <p:extLst>
      <p:ext uri="{BB962C8B-B14F-4D97-AF65-F5344CB8AC3E}">
        <p14:creationId xmlns:p14="http://schemas.microsoft.com/office/powerpoint/2010/main" val="2159167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64704"/>
            <a:ext cx="7252622" cy="1008112"/>
          </a:xfrm>
        </p:spPr>
        <p:txBody>
          <a:bodyPr>
            <a:normAutofit fontScale="90000"/>
          </a:bodyPr>
          <a:lstStyle/>
          <a:p>
            <a:r>
              <a:rPr lang="en-GB" sz="3200" dirty="0" smtClean="0"/>
              <a:t>The costs and benefits of business activity</a:t>
            </a:r>
            <a:endParaRPr lang="en-GB" sz="3200" dirty="0"/>
          </a:p>
        </p:txBody>
      </p:sp>
      <p:sp>
        <p:nvSpPr>
          <p:cNvPr id="3" name="Content Placeholder 2"/>
          <p:cNvSpPr>
            <a:spLocks noGrp="1"/>
          </p:cNvSpPr>
          <p:nvPr>
            <p:ph idx="1"/>
          </p:nvPr>
        </p:nvSpPr>
        <p:spPr>
          <a:xfrm>
            <a:off x="1043608" y="2132856"/>
            <a:ext cx="7252622" cy="3168352"/>
          </a:xfrm>
        </p:spPr>
        <p:txBody>
          <a:bodyPr>
            <a:normAutofit/>
          </a:bodyPr>
          <a:lstStyle/>
          <a:p>
            <a:r>
              <a:rPr lang="en-GB" sz="2000" dirty="0" smtClean="0"/>
              <a:t>However, businesses may also create </a:t>
            </a:r>
            <a:r>
              <a:rPr lang="en-GB" sz="2000" b="1" dirty="0" smtClean="0">
                <a:solidFill>
                  <a:srgbClr val="92D050"/>
                </a:solidFill>
              </a:rPr>
              <a:t>SOCIAL COSTS </a:t>
            </a:r>
            <a:r>
              <a:rPr lang="en-GB" sz="2000" dirty="0" smtClean="0"/>
              <a:t>due to </a:t>
            </a:r>
            <a:r>
              <a:rPr lang="en-GB" sz="2000" b="1" dirty="0" smtClean="0">
                <a:solidFill>
                  <a:srgbClr val="92D050"/>
                </a:solidFill>
              </a:rPr>
              <a:t>EXTERNALITIES</a:t>
            </a:r>
            <a:r>
              <a:rPr lang="en-GB" sz="2000" dirty="0" smtClean="0"/>
              <a:t>. Externalities occur when private costs are different to social costs and private benefits are different to social benefits.</a:t>
            </a:r>
          </a:p>
          <a:p>
            <a:pPr marL="68580" indent="0">
              <a:buNone/>
            </a:pPr>
            <a:endParaRPr lang="en-GB" sz="2000" dirty="0"/>
          </a:p>
          <a:p>
            <a:r>
              <a:rPr lang="en-GB" sz="2000" dirty="0" smtClean="0"/>
              <a:t> Social costs are made up of the private costs of the business plus </a:t>
            </a:r>
            <a:r>
              <a:rPr lang="en-GB" sz="2000" b="1" dirty="0" smtClean="0">
                <a:solidFill>
                  <a:srgbClr val="92D050"/>
                </a:solidFill>
              </a:rPr>
              <a:t>NEGATIVE EXTERNALITIES</a:t>
            </a:r>
            <a:r>
              <a:rPr lang="en-GB" sz="2000" dirty="0" smtClean="0">
                <a:solidFill>
                  <a:srgbClr val="92D050"/>
                </a:solidFill>
              </a:rPr>
              <a:t> </a:t>
            </a:r>
            <a:r>
              <a:rPr lang="en-GB" sz="2000" dirty="0" smtClean="0"/>
              <a:t>(the costs to the rest of society).</a:t>
            </a:r>
          </a:p>
          <a:p>
            <a:pPr marL="68580" indent="0">
              <a:buNone/>
            </a:pPr>
            <a:endParaRPr lang="en-GB"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4581128"/>
            <a:ext cx="2818284" cy="1871341"/>
          </a:xfrm>
          <a:prstGeom prst="rect">
            <a:avLst/>
          </a:prstGeom>
        </p:spPr>
      </p:pic>
      <p:sp>
        <p:nvSpPr>
          <p:cNvPr id="5" name="TextBox 4"/>
          <p:cNvSpPr txBox="1"/>
          <p:nvPr/>
        </p:nvSpPr>
        <p:spPr>
          <a:xfrm>
            <a:off x="1043608" y="5168805"/>
            <a:ext cx="4104456" cy="984885"/>
          </a:xfrm>
          <a:prstGeom prst="rect">
            <a:avLst/>
          </a:prstGeom>
          <a:noFill/>
        </p:spPr>
        <p:txBody>
          <a:bodyPr wrap="square" rtlCol="0">
            <a:spAutoFit/>
          </a:bodyPr>
          <a:lstStyle/>
          <a:p>
            <a:pPr marL="342900" indent="-274320">
              <a:spcBef>
                <a:spcPct val="20000"/>
              </a:spcBef>
              <a:buClr>
                <a:schemeClr val="accent1"/>
              </a:buClr>
              <a:buSzPct val="76000"/>
              <a:buFont typeface="Wingdings 2" pitchFamily="18" charset="2"/>
              <a:buChar char=""/>
            </a:pPr>
            <a:r>
              <a:rPr lang="en-GB" sz="2000" dirty="0">
                <a:solidFill>
                  <a:schemeClr val="tx2"/>
                </a:solidFill>
              </a:rPr>
              <a:t>Many externalities affect the environment.</a:t>
            </a:r>
          </a:p>
          <a:p>
            <a:endParaRPr lang="en-GB" dirty="0"/>
          </a:p>
        </p:txBody>
      </p:sp>
    </p:spTree>
    <p:extLst>
      <p:ext uri="{BB962C8B-B14F-4D97-AF65-F5344CB8AC3E}">
        <p14:creationId xmlns:p14="http://schemas.microsoft.com/office/powerpoint/2010/main" val="636505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vironment_Costs_1902.gif"/>
          <p:cNvPicPr/>
          <p:nvPr/>
        </p:nvPicPr>
        <p:blipFill>
          <a:blip r:embed="rId2">
            <a:extLst>
              <a:ext uri="{28A0092B-C50C-407E-A947-70E740481C1C}">
                <a14:useLocalDpi xmlns:a14="http://schemas.microsoft.com/office/drawing/2010/main" val="0"/>
              </a:ext>
            </a:extLst>
          </a:blip>
          <a:srcRect/>
          <a:stretch>
            <a:fillRect/>
          </a:stretch>
        </p:blipFill>
        <p:spPr bwMode="auto">
          <a:xfrm>
            <a:off x="1907704" y="692696"/>
            <a:ext cx="5400600" cy="5764844"/>
          </a:xfrm>
          <a:prstGeom prst="rect">
            <a:avLst/>
          </a:prstGeom>
          <a:noFill/>
          <a:ln>
            <a:noFill/>
          </a:ln>
        </p:spPr>
      </p:pic>
    </p:spTree>
    <p:extLst>
      <p:ext uri="{BB962C8B-B14F-4D97-AF65-F5344CB8AC3E}">
        <p14:creationId xmlns:p14="http://schemas.microsoft.com/office/powerpoint/2010/main" val="1796436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80016"/>
            <a:ext cx="7252622" cy="720080"/>
          </a:xfrm>
        </p:spPr>
        <p:txBody>
          <a:bodyPr>
            <a:normAutofit/>
          </a:bodyPr>
          <a:lstStyle/>
          <a:p>
            <a:r>
              <a:rPr lang="en-GB" sz="3600" dirty="0" smtClean="0"/>
              <a:t>Air and Water Pollution</a:t>
            </a:r>
            <a:endParaRPr lang="en-GB" sz="3600" dirty="0"/>
          </a:p>
        </p:txBody>
      </p:sp>
      <p:sp>
        <p:nvSpPr>
          <p:cNvPr id="3" name="Content Placeholder 2"/>
          <p:cNvSpPr>
            <a:spLocks noGrp="1"/>
          </p:cNvSpPr>
          <p:nvPr>
            <p:ph idx="1"/>
          </p:nvPr>
        </p:nvSpPr>
        <p:spPr>
          <a:xfrm>
            <a:off x="539552" y="1412776"/>
            <a:ext cx="4248472" cy="5400600"/>
          </a:xfrm>
        </p:spPr>
        <p:txBody>
          <a:bodyPr>
            <a:normAutofit fontScale="92500" lnSpcReduction="10000"/>
          </a:bodyPr>
          <a:lstStyle/>
          <a:p>
            <a:r>
              <a:rPr lang="en-GB" sz="2000" dirty="0" smtClean="0"/>
              <a:t>The pollution from factories, machines or vehicles emitting poisonous gases into the atmosphere.</a:t>
            </a:r>
          </a:p>
          <a:p>
            <a:endParaRPr lang="en-GB" sz="2000" dirty="0" smtClean="0"/>
          </a:p>
          <a:p>
            <a:r>
              <a:rPr lang="en-GB" sz="2000" dirty="0" smtClean="0"/>
              <a:t>Many industries use water in their production and are therefore near rivers, making it fairly easy for them to dispose of waste into nearby water.</a:t>
            </a:r>
          </a:p>
          <a:p>
            <a:endParaRPr lang="en-GB" sz="2000" dirty="0"/>
          </a:p>
          <a:p>
            <a:r>
              <a:rPr lang="en-GB" sz="2000" dirty="0" smtClean="0"/>
              <a:t>Industries based near the coast have used the sea to dump waste. Cargo ships have also dumped their waste into the sea. The North Sea for example is one of the most polluted seas in the world!</a:t>
            </a:r>
          </a:p>
          <a:p>
            <a:endParaRPr lang="en-GB" sz="2000" dirty="0"/>
          </a:p>
          <a:p>
            <a:pPr marL="68580" indent="0">
              <a:buNone/>
            </a:pPr>
            <a:endParaRPr lang="en-GB" sz="2000" dirty="0"/>
          </a:p>
        </p:txBody>
      </p:sp>
      <p:pic>
        <p:nvPicPr>
          <p:cNvPr id="4" name="Picture 3">
            <a:hlinkClick r:id="rId3"/>
          </p:cNvPr>
          <p:cNvPicPr>
            <a:picLocks noChangeAspect="1"/>
          </p:cNvPicPr>
          <p:nvPr/>
        </p:nvPicPr>
        <p:blipFill rotWithShape="1">
          <a:blip r:embed="rId4"/>
          <a:srcRect r="2649"/>
          <a:stretch/>
        </p:blipFill>
        <p:spPr>
          <a:xfrm>
            <a:off x="4757876" y="4509120"/>
            <a:ext cx="4346230" cy="1353349"/>
          </a:xfrm>
          <a:prstGeom prst="rect">
            <a:avLst/>
          </a:prstGeom>
        </p:spPr>
      </p:pic>
      <p:pic>
        <p:nvPicPr>
          <p:cNvPr id="6" name="Picture 5">
            <a:hlinkClick r:id="rId5"/>
          </p:cNvPr>
          <p:cNvPicPr>
            <a:picLocks noChangeAspect="1"/>
          </p:cNvPicPr>
          <p:nvPr/>
        </p:nvPicPr>
        <p:blipFill>
          <a:blip r:embed="rId6"/>
          <a:stretch>
            <a:fillRect/>
          </a:stretch>
        </p:blipFill>
        <p:spPr>
          <a:xfrm>
            <a:off x="4788023" y="1820420"/>
            <a:ext cx="3764227" cy="2112636"/>
          </a:xfrm>
          <a:prstGeom prst="rect">
            <a:avLst/>
          </a:prstGeom>
        </p:spPr>
      </p:pic>
      <p:sp>
        <p:nvSpPr>
          <p:cNvPr id="5" name="Rectangle 4"/>
          <p:cNvSpPr/>
          <p:nvPr/>
        </p:nvSpPr>
        <p:spPr>
          <a:xfrm>
            <a:off x="7524328" y="3717032"/>
            <a:ext cx="108012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Watch</a:t>
            </a:r>
            <a:endParaRPr lang="en-GB" dirty="0"/>
          </a:p>
        </p:txBody>
      </p:sp>
    </p:spTree>
    <p:extLst>
      <p:ext uri="{BB962C8B-B14F-4D97-AF65-F5344CB8AC3E}">
        <p14:creationId xmlns:p14="http://schemas.microsoft.com/office/powerpoint/2010/main" val="3480190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85116"/>
            <a:ext cx="7252622" cy="720080"/>
          </a:xfrm>
        </p:spPr>
        <p:txBody>
          <a:bodyPr>
            <a:normAutofit/>
          </a:bodyPr>
          <a:lstStyle/>
          <a:p>
            <a:r>
              <a:rPr lang="en-GB" sz="3600" dirty="0" smtClean="0"/>
              <a:t>Congestion and Noise</a:t>
            </a:r>
            <a:endParaRPr lang="en-GB" sz="3600" dirty="0"/>
          </a:p>
        </p:txBody>
      </p:sp>
      <p:sp>
        <p:nvSpPr>
          <p:cNvPr id="3" name="Content Placeholder 2"/>
          <p:cNvSpPr>
            <a:spLocks noGrp="1"/>
          </p:cNvSpPr>
          <p:nvPr>
            <p:ph idx="1"/>
          </p:nvPr>
        </p:nvSpPr>
        <p:spPr>
          <a:xfrm>
            <a:off x="827584" y="1556792"/>
            <a:ext cx="7704856" cy="3877119"/>
          </a:xfrm>
        </p:spPr>
        <p:txBody>
          <a:bodyPr>
            <a:normAutofit/>
          </a:bodyPr>
          <a:lstStyle/>
          <a:p>
            <a:r>
              <a:rPr lang="en-GB" sz="2000" dirty="0" smtClean="0"/>
              <a:t>More roads are becoming congested with traffic as a result of business activity (e.g. transportation of goods).</a:t>
            </a:r>
          </a:p>
          <a:p>
            <a:endParaRPr lang="en-GB" sz="2000" dirty="0"/>
          </a:p>
          <a:p>
            <a:r>
              <a:rPr lang="en-GB" sz="2000" dirty="0" smtClean="0"/>
              <a:t>Some business activity can also result in noise pollution for example the opening of a new runway at an airport or the noise of lorries making deliveries to a factory could disturb local residents.</a:t>
            </a:r>
          </a:p>
          <a:p>
            <a:endParaRPr lang="en-GB" sz="2000" dirty="0"/>
          </a:p>
          <a:p>
            <a:pPr marL="68580" indent="0">
              <a:buNone/>
            </a:pPr>
            <a:endParaRPr lang="en-GB" sz="2000" dirty="0"/>
          </a:p>
        </p:txBody>
      </p:sp>
      <p:pic>
        <p:nvPicPr>
          <p:cNvPr id="4" name="Picture 3"/>
          <p:cNvPicPr>
            <a:picLocks noChangeAspect="1"/>
          </p:cNvPicPr>
          <p:nvPr/>
        </p:nvPicPr>
        <p:blipFill>
          <a:blip r:embed="rId3"/>
          <a:stretch>
            <a:fillRect/>
          </a:stretch>
        </p:blipFill>
        <p:spPr>
          <a:xfrm>
            <a:off x="863317" y="4031745"/>
            <a:ext cx="3302546" cy="2161761"/>
          </a:xfrm>
          <a:prstGeom prst="rect">
            <a:avLst/>
          </a:prstGeom>
        </p:spPr>
      </p:pic>
      <p:pic>
        <p:nvPicPr>
          <p:cNvPr id="6" name="Picture 5"/>
          <p:cNvPicPr>
            <a:picLocks noChangeAspect="1"/>
          </p:cNvPicPr>
          <p:nvPr/>
        </p:nvPicPr>
        <p:blipFill>
          <a:blip r:embed="rId4"/>
          <a:stretch>
            <a:fillRect/>
          </a:stretch>
        </p:blipFill>
        <p:spPr>
          <a:xfrm>
            <a:off x="4582306" y="4031745"/>
            <a:ext cx="3960440" cy="2228543"/>
          </a:xfrm>
          <a:prstGeom prst="rect">
            <a:avLst/>
          </a:prstGeom>
        </p:spPr>
      </p:pic>
    </p:spTree>
    <p:extLst>
      <p:ext uri="{BB962C8B-B14F-4D97-AF65-F5344CB8AC3E}">
        <p14:creationId xmlns:p14="http://schemas.microsoft.com/office/powerpoint/2010/main" val="21385471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owerPoint" ma:contentTypeID="0x010100EA90949D6391244A906844C304818D4E00ED74B73EA9ED4C4C8C2F8846BE81B58F" ma:contentTypeVersion="1" ma:contentTypeDescription="Create a new PowerPoint document" ma:contentTypeScope="" ma:versionID="0bd2b28df0d9f8508218a1968f5c321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A62FBC-1DB2-42AC-854C-8218A1538036}">
  <ds:schemaRefs>
    <ds:schemaRef ds:uri="http://www.w3.org/XML/1998/namespace"/>
    <ds:schemaRef ds:uri="http://purl.org/dc/elements/1.1/"/>
    <ds:schemaRef ds:uri="http://purl.org/dc/term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AD50B47F-BB7C-4116-8E38-2A6CEFA7878C}">
  <ds:schemaRefs>
    <ds:schemaRef ds:uri="http://schemas.microsoft.com/sharepoint/v3/contenttype/forms"/>
  </ds:schemaRefs>
</ds:datastoreItem>
</file>

<file path=customXml/itemProps3.xml><?xml version="1.0" encoding="utf-8"?>
<ds:datastoreItem xmlns:ds="http://schemas.openxmlformats.org/officeDocument/2006/customXml" ds:itemID="{BA8F83E7-C46B-450A-AB28-38E6DEC3E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Austin</Template>
  <TotalTime>1155</TotalTime>
  <Words>641</Words>
  <Application>Microsoft Office PowerPoint</Application>
  <PresentationFormat>On-screen Show (4:3)</PresentationFormat>
  <Paragraphs>81</Paragraphs>
  <Slides>14</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Century Gothic</vt:lpstr>
      <vt:lpstr>Wingdings 2</vt:lpstr>
      <vt:lpstr>Austin</vt:lpstr>
      <vt:lpstr>PowerPoint Presentation</vt:lpstr>
      <vt:lpstr>Starter: Environmental Factors</vt:lpstr>
      <vt:lpstr>PowerPoint Presentation</vt:lpstr>
      <vt:lpstr>Learning Objective</vt:lpstr>
      <vt:lpstr>The costs and benefits of business activity</vt:lpstr>
      <vt:lpstr>The costs and benefits of business activity</vt:lpstr>
      <vt:lpstr>PowerPoint Presentation</vt:lpstr>
      <vt:lpstr>Air and Water Pollution</vt:lpstr>
      <vt:lpstr>Congestion and Noise</vt:lpstr>
      <vt:lpstr>PowerPoint Presentation</vt:lpstr>
      <vt:lpstr>Waste Disposal</vt:lpstr>
      <vt:lpstr>Destruction of the Environment</vt:lpstr>
      <vt:lpstr>Activity</vt:lpstr>
      <vt:lpstr>Plenary</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Crumpton</dc:creator>
  <cp:lastModifiedBy>Rebecca Crumpton</cp:lastModifiedBy>
  <cp:revision>48</cp:revision>
  <dcterms:created xsi:type="dcterms:W3CDTF">2015-06-16T14:42:13Z</dcterms:created>
  <dcterms:modified xsi:type="dcterms:W3CDTF">2016-06-13T07:59:46Z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0x010100EA90949D6391244A906844C304818D4E00ED74B73EA9ED4C4C8C2F8846BE81B58F</vt:lpwstr>
  </property>
</Properties>
</file>