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7"/>
  </p:notesMasterIdLst>
  <p:sldIdLst>
    <p:sldId id="272" r:id="rId5"/>
    <p:sldId id="270" r:id="rId6"/>
    <p:sldId id="273" r:id="rId7"/>
    <p:sldId id="262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92" r:id="rId21"/>
    <p:sldId id="286" r:id="rId22"/>
    <p:sldId id="287" r:id="rId23"/>
    <p:sldId id="288" r:id="rId24"/>
    <p:sldId id="290" r:id="rId25"/>
    <p:sldId id="29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540" autoAdjust="0"/>
  </p:normalViewPr>
  <p:slideViewPr>
    <p:cSldViewPr>
      <p:cViewPr varScale="1">
        <p:scale>
          <a:sx n="86" d="100"/>
          <a:sy n="86" d="100"/>
        </p:scale>
        <p:origin x="6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45492-657B-4CE3-97AD-3D638B60405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D8C24-AFA3-45DA-A3E1-C67F17907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1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Promote class discussion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D8C24-AFA3-45DA-A3E1-C67F1790727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8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Audit includes a check on emission levels,</a:t>
            </a:r>
            <a:r>
              <a:rPr lang="en-GB" baseline="0" dirty="0" smtClean="0"/>
              <a:t> wastage rates, pollution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D8C24-AFA3-45DA-A3E1-C67F1790727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043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85C3A06-04C1-4840-866F-1042609A320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7359B-077D-4547-AFC1-64C6DE0DCCF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51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85C3A06-04C1-4840-866F-1042609A320C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www.youtube.com/watch?v=CM_HFLIsaK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hyperlink" Target="https://www.youtube.com/watch?v=vHakVxxxU3A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692696"/>
            <a:ext cx="7024744" cy="864096"/>
          </a:xfrm>
        </p:spPr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2800" i="1" dirty="0" smtClean="0"/>
              <a:t>Think – Pair – Share</a:t>
            </a:r>
          </a:p>
          <a:p>
            <a:pPr marL="68580" indent="0">
              <a:buNone/>
            </a:pPr>
            <a:endParaRPr lang="en-GB" sz="2800" dirty="0" smtClean="0"/>
          </a:p>
          <a:p>
            <a:pPr marL="68580" indent="0">
              <a:buNone/>
            </a:pPr>
            <a:r>
              <a:rPr lang="en-GB" sz="2800" dirty="0" smtClean="0"/>
              <a:t>What can be done (and by whom) to try to control environmental damage caused by businesses?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992263"/>
            <a:ext cx="1756189" cy="131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Protective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393065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000" smtClean="0"/>
              <a:t>Seeking to protect the interest of members:</a:t>
            </a:r>
          </a:p>
          <a:p>
            <a:pPr eaLnBrk="1" hangingPunct="1"/>
            <a:r>
              <a:rPr lang="en-GB" altLang="en-US" sz="2000" smtClean="0">
                <a:solidFill>
                  <a:schemeClr val="accent2"/>
                </a:solidFill>
              </a:rPr>
              <a:t>AA</a:t>
            </a:r>
            <a:r>
              <a:rPr lang="en-GB" altLang="en-US" sz="2000" smtClean="0"/>
              <a:t> – Automobile Association – car owners</a:t>
            </a:r>
          </a:p>
          <a:p>
            <a:pPr eaLnBrk="1" hangingPunct="1"/>
            <a:r>
              <a:rPr lang="en-GB" altLang="en-US" sz="2000" smtClean="0">
                <a:solidFill>
                  <a:schemeClr val="accent2"/>
                </a:solidFill>
              </a:rPr>
              <a:t>RICS </a:t>
            </a:r>
            <a:r>
              <a:rPr lang="en-GB" altLang="en-US" sz="2000" smtClean="0"/>
              <a:t>– Royal Institution of Chartered Surveyors</a:t>
            </a:r>
          </a:p>
          <a:p>
            <a:pPr eaLnBrk="1" hangingPunct="1"/>
            <a:r>
              <a:rPr lang="en-GB" altLang="en-US" sz="2000" smtClean="0">
                <a:solidFill>
                  <a:schemeClr val="accent2"/>
                </a:solidFill>
              </a:rPr>
              <a:t>CBI</a:t>
            </a:r>
            <a:r>
              <a:rPr lang="en-GB" altLang="en-US" sz="2000" smtClean="0"/>
              <a:t> – (formerly known as the Confederation of British Industry) represents interest of business leaders and entrepreneurs</a:t>
            </a:r>
          </a:p>
        </p:txBody>
      </p:sp>
      <p:pic>
        <p:nvPicPr>
          <p:cNvPr id="7172" name="Picture 7" descr="http://www.sxc.hu/pic/2/m/s/so/sokalo/266218_2752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981200"/>
            <a:ext cx="3810000" cy="283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685800" y="5029200"/>
            <a:ext cx="38862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The AA may contribute to the debate on road maintenance and road construction to represent the views of motorists.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Image copyright: Oscar Falcon Lara,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23071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Promotional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32752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400" smtClean="0"/>
              <a:t>Seeking to promote issues of interest to its members and supporters in relation to the particular topic</a:t>
            </a:r>
          </a:p>
          <a:p>
            <a:pPr eaLnBrk="1" hangingPunct="1"/>
            <a:r>
              <a:rPr lang="en-GB" altLang="en-US" sz="2400" b="1" smtClean="0">
                <a:solidFill>
                  <a:schemeClr val="accent2"/>
                </a:solidFill>
              </a:rPr>
              <a:t>Greenpeace</a:t>
            </a:r>
            <a:r>
              <a:rPr lang="en-GB" altLang="en-US" sz="2400" smtClean="0"/>
              <a:t> – seeks to promote environmental issues</a:t>
            </a:r>
          </a:p>
          <a:p>
            <a:pPr eaLnBrk="1" hangingPunct="1"/>
            <a:r>
              <a:rPr lang="en-GB" altLang="en-US" sz="2400" b="1" smtClean="0">
                <a:solidFill>
                  <a:schemeClr val="accent2"/>
                </a:solidFill>
              </a:rPr>
              <a:t>Football Supporters' Federation</a:t>
            </a:r>
            <a:r>
              <a:rPr lang="en-GB" altLang="en-US" sz="2400" smtClean="0"/>
              <a:t> – promoting issues relating to football supporters – crowd control, ticketing, stadium access, safety, etc.</a:t>
            </a:r>
          </a:p>
          <a:p>
            <a:pPr eaLnBrk="1" hangingPunct="1"/>
            <a:r>
              <a:rPr lang="en-GB" altLang="en-US" sz="2400" b="1" smtClean="0">
                <a:solidFill>
                  <a:schemeClr val="accent2"/>
                </a:solidFill>
              </a:rPr>
              <a:t>Voluntary Euthanasia Society</a:t>
            </a:r>
            <a:r>
              <a:rPr lang="en-GB" altLang="en-US" sz="2400" smtClean="0"/>
              <a:t> – promoting the rights of individuals to end their lives</a:t>
            </a:r>
          </a:p>
        </p:txBody>
      </p:sp>
    </p:spTree>
    <p:extLst>
      <p:ext uri="{BB962C8B-B14F-4D97-AF65-F5344CB8AC3E}">
        <p14:creationId xmlns:p14="http://schemas.microsoft.com/office/powerpoint/2010/main" val="4202980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Types of Action</a:t>
            </a:r>
          </a:p>
        </p:txBody>
      </p:sp>
      <p:pic>
        <p:nvPicPr>
          <p:cNvPr id="9219" name="Picture 6" descr="C:\Documents and Settings\cmfkw\Desktop\ppt\pg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49" y="2132856"/>
            <a:ext cx="7665082" cy="337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416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28662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 smtClean="0"/>
              <a:t>Direct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367030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400" smtClean="0"/>
              <a:t>Illegal Direct Action</a:t>
            </a:r>
          </a:p>
          <a:p>
            <a:pPr eaLnBrk="1" hangingPunct="1"/>
            <a:r>
              <a:rPr lang="en-GB" altLang="en-US" sz="2400" smtClean="0"/>
              <a:t>Lobbying</a:t>
            </a:r>
          </a:p>
          <a:p>
            <a:pPr eaLnBrk="1" hangingPunct="1"/>
            <a:r>
              <a:rPr lang="en-GB" altLang="en-US" sz="2400" smtClean="0"/>
              <a:t>Protest</a:t>
            </a:r>
          </a:p>
          <a:p>
            <a:pPr eaLnBrk="1" hangingPunct="1"/>
            <a:r>
              <a:rPr lang="en-GB" altLang="en-US" sz="2400" smtClean="0"/>
              <a:t>Boycotts</a:t>
            </a:r>
          </a:p>
          <a:p>
            <a:pPr eaLnBrk="1" hangingPunct="1"/>
            <a:r>
              <a:rPr lang="en-GB" altLang="en-US" sz="2400" smtClean="0"/>
              <a:t>Civil disobedience – e.g. causing obstruction – sit ins, lie downs, making noises, etc.</a:t>
            </a:r>
          </a:p>
        </p:txBody>
      </p:sp>
      <p:pic>
        <p:nvPicPr>
          <p:cNvPr id="10244" name="Picture 7" descr="http://www.sxc.hu/pic/1/m/t/th/theliberat/225674_2812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600200"/>
            <a:ext cx="2571750" cy="3429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539552" y="5445224"/>
            <a:ext cx="441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Protestors from the group, Protestors for the Ethical treatment of Animals (PETA) demonstrate their objections to the fur trade.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Image copyright: Robert </a:t>
            </a:r>
            <a:r>
              <a:rPr lang="en-GB" altLang="en-US" sz="1200" dirty="0" err="1">
                <a:latin typeface="Verdana" panose="020B0604030504040204" pitchFamily="34" charset="0"/>
              </a:rPr>
              <a:t>Bredvad</a:t>
            </a:r>
            <a:r>
              <a:rPr lang="en-GB" altLang="en-US" sz="1200" dirty="0">
                <a:latin typeface="Verdana" panose="020B0604030504040204" pitchFamily="34" charset="0"/>
              </a:rPr>
              <a:t>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3891340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44563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 smtClean="0"/>
              <a:t>Illegal Direct Action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387032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000" smtClean="0"/>
              <a:t>Terrorism – intimidation of workers or owners/management of a business, for example </a:t>
            </a:r>
          </a:p>
          <a:p>
            <a:pPr eaLnBrk="1" hangingPunct="1"/>
            <a:r>
              <a:rPr lang="en-GB" altLang="en-US" sz="2000" smtClean="0"/>
              <a:t>Violence – bombings, shootings, threats, attacks</a:t>
            </a:r>
          </a:p>
          <a:p>
            <a:pPr eaLnBrk="1" hangingPunct="1"/>
            <a:r>
              <a:rPr lang="en-GB" altLang="en-US" sz="2000" smtClean="0"/>
              <a:t>Criminal damage – damage to property, releasing animals into the wild – Animal Liberation Front</a:t>
            </a:r>
          </a:p>
        </p:txBody>
      </p:sp>
      <p:pic>
        <p:nvPicPr>
          <p:cNvPr id="11268" name="Picture 7" descr="http://www.sxc.hu/pic/1/m/w/wi/wignstar/69466_5937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905000"/>
            <a:ext cx="2628900" cy="3505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9" name="Text Box 8"/>
          <p:cNvSpPr txBox="1">
            <a:spLocks noChangeArrowheads="1"/>
          </p:cNvSpPr>
          <p:nvPr/>
        </p:nvSpPr>
        <p:spPr bwMode="auto">
          <a:xfrm>
            <a:off x="628246" y="5585793"/>
            <a:ext cx="40386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 dirty="0">
                <a:latin typeface="Verdana" panose="020B0604030504040204" pitchFamily="34" charset="0"/>
              </a:rPr>
              <a:t>Criminal damage can be one way in which pressure groups make their views known but is illegal.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000" dirty="0">
                <a:latin typeface="Verdana" panose="020B0604030504040204" pitchFamily="34" charset="0"/>
              </a:rPr>
              <a:t>Image copyright: Ricardo Silva,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947394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65293" y="744376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 smtClean="0"/>
              <a:t>Lobbying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4103688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1800" smtClean="0"/>
              <a:t>Parliament – seeking interviews and discussions with ministers in parliament to secure their support</a:t>
            </a:r>
          </a:p>
          <a:p>
            <a:pPr eaLnBrk="1" hangingPunct="1"/>
            <a:r>
              <a:rPr lang="en-GB" altLang="en-US" sz="1800" smtClean="0"/>
              <a:t>Companies – making contact with companies to make them aware of concerns, e.g. at Board level</a:t>
            </a:r>
          </a:p>
          <a:p>
            <a:pPr eaLnBrk="1" hangingPunct="1"/>
            <a:r>
              <a:rPr lang="en-GB" altLang="en-US" sz="1800" smtClean="0"/>
              <a:t>Local Government – contacting local councillors</a:t>
            </a:r>
          </a:p>
          <a:p>
            <a:pPr eaLnBrk="1" hangingPunct="1"/>
            <a:r>
              <a:rPr lang="en-GB" altLang="en-US" sz="1800" smtClean="0"/>
              <a:t>Legal system – contacting judges, legal representatives, etc.</a:t>
            </a:r>
          </a:p>
        </p:txBody>
      </p:sp>
      <p:pic>
        <p:nvPicPr>
          <p:cNvPr id="12292" name="Picture 5" descr="http://www.sxc.hu/pic/1/m/c/ch/chelle2008/6686_4117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686719"/>
            <a:ext cx="4114800" cy="3327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520245" y="5349081"/>
            <a:ext cx="457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Protestors against the IMF and the World Bank inflate a giant pig to represent corporate gluttony in Washington DC, USA.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Image copyright: Michelle </a:t>
            </a:r>
            <a:r>
              <a:rPr lang="en-GB" altLang="en-US" sz="1200" dirty="0" err="1">
                <a:latin typeface="Verdana" panose="020B0604030504040204" pitchFamily="34" charset="0"/>
              </a:rPr>
              <a:t>Kwajafa</a:t>
            </a:r>
            <a:r>
              <a:rPr lang="en-GB" altLang="en-US" sz="1200" dirty="0">
                <a:latin typeface="Verdana" panose="020B0604030504040204" pitchFamily="34" charset="0"/>
              </a:rPr>
              <a:t>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2522581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980728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 smtClean="0"/>
              <a:t>Indirect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81200"/>
            <a:ext cx="7558087" cy="177165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400" smtClean="0"/>
              <a:t>Publicity </a:t>
            </a:r>
          </a:p>
          <a:p>
            <a:pPr eaLnBrk="1" hangingPunct="1"/>
            <a:r>
              <a:rPr lang="en-GB" altLang="en-US" sz="2400" smtClean="0"/>
              <a:t>Leaflets/adverts</a:t>
            </a:r>
          </a:p>
          <a:p>
            <a:pPr eaLnBrk="1" hangingPunct="1"/>
            <a:r>
              <a:rPr lang="en-GB" altLang="en-US" sz="2400" smtClean="0"/>
              <a:t>Petitions</a:t>
            </a:r>
          </a:p>
          <a:p>
            <a:pPr eaLnBrk="1" hangingPunct="1"/>
            <a:r>
              <a:rPr lang="en-GB" altLang="en-US" sz="2400" smtClean="0"/>
              <a:t>Providing research</a:t>
            </a:r>
          </a:p>
        </p:txBody>
      </p:sp>
    </p:spTree>
    <p:extLst>
      <p:ext uri="{BB962C8B-B14F-4D97-AF65-F5344CB8AC3E}">
        <p14:creationId xmlns:p14="http://schemas.microsoft.com/office/powerpoint/2010/main" val="79891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024744" cy="1143000"/>
          </a:xfrm>
        </p:spPr>
        <p:txBody>
          <a:bodyPr/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651811"/>
            <a:ext cx="3672408" cy="20560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8410" y="3852264"/>
            <a:ext cx="7805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Greenpeace </a:t>
            </a:r>
            <a:r>
              <a:rPr lang="en-GB" b="1" dirty="0" smtClean="0">
                <a:solidFill>
                  <a:schemeClr val="accent1"/>
                </a:solidFill>
              </a:rPr>
              <a:t>campaign against Shell</a:t>
            </a: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3" name="Picture 2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8085" y="1613372"/>
            <a:ext cx="3744416" cy="213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65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024744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Influence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Success determined by the extent to which the group can capture the popular imagination and keep the issue alive while it is still relevant</a:t>
            </a:r>
          </a:p>
          <a:p>
            <a:pPr marL="68580" indent="0" eaLnBrk="1" hangingPunct="1">
              <a:lnSpc>
                <a:spcPct val="90000"/>
              </a:lnSpc>
              <a:buNone/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Contacts with media, politicians, etc. are crucial to get the issue into the public domain</a:t>
            </a:r>
          </a:p>
          <a:p>
            <a:pPr marL="68580" indent="0" eaLnBrk="1" hangingPunct="1">
              <a:lnSpc>
                <a:spcPct val="90000"/>
              </a:lnSpc>
              <a:buNone/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Reputation of the group as reliable and having integrity may be important in its success but the reputation could be a bad one, e.g. Animal Liberation Front</a:t>
            </a:r>
          </a:p>
        </p:txBody>
      </p:sp>
    </p:spTree>
    <p:extLst>
      <p:ext uri="{BB962C8B-B14F-4D97-AF65-F5344CB8AC3E}">
        <p14:creationId xmlns:p14="http://schemas.microsoft.com/office/powerpoint/2010/main" val="681962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024744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Effects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772816"/>
            <a:ext cx="7642003" cy="4104456"/>
          </a:xfrm>
        </p:spPr>
        <p:txBody>
          <a:bodyPr/>
          <a:lstStyle/>
          <a:p>
            <a:pPr marL="68580" indent="0" eaLnBrk="1" hangingPunct="1">
              <a:lnSpc>
                <a:spcPct val="90000"/>
              </a:lnSpc>
              <a:buNone/>
            </a:pPr>
            <a:r>
              <a:rPr lang="en-GB" altLang="en-US" dirty="0" smtClean="0"/>
              <a:t>Successful campaigns can lead to legal and ethical changes in business practice e.g.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The increasing practice of environmental audits by businesses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The movement to the use of synthetic fur in the fashion industry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The compulsory use of seat belts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The decrease in the use of CFCs </a:t>
            </a:r>
          </a:p>
        </p:txBody>
      </p:sp>
    </p:spTree>
    <p:extLst>
      <p:ext uri="{BB962C8B-B14F-4D97-AF65-F5344CB8AC3E}">
        <p14:creationId xmlns:p14="http://schemas.microsoft.com/office/powerpoint/2010/main" val="245061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938" y="332656"/>
            <a:ext cx="7024744" cy="1143000"/>
          </a:xfrm>
        </p:spPr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938" y="1700808"/>
            <a:ext cx="6777317" cy="3508977"/>
          </a:xfrm>
        </p:spPr>
        <p:txBody>
          <a:bodyPr/>
          <a:lstStyle/>
          <a:p>
            <a:r>
              <a:rPr lang="en-GB" dirty="0" smtClean="0"/>
              <a:t>Explain how potential environmental costs can be controlled by government intervention, the influence of pressure groups and education</a:t>
            </a:r>
          </a:p>
          <a:p>
            <a:endParaRPr lang="en-GB" dirty="0"/>
          </a:p>
          <a:p>
            <a:r>
              <a:rPr lang="en-GB" dirty="0"/>
              <a:t>Explain how businesses can respond to environmental issues.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99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96065" y="620688"/>
            <a:ext cx="7024744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Response of Business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9778" y="2060848"/>
            <a:ext cx="7324630" cy="3816424"/>
          </a:xfrm>
        </p:spPr>
        <p:txBody>
          <a:bodyPr>
            <a:normAutofit/>
          </a:bodyPr>
          <a:lstStyle/>
          <a:p>
            <a:pPr marL="68580" indent="0" eaLnBrk="1" hangingPunct="1">
              <a:buNone/>
            </a:pPr>
            <a:r>
              <a:rPr lang="en-GB" altLang="en-US" dirty="0" smtClean="0"/>
              <a:t>Business might:</a:t>
            </a:r>
          </a:p>
          <a:p>
            <a:pPr eaLnBrk="1" hangingPunct="1"/>
            <a:r>
              <a:rPr lang="en-GB" altLang="en-US" dirty="0" smtClean="0"/>
              <a:t>Accept the arguments and change its practice</a:t>
            </a:r>
          </a:p>
          <a:p>
            <a:pPr eaLnBrk="1" hangingPunct="1"/>
            <a:r>
              <a:rPr lang="en-GB" altLang="en-US" dirty="0" smtClean="0"/>
              <a:t>Present its own arguments on the issue</a:t>
            </a:r>
          </a:p>
          <a:p>
            <a:pPr eaLnBrk="1" hangingPunct="1"/>
            <a:r>
              <a:rPr lang="en-GB" altLang="en-US" dirty="0" smtClean="0"/>
              <a:t>Take legal redress</a:t>
            </a:r>
          </a:p>
          <a:p>
            <a:pPr eaLnBrk="1" hangingPunct="1"/>
            <a:r>
              <a:rPr lang="en-GB" altLang="en-US" dirty="0" smtClean="0"/>
              <a:t>Seek to publicise its image and what it is doing to counter the damage pressure groups could cause</a:t>
            </a:r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5821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337" y="476672"/>
            <a:ext cx="7024744" cy="1143000"/>
          </a:xfrm>
        </p:spPr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334" y="1916832"/>
            <a:ext cx="6777317" cy="3508977"/>
          </a:xfrm>
        </p:spPr>
        <p:txBody>
          <a:bodyPr/>
          <a:lstStyle/>
          <a:p>
            <a:r>
              <a:rPr lang="en-GB" dirty="0" smtClean="0"/>
              <a:t>Read page 4 of your scrap book.</a:t>
            </a:r>
          </a:p>
          <a:p>
            <a:endParaRPr lang="en-GB" dirty="0"/>
          </a:p>
          <a:p>
            <a:r>
              <a:rPr lang="en-GB" dirty="0" smtClean="0"/>
              <a:t>Use the resources on GoL and your own internet research to complete activities on pages 5 and 6.</a:t>
            </a:r>
          </a:p>
          <a:p>
            <a:endParaRPr lang="en-GB" dirty="0"/>
          </a:p>
          <a:p>
            <a:r>
              <a:rPr lang="en-GB" dirty="0" smtClean="0"/>
              <a:t>Include specific examples.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886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778" y="548680"/>
            <a:ext cx="7024744" cy="1143000"/>
          </a:xfrm>
        </p:spPr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1" y="1844824"/>
            <a:ext cx="6777317" cy="3508977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405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413" y="908720"/>
            <a:ext cx="7652019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Controlling environmental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413" y="1988840"/>
            <a:ext cx="7580011" cy="4320480"/>
          </a:xfrm>
        </p:spPr>
        <p:txBody>
          <a:bodyPr/>
          <a:lstStyle/>
          <a:p>
            <a:pPr marL="68580" indent="0">
              <a:buNone/>
            </a:pPr>
            <a:r>
              <a:rPr lang="en-GB" dirty="0" smtClean="0">
                <a:solidFill>
                  <a:schemeClr val="accent1"/>
                </a:solidFill>
              </a:rPr>
              <a:t>Government intervention:</a:t>
            </a:r>
          </a:p>
          <a:p>
            <a:pPr lvl="1"/>
            <a:r>
              <a:rPr lang="en-GB" dirty="0" smtClean="0"/>
              <a:t>Legislation </a:t>
            </a:r>
            <a:r>
              <a:rPr lang="en-GB" sz="1800" dirty="0" smtClean="0"/>
              <a:t>(e.g. mandatory carbon emissions reporting)</a:t>
            </a:r>
            <a:endParaRPr lang="en-GB" dirty="0" smtClean="0"/>
          </a:p>
          <a:p>
            <a:pPr lvl="1"/>
            <a:r>
              <a:rPr lang="en-GB" dirty="0" smtClean="0"/>
              <a:t>Taxation</a:t>
            </a:r>
          </a:p>
          <a:p>
            <a:pPr lvl="1"/>
            <a:r>
              <a:rPr lang="en-GB" dirty="0" smtClean="0"/>
              <a:t>Subsidies </a:t>
            </a:r>
            <a:r>
              <a:rPr lang="en-GB" sz="1800" dirty="0"/>
              <a:t>(e.g. Green Deal)</a:t>
            </a:r>
          </a:p>
          <a:p>
            <a:pPr lvl="1"/>
            <a:r>
              <a:rPr lang="en-GB" dirty="0" smtClean="0"/>
              <a:t>Road charges</a:t>
            </a:r>
          </a:p>
          <a:p>
            <a:pPr lvl="1"/>
            <a:r>
              <a:rPr lang="en-GB" dirty="0" smtClean="0"/>
              <a:t>Park and ride schemes</a:t>
            </a:r>
          </a:p>
          <a:p>
            <a:pPr lvl="1"/>
            <a:r>
              <a:rPr lang="en-GB" dirty="0" smtClean="0"/>
              <a:t>Environmental audit</a:t>
            </a:r>
          </a:p>
          <a:p>
            <a:pPr marL="365760" lvl="1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799" y="4701771"/>
            <a:ext cx="2193394" cy="14573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955" y="3717032"/>
            <a:ext cx="1378477" cy="137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12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is an environmental audit and why have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132856"/>
            <a:ext cx="7128792" cy="4032448"/>
          </a:xfrm>
        </p:spPr>
        <p:txBody>
          <a:bodyPr>
            <a:normAutofit lnSpcReduction="10000"/>
          </a:bodyPr>
          <a:lstStyle/>
          <a:p>
            <a:r>
              <a:rPr lang="en-GB" sz="2000" dirty="0" smtClean="0"/>
              <a:t>An independent check on the firm’s impact on the environment. Measures of performance of a business against environmental criteria, such as levels of CO2 emissions.</a:t>
            </a:r>
          </a:p>
          <a:p>
            <a:endParaRPr lang="en-GB" sz="2000" dirty="0"/>
          </a:p>
          <a:p>
            <a:r>
              <a:rPr lang="en-GB" sz="2000" dirty="0" smtClean="0"/>
              <a:t>Good for PR</a:t>
            </a:r>
          </a:p>
          <a:p>
            <a:r>
              <a:rPr lang="en-GB" sz="2000" dirty="0" smtClean="0"/>
              <a:t>Can be used in marketing – may  attract customers and generate brand loyalty</a:t>
            </a:r>
          </a:p>
          <a:p>
            <a:r>
              <a:rPr lang="en-GB" sz="2000" dirty="0" smtClean="0"/>
              <a:t>Prepare for changes to legislation</a:t>
            </a:r>
          </a:p>
          <a:p>
            <a:r>
              <a:rPr lang="en-GB" sz="2000" dirty="0" smtClean="0"/>
              <a:t>May save money</a:t>
            </a:r>
          </a:p>
          <a:p>
            <a:r>
              <a:rPr lang="en-GB" sz="2000" dirty="0" smtClean="0"/>
              <a:t>May attract and keep staff</a:t>
            </a:r>
          </a:p>
          <a:p>
            <a:r>
              <a:rPr lang="en-GB" sz="2000" dirty="0" smtClean="0"/>
              <a:t>Owners’/managers’ views and values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1009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413" y="908720"/>
            <a:ext cx="7652019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Controlling environmental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413" y="1988840"/>
            <a:ext cx="7580011" cy="4320480"/>
          </a:xfrm>
        </p:spPr>
        <p:txBody>
          <a:bodyPr/>
          <a:lstStyle/>
          <a:p>
            <a:pPr marL="68580" indent="0">
              <a:buNone/>
            </a:pPr>
            <a:r>
              <a:rPr lang="en-GB" dirty="0">
                <a:solidFill>
                  <a:schemeClr val="accent1"/>
                </a:solidFill>
              </a:rPr>
              <a:t>Education</a:t>
            </a:r>
            <a:r>
              <a:rPr lang="en-GB" dirty="0" smtClean="0">
                <a:solidFill>
                  <a:schemeClr val="accent1"/>
                </a:solidFill>
              </a:rPr>
              <a:t>:</a:t>
            </a:r>
          </a:p>
          <a:p>
            <a:r>
              <a:rPr lang="en-GB" dirty="0"/>
              <a:t>Government and other agencies, such as charities could try to influence consumers and producers through educational and promotional campaigns.</a:t>
            </a:r>
          </a:p>
          <a:p>
            <a:pPr lvl="1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45" y="4193573"/>
            <a:ext cx="1912615" cy="1161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905" y="4284072"/>
            <a:ext cx="1442599" cy="11180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249" y="5587483"/>
            <a:ext cx="1638300" cy="76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797" y="4421626"/>
            <a:ext cx="2381250" cy="6572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402086"/>
            <a:ext cx="10477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55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413" y="908720"/>
            <a:ext cx="7652019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Controlling environmental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413" y="1988840"/>
            <a:ext cx="7580011" cy="4320480"/>
          </a:xfrm>
        </p:spPr>
        <p:txBody>
          <a:bodyPr/>
          <a:lstStyle/>
          <a:p>
            <a:pPr marL="68580" indent="0">
              <a:buNone/>
            </a:pPr>
            <a:r>
              <a:rPr lang="en-GB" dirty="0" smtClean="0">
                <a:solidFill>
                  <a:schemeClr val="accent1"/>
                </a:solidFill>
              </a:rPr>
              <a:t>Pressure groups:</a:t>
            </a:r>
          </a:p>
          <a:p>
            <a:r>
              <a:rPr lang="en-GB" sz="2200" dirty="0"/>
              <a:t>A pressure group is an organised group that seeks to influence government (public) policy or protect or advance a particular cause or interest. </a:t>
            </a:r>
            <a:endParaRPr lang="en-GB" sz="2200" dirty="0" smtClean="0"/>
          </a:p>
          <a:p>
            <a:pPr marL="68580" indent="0">
              <a:buNone/>
            </a:pPr>
            <a:endParaRPr lang="en-GB" sz="2200" dirty="0" smtClean="0"/>
          </a:p>
          <a:p>
            <a:r>
              <a:rPr lang="en-GB" sz="2200" dirty="0" smtClean="0"/>
              <a:t>Groups </a:t>
            </a:r>
            <a:r>
              <a:rPr lang="en-GB" sz="2200" dirty="0"/>
              <a:t>may promote a specific issue and raise it up the political agenda or they may have more general political and ideological objectives in mind when they campaign.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8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Types of pressure groups</a:t>
            </a:r>
          </a:p>
        </p:txBody>
      </p:sp>
      <p:pic>
        <p:nvPicPr>
          <p:cNvPr id="4099" name="Picture 5" descr="C:\Documents and Settings\cmfkw\Desktop\ppt\pg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1658938"/>
            <a:ext cx="6713537" cy="443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3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3600" dirty="0"/>
              <a:t>Single Cause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52600"/>
            <a:ext cx="3810000" cy="437832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1800" b="1" dirty="0" smtClean="0">
                <a:solidFill>
                  <a:schemeClr val="accent2"/>
                </a:solidFill>
              </a:rPr>
              <a:t>Focus on a particular issue:</a:t>
            </a:r>
          </a:p>
          <a:p>
            <a:pPr eaLnBrk="1" hangingPunct="1"/>
            <a:r>
              <a:rPr lang="en-GB" altLang="en-US" sz="1800" dirty="0" smtClean="0"/>
              <a:t>Action on Smoking and Health (ASH) – attempt to reduce smoking and encourage a whole society response against smoking</a:t>
            </a:r>
          </a:p>
          <a:p>
            <a:pPr eaLnBrk="1" hangingPunct="1"/>
            <a:r>
              <a:rPr lang="en-GB" altLang="en-US" sz="1800" dirty="0" smtClean="0"/>
              <a:t>RSPB – Seeking to promote welfare, care and protection of birds</a:t>
            </a:r>
          </a:p>
          <a:p>
            <a:pPr eaLnBrk="1" hangingPunct="1"/>
            <a:r>
              <a:rPr lang="en-GB" altLang="en-US" sz="1800" dirty="0" smtClean="0"/>
              <a:t>London Cycling Campaign – seeking to promote use of cycles in London and the provision of safe cycle lanes and routes</a:t>
            </a:r>
          </a:p>
        </p:txBody>
      </p:sp>
      <p:pic>
        <p:nvPicPr>
          <p:cNvPr id="5124" name="Picture 7" descr="http://www.sxc.hu/pic/1/m/p/pn/pnijhuis/169355_7167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057400"/>
            <a:ext cx="3810000" cy="25288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533400" y="4876800"/>
            <a:ext cx="3733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Single cause pressure groups focus their attention on specific issues such as the improvement of facilities for cyclists.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Image copyright: Patrick Nijhuis,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14311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Multi-Cause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62585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000" smtClean="0"/>
              <a:t>Focus attention on a wider range of issues often under a generalised heading – e.g. the environment</a:t>
            </a:r>
          </a:p>
          <a:p>
            <a:pPr eaLnBrk="1" hangingPunct="1"/>
            <a:r>
              <a:rPr lang="en-GB" altLang="en-US" sz="2000" b="1" smtClean="0">
                <a:solidFill>
                  <a:schemeClr val="accent2"/>
                </a:solidFill>
              </a:rPr>
              <a:t>Trade Unions</a:t>
            </a:r>
            <a:r>
              <a:rPr lang="en-GB" altLang="en-US" sz="2000" smtClean="0"/>
              <a:t> – seek to influence policy in relation to workers – pensions, insurance, salary, maternity, equal opportunities, discrimination, etc.</a:t>
            </a:r>
          </a:p>
          <a:p>
            <a:pPr eaLnBrk="1" hangingPunct="1"/>
            <a:r>
              <a:rPr lang="en-GB" altLang="en-US" sz="2000" b="1" smtClean="0">
                <a:solidFill>
                  <a:schemeClr val="accent2"/>
                </a:solidFill>
              </a:rPr>
              <a:t>Friends of the Earth</a:t>
            </a:r>
            <a:r>
              <a:rPr lang="en-GB" altLang="en-US" sz="2000" smtClean="0"/>
              <a:t> – seek to influence decision making on wide range of environmental issues</a:t>
            </a:r>
          </a:p>
          <a:p>
            <a:pPr eaLnBrk="1" hangingPunct="1"/>
            <a:r>
              <a:rPr lang="en-GB" altLang="en-US" sz="2000" b="1" smtClean="0">
                <a:solidFill>
                  <a:schemeClr val="accent2"/>
                </a:solidFill>
              </a:rPr>
              <a:t>RAC </a:t>
            </a:r>
            <a:r>
              <a:rPr lang="en-GB" altLang="en-US" sz="2000" smtClean="0"/>
              <a:t>– seek to influence policy in relation to motor transport – petrol taxes, road use, congestion charging, car safety, car insurance, repair and maintenance, fuel efficiency, purchase and sale, etc.</a:t>
            </a:r>
          </a:p>
        </p:txBody>
      </p:sp>
    </p:spTree>
    <p:extLst>
      <p:ext uri="{BB962C8B-B14F-4D97-AF65-F5344CB8AC3E}">
        <p14:creationId xmlns:p14="http://schemas.microsoft.com/office/powerpoint/2010/main" val="272251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8F83E7-C46B-450A-AB28-38E6DEC3E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D50B47F-BB7C-4116-8E38-2A6CEFA787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A62FBC-1DB2-42AC-854C-8218A1538036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956</TotalTime>
  <Words>1011</Words>
  <Application>Microsoft Office PowerPoint</Application>
  <PresentationFormat>On-screen Show (4:3)</PresentationFormat>
  <Paragraphs>117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Century Gothic</vt:lpstr>
      <vt:lpstr>Times New Roman</vt:lpstr>
      <vt:lpstr>Verdana</vt:lpstr>
      <vt:lpstr>Wingdings 2</vt:lpstr>
      <vt:lpstr>Austin</vt:lpstr>
      <vt:lpstr>Starter</vt:lpstr>
      <vt:lpstr>Learning Objectives</vt:lpstr>
      <vt:lpstr>Controlling environmental costs</vt:lpstr>
      <vt:lpstr>What is an environmental audit and why have it?</vt:lpstr>
      <vt:lpstr>Controlling environmental costs</vt:lpstr>
      <vt:lpstr>Controlling environmental costs</vt:lpstr>
      <vt:lpstr>Types of pressure groups</vt:lpstr>
      <vt:lpstr>Single Cause</vt:lpstr>
      <vt:lpstr>Multi-Cause</vt:lpstr>
      <vt:lpstr>Protective</vt:lpstr>
      <vt:lpstr>Promotional</vt:lpstr>
      <vt:lpstr>Types of Action</vt:lpstr>
      <vt:lpstr>Direct</vt:lpstr>
      <vt:lpstr>Illegal Direct Action</vt:lpstr>
      <vt:lpstr>Lobbying</vt:lpstr>
      <vt:lpstr>Indirect</vt:lpstr>
      <vt:lpstr>Examples</vt:lpstr>
      <vt:lpstr>Influence</vt:lpstr>
      <vt:lpstr>Effects</vt:lpstr>
      <vt:lpstr>Response of Business</vt:lpstr>
      <vt:lpstr>Activity</vt:lpstr>
      <vt:lpstr>Plenary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Crumpton</dc:creator>
  <cp:lastModifiedBy>Rebecca Crumpton</cp:lastModifiedBy>
  <cp:revision>42</cp:revision>
  <dcterms:created xsi:type="dcterms:W3CDTF">2015-06-16T14:42:13Z</dcterms:created>
  <dcterms:modified xsi:type="dcterms:W3CDTF">2016-06-10T15:35:03Z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