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2"/>
  </p:handoutMasterIdLst>
  <p:sldIdLst>
    <p:sldId id="256" r:id="rId2"/>
    <p:sldId id="269" r:id="rId3"/>
    <p:sldId id="270" r:id="rId4"/>
    <p:sldId id="271" r:id="rId5"/>
    <p:sldId id="272" r:id="rId6"/>
    <p:sldId id="275" r:id="rId7"/>
    <p:sldId id="273" r:id="rId8"/>
    <p:sldId id="274" r:id="rId9"/>
    <p:sldId id="257" r:id="rId10"/>
    <p:sldId id="260" r:id="rId11"/>
    <p:sldId id="264" r:id="rId12"/>
    <p:sldId id="265" r:id="rId13"/>
    <p:sldId id="266" r:id="rId14"/>
    <p:sldId id="261" r:id="rId15"/>
    <p:sldId id="262" r:id="rId16"/>
    <p:sldId id="268" r:id="rId17"/>
    <p:sldId id="267" r:id="rId18"/>
    <p:sldId id="263" r:id="rId19"/>
    <p:sldId id="258" r:id="rId20"/>
    <p:sldId id="259" r:id="rId21"/>
  </p:sldIdLst>
  <p:sldSz cx="9144000" cy="6858000" type="screen4x3"/>
  <p:notesSz cx="9931400" cy="6794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122" y="19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6F7FEE5F-21C0-4CCB-9179-E91C57AA62E7}" type="datetimeFigureOut">
              <a:rPr lang="en-GB" smtClean="0"/>
              <a:t>29/08/2019</a:t>
            </a:fld>
            <a:endParaRPr lang="en-GB"/>
          </a:p>
        </p:txBody>
      </p:sp>
      <p:sp>
        <p:nvSpPr>
          <p:cNvPr id="4" name="Footer Placeholder 3"/>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0B76C815-7DEA-4ADE-A957-F75605F3B850}" type="slidenum">
              <a:rPr lang="en-GB" smtClean="0"/>
              <a:t>‹#›</a:t>
            </a:fld>
            <a:endParaRPr lang="en-GB"/>
          </a:p>
        </p:txBody>
      </p:sp>
    </p:spTree>
    <p:extLst>
      <p:ext uri="{BB962C8B-B14F-4D97-AF65-F5344CB8AC3E}">
        <p14:creationId xmlns:p14="http://schemas.microsoft.com/office/powerpoint/2010/main" val="19486939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7CE4C3-8A88-7E42-A201-A7A0C4616B3F}"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404837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CE4C3-8A88-7E42-A201-A7A0C4616B3F}"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29569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CE4C3-8A88-7E42-A201-A7A0C4616B3F}"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68926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CE4C3-8A88-7E42-A201-A7A0C4616B3F}"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95903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CE4C3-8A88-7E42-A201-A7A0C4616B3F}"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370411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7CE4C3-8A88-7E42-A201-A7A0C4616B3F}"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119488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7CE4C3-8A88-7E42-A201-A7A0C4616B3F}"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285788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7CE4C3-8A88-7E42-A201-A7A0C4616B3F}"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154914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CE4C3-8A88-7E42-A201-A7A0C4616B3F}"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186978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E4C3-8A88-7E42-A201-A7A0C4616B3F}"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7754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E4C3-8A88-7E42-A201-A7A0C4616B3F}"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98C84-C8E4-6A43-8717-93C27B09DA86}" type="slidenum">
              <a:rPr lang="en-US" smtClean="0"/>
              <a:t>‹#›</a:t>
            </a:fld>
            <a:endParaRPr lang="en-US"/>
          </a:p>
        </p:txBody>
      </p:sp>
    </p:spTree>
    <p:extLst>
      <p:ext uri="{BB962C8B-B14F-4D97-AF65-F5344CB8AC3E}">
        <p14:creationId xmlns:p14="http://schemas.microsoft.com/office/powerpoint/2010/main" val="198684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CE4C3-8A88-7E42-A201-A7A0C4616B3F}" type="datetimeFigureOut">
              <a:rPr lang="en-US" smtClean="0"/>
              <a:t>8/29/2019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98C84-C8E4-6A43-8717-93C27B09DA86}" type="slidenum">
              <a:rPr lang="en-US" smtClean="0"/>
              <a:t>‹#›</a:t>
            </a:fld>
            <a:endParaRPr lang="en-US"/>
          </a:p>
        </p:txBody>
      </p:sp>
    </p:spTree>
    <p:extLst>
      <p:ext uri="{BB962C8B-B14F-4D97-AF65-F5344CB8AC3E}">
        <p14:creationId xmlns:p14="http://schemas.microsoft.com/office/powerpoint/2010/main" val="2998921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InIRiBOp4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7310"/>
            <a:ext cx="7772400" cy="1470025"/>
          </a:xfrm>
        </p:spPr>
        <p:txBody>
          <a:bodyPr/>
          <a:lstStyle/>
          <a:p>
            <a:r>
              <a:rPr lang="en-US" u="sng" dirty="0" smtClean="0"/>
              <a:t>Measuring Social Class</a:t>
            </a:r>
            <a:endParaRPr lang="en-US" u="sng" dirty="0"/>
          </a:p>
        </p:txBody>
      </p:sp>
      <p:sp>
        <p:nvSpPr>
          <p:cNvPr id="3" name="Subtitle 2"/>
          <p:cNvSpPr>
            <a:spLocks noGrp="1"/>
          </p:cNvSpPr>
          <p:nvPr>
            <p:ph type="subTitle" idx="1"/>
          </p:nvPr>
        </p:nvSpPr>
        <p:spPr>
          <a:xfrm>
            <a:off x="426560" y="2133599"/>
            <a:ext cx="4387237" cy="3773695"/>
          </a:xfrm>
        </p:spPr>
        <p:txBody>
          <a:bodyPr>
            <a:normAutofit fontScale="92500" lnSpcReduction="10000"/>
          </a:bodyPr>
          <a:lstStyle/>
          <a:p>
            <a:r>
              <a:rPr lang="en-US" dirty="0" smtClean="0"/>
              <a:t>Learning Outcomes</a:t>
            </a:r>
          </a:p>
          <a:p>
            <a:pPr marL="514350" indent="-514350">
              <a:buAutoNum type="arabicPeriod"/>
            </a:pPr>
            <a:r>
              <a:rPr lang="en-US" dirty="0" smtClean="0"/>
              <a:t>To understand the objective and subjective measures of social class</a:t>
            </a:r>
          </a:p>
          <a:p>
            <a:pPr marL="514350" indent="-514350">
              <a:buAutoNum type="arabicPeriod"/>
            </a:pPr>
            <a:r>
              <a:rPr lang="en-US" dirty="0" smtClean="0"/>
              <a:t>To evaluate the usefulness of these measures </a:t>
            </a:r>
            <a:endParaRPr lang="en-US" dirty="0"/>
          </a:p>
        </p:txBody>
      </p:sp>
      <p:sp>
        <p:nvSpPr>
          <p:cNvPr id="4" name="Rounded Rectangle 3"/>
          <p:cNvSpPr/>
          <p:nvPr/>
        </p:nvSpPr>
        <p:spPr>
          <a:xfrm>
            <a:off x="4917162" y="2303845"/>
            <a:ext cx="3809692" cy="32342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smtClean="0">
                <a:solidFill>
                  <a:schemeClr val="tx1"/>
                </a:solidFill>
              </a:rPr>
              <a:t>If you were measuring someone’s class using a questionnaire, what questions would you ask them? Write a list of examples</a:t>
            </a:r>
            <a:endParaRPr lang="en-US" sz="2800" dirty="0">
              <a:solidFill>
                <a:schemeClr val="tx1"/>
              </a:solidFill>
            </a:endParaRPr>
          </a:p>
        </p:txBody>
      </p:sp>
    </p:spTree>
    <p:extLst>
      <p:ext uri="{BB962C8B-B14F-4D97-AF65-F5344CB8AC3E}">
        <p14:creationId xmlns:p14="http://schemas.microsoft.com/office/powerpoint/2010/main" val="371213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Evaluating the usefulness of subjective measures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9383148"/>
              </p:ext>
            </p:extLst>
          </p:nvPr>
        </p:nvGraphicFramePr>
        <p:xfrm>
          <a:off x="457200" y="1600198"/>
          <a:ext cx="4637156" cy="2117899"/>
        </p:xfrm>
        <a:graphic>
          <a:graphicData uri="http://schemas.openxmlformats.org/drawingml/2006/table">
            <a:tbl>
              <a:tblPr firstRow="1" bandRow="1">
                <a:tableStyleId>{00A15C55-8517-42AA-B614-E9B94910E393}</a:tableStyleId>
              </a:tblPr>
              <a:tblGrid>
                <a:gridCol w="2318578">
                  <a:extLst>
                    <a:ext uri="{9D8B030D-6E8A-4147-A177-3AD203B41FA5}">
                      <a16:colId xmlns:a16="http://schemas.microsoft.com/office/drawing/2014/main" val="20000"/>
                    </a:ext>
                  </a:extLst>
                </a:gridCol>
                <a:gridCol w="2318578">
                  <a:extLst>
                    <a:ext uri="{9D8B030D-6E8A-4147-A177-3AD203B41FA5}">
                      <a16:colId xmlns:a16="http://schemas.microsoft.com/office/drawing/2014/main" val="20001"/>
                    </a:ext>
                  </a:extLst>
                </a:gridCol>
              </a:tblGrid>
              <a:tr h="378746">
                <a:tc>
                  <a:txBody>
                    <a:bodyPr/>
                    <a:lstStyle/>
                    <a:p>
                      <a:pPr algn="ctr"/>
                      <a:r>
                        <a:rPr lang="en-US" sz="2800" dirty="0" smtClean="0"/>
                        <a:t>Strengths</a:t>
                      </a:r>
                      <a:endParaRPr lang="en-US" sz="2800" dirty="0"/>
                    </a:p>
                  </a:txBody>
                  <a:tcPr/>
                </a:tc>
                <a:tc>
                  <a:txBody>
                    <a:bodyPr/>
                    <a:lstStyle/>
                    <a:p>
                      <a:pPr algn="ctr"/>
                      <a:r>
                        <a:rPr lang="en-US" sz="2800" dirty="0" smtClean="0"/>
                        <a:t>Limitations</a:t>
                      </a:r>
                      <a:endParaRPr lang="en-US" sz="2800" dirty="0"/>
                    </a:p>
                  </a:txBody>
                  <a:tcPr/>
                </a:tc>
                <a:extLst>
                  <a:ext uri="{0D108BD9-81ED-4DB2-BD59-A6C34878D82A}">
                    <a16:rowId xmlns:a16="http://schemas.microsoft.com/office/drawing/2014/main" val="10000"/>
                  </a:ext>
                </a:extLst>
              </a:tr>
              <a:tr h="159973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5522577" y="1600198"/>
            <a:ext cx="3411004" cy="1938992"/>
          </a:xfrm>
          <a:prstGeom prst="rect">
            <a:avLst/>
          </a:prstGeom>
          <a:noFill/>
        </p:spPr>
        <p:txBody>
          <a:bodyPr wrap="square" rtlCol="0">
            <a:spAutoFit/>
          </a:bodyPr>
          <a:lstStyle/>
          <a:p>
            <a:r>
              <a:rPr lang="en-US" sz="2400" dirty="0" smtClean="0"/>
              <a:t>Using your knowledge of research methods, identify strengths and limitations of subjective measures of social class</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919711779"/>
              </p:ext>
            </p:extLst>
          </p:nvPr>
        </p:nvGraphicFramePr>
        <p:xfrm>
          <a:off x="1095774" y="4291575"/>
          <a:ext cx="7025662" cy="1554480"/>
        </p:xfrm>
        <a:graphic>
          <a:graphicData uri="http://schemas.openxmlformats.org/drawingml/2006/table">
            <a:tbl>
              <a:tblPr firstRow="1" bandRow="1">
                <a:tableStyleId>{2D5ABB26-0587-4C30-8999-92F81FD0307C}</a:tableStyleId>
              </a:tblPr>
              <a:tblGrid>
                <a:gridCol w="3512831">
                  <a:extLst>
                    <a:ext uri="{9D8B030D-6E8A-4147-A177-3AD203B41FA5}">
                      <a16:colId xmlns:a16="http://schemas.microsoft.com/office/drawing/2014/main" val="20000"/>
                    </a:ext>
                  </a:extLst>
                </a:gridCol>
                <a:gridCol w="3512831">
                  <a:extLst>
                    <a:ext uri="{9D8B030D-6E8A-4147-A177-3AD203B41FA5}">
                      <a16:colId xmlns:a16="http://schemas.microsoft.com/office/drawing/2014/main" val="20001"/>
                    </a:ext>
                  </a:extLst>
                </a:gridCol>
              </a:tblGrid>
              <a:tr h="370840">
                <a:tc>
                  <a:txBody>
                    <a:bodyPr/>
                    <a:lstStyle/>
                    <a:p>
                      <a:pPr algn="ctr"/>
                      <a:r>
                        <a:rPr lang="en-US" sz="2800" b="0" dirty="0" smtClean="0"/>
                        <a:t>Validity</a:t>
                      </a:r>
                      <a:endParaRPr lang="en-US" sz="2800" b="0" dirty="0"/>
                    </a:p>
                  </a:txBody>
                  <a:tcPr/>
                </a:tc>
                <a:tc>
                  <a:txBody>
                    <a:bodyPr/>
                    <a:lstStyle/>
                    <a:p>
                      <a:pPr algn="ctr"/>
                      <a:r>
                        <a:rPr lang="en-US" sz="2800" b="0" dirty="0" smtClean="0"/>
                        <a:t>Reliability</a:t>
                      </a:r>
                      <a:endParaRPr lang="en-US" sz="2800" b="0" dirty="0"/>
                    </a:p>
                  </a:txBody>
                  <a:tcPr/>
                </a:tc>
                <a:extLst>
                  <a:ext uri="{0D108BD9-81ED-4DB2-BD59-A6C34878D82A}">
                    <a16:rowId xmlns:a16="http://schemas.microsoft.com/office/drawing/2014/main" val="10000"/>
                  </a:ext>
                </a:extLst>
              </a:tr>
              <a:tr h="370840">
                <a:tc>
                  <a:txBody>
                    <a:bodyPr/>
                    <a:lstStyle/>
                    <a:p>
                      <a:pPr algn="ctr"/>
                      <a:r>
                        <a:rPr lang="en-US" sz="2800" b="0" dirty="0" err="1" smtClean="0"/>
                        <a:t>Interpretivism</a:t>
                      </a:r>
                      <a:r>
                        <a:rPr lang="en-US" sz="2800" b="0" dirty="0" smtClean="0"/>
                        <a:t> </a:t>
                      </a:r>
                      <a:endParaRPr lang="en-US" sz="2800" b="0" dirty="0"/>
                    </a:p>
                  </a:txBody>
                  <a:tcPr/>
                </a:tc>
                <a:tc>
                  <a:txBody>
                    <a:bodyPr/>
                    <a:lstStyle/>
                    <a:p>
                      <a:pPr algn="ctr"/>
                      <a:r>
                        <a:rPr lang="en-US" sz="2800" b="0" dirty="0" smtClean="0"/>
                        <a:t>Social</a:t>
                      </a:r>
                      <a:r>
                        <a:rPr lang="en-US" sz="2800" b="0" baseline="0" dirty="0" smtClean="0"/>
                        <a:t> desirability</a:t>
                      </a:r>
                      <a:endParaRPr lang="en-US" sz="2800" b="0" dirty="0"/>
                    </a:p>
                  </a:txBody>
                  <a:tcPr/>
                </a:tc>
                <a:extLst>
                  <a:ext uri="{0D108BD9-81ED-4DB2-BD59-A6C34878D82A}">
                    <a16:rowId xmlns:a16="http://schemas.microsoft.com/office/drawing/2014/main" val="10001"/>
                  </a:ext>
                </a:extLst>
              </a:tr>
              <a:tr h="370840">
                <a:tc>
                  <a:txBody>
                    <a:bodyPr/>
                    <a:lstStyle/>
                    <a:p>
                      <a:pPr algn="ctr"/>
                      <a:r>
                        <a:rPr lang="en-US" sz="2800" b="0" dirty="0" smtClean="0"/>
                        <a:t>Representativeness</a:t>
                      </a:r>
                      <a:endParaRPr lang="en-US" sz="2800" b="0" dirty="0"/>
                    </a:p>
                  </a:txBody>
                  <a:tcPr/>
                </a:tc>
                <a:tc>
                  <a:txBody>
                    <a:bodyPr/>
                    <a:lstStyle/>
                    <a:p>
                      <a:pPr algn="ctr"/>
                      <a:r>
                        <a:rPr lang="en-US" sz="2800" b="0" dirty="0" smtClean="0"/>
                        <a:t>Positivism</a:t>
                      </a:r>
                      <a:endParaRPr lang="en-US" sz="2800" b="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7878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525963"/>
          </a:xfrm>
        </p:spPr>
        <p:txBody>
          <a:bodyPr/>
          <a:lstStyle/>
          <a:p>
            <a:pPr marL="0" indent="0">
              <a:buNone/>
            </a:pPr>
            <a:r>
              <a:rPr lang="en-US" dirty="0" smtClean="0"/>
              <a:t>Objective Measure: The Registrar General Scale</a:t>
            </a:r>
            <a:endParaRPr lang="en-US" dirty="0"/>
          </a:p>
        </p:txBody>
      </p:sp>
      <p:pic>
        <p:nvPicPr>
          <p:cNvPr id="4" name="Picture 3" descr="Screen Shot 2018-12-05 at 16.02.44.png"/>
          <p:cNvPicPr>
            <a:picLocks noChangeAspect="1"/>
          </p:cNvPicPr>
          <p:nvPr/>
        </p:nvPicPr>
        <p:blipFill rotWithShape="1">
          <a:blip r:embed="rId2">
            <a:extLst>
              <a:ext uri="{28A0092B-C50C-407E-A947-70E740481C1C}">
                <a14:useLocalDpi xmlns:a14="http://schemas.microsoft.com/office/drawing/2010/main" val="0"/>
              </a:ext>
            </a:extLst>
          </a:blip>
          <a:srcRect l="2252"/>
          <a:stretch/>
        </p:blipFill>
        <p:spPr>
          <a:xfrm>
            <a:off x="1137000" y="609600"/>
            <a:ext cx="8006999" cy="6248400"/>
          </a:xfrm>
          <a:prstGeom prst="rect">
            <a:avLst/>
          </a:prstGeom>
        </p:spPr>
      </p:pic>
    </p:spTree>
    <p:extLst>
      <p:ext uri="{BB962C8B-B14F-4D97-AF65-F5344CB8AC3E}">
        <p14:creationId xmlns:p14="http://schemas.microsoft.com/office/powerpoint/2010/main" val="2511240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419213" cy="812253"/>
          </a:xfrm>
        </p:spPr>
        <p:txBody>
          <a:bodyPr>
            <a:normAutofit/>
          </a:bodyPr>
          <a:lstStyle/>
          <a:p>
            <a:r>
              <a:rPr lang="en-US" dirty="0" smtClean="0"/>
              <a:t>Objective Measures</a:t>
            </a:r>
            <a:endParaRPr lang="en-US" dirty="0"/>
          </a:p>
        </p:txBody>
      </p:sp>
      <p:sp>
        <p:nvSpPr>
          <p:cNvPr id="3" name="Content Placeholder 2"/>
          <p:cNvSpPr>
            <a:spLocks noGrp="1"/>
          </p:cNvSpPr>
          <p:nvPr>
            <p:ph idx="1"/>
          </p:nvPr>
        </p:nvSpPr>
        <p:spPr>
          <a:xfrm>
            <a:off x="59064" y="788449"/>
            <a:ext cx="5360149" cy="5458515"/>
          </a:xfrm>
          <a:ln>
            <a:solidFill>
              <a:srgbClr val="1F497D"/>
            </a:solidFill>
          </a:ln>
        </p:spPr>
        <p:txBody>
          <a:bodyPr>
            <a:noAutofit/>
          </a:bodyPr>
          <a:lstStyle/>
          <a:p>
            <a:pPr marL="0" indent="0">
              <a:buNone/>
            </a:pPr>
            <a:r>
              <a:rPr lang="en-US" sz="2200" dirty="0" smtClean="0"/>
              <a:t>The </a:t>
            </a:r>
            <a:r>
              <a:rPr lang="en-US" sz="2200" b="1" dirty="0" smtClean="0"/>
              <a:t>Hope-</a:t>
            </a:r>
            <a:r>
              <a:rPr lang="en-US" sz="2200" b="1" dirty="0" err="1" smtClean="0"/>
              <a:t>Goldthorpe</a:t>
            </a:r>
            <a:r>
              <a:rPr lang="en-US" sz="2200" b="1" dirty="0" smtClean="0"/>
              <a:t> Scale </a:t>
            </a:r>
            <a:r>
              <a:rPr lang="en-US" sz="2200" dirty="0" smtClean="0"/>
              <a:t>was created from a sociological perspective, moving away from the RG scale created by the government</a:t>
            </a:r>
          </a:p>
          <a:p>
            <a:pPr marL="0" indent="0">
              <a:buNone/>
            </a:pPr>
            <a:r>
              <a:rPr lang="en-US" sz="2200" dirty="0" smtClean="0"/>
              <a:t>It recognised the growth of the middle class, especially the self-employed</a:t>
            </a:r>
          </a:p>
          <a:p>
            <a:pPr marL="0" indent="0">
              <a:buNone/>
            </a:pPr>
            <a:r>
              <a:rPr lang="en-US" sz="2200" dirty="0" smtClean="0"/>
              <a:t>Classified people on their market position (income and life chances e.g. their promotion prospects, control of hours </a:t>
            </a:r>
            <a:r>
              <a:rPr lang="en-US" sz="2200" dirty="0" err="1" smtClean="0"/>
              <a:t>etc</a:t>
            </a:r>
            <a:r>
              <a:rPr lang="en-US" sz="2200" dirty="0" smtClean="0"/>
              <a:t>)</a:t>
            </a:r>
          </a:p>
          <a:p>
            <a:pPr marL="0" indent="0">
              <a:buNone/>
            </a:pPr>
            <a:r>
              <a:rPr lang="en-US" sz="2200" dirty="0" smtClean="0"/>
              <a:t>Employment relations – did they have authority over others?</a:t>
            </a:r>
          </a:p>
          <a:p>
            <a:pPr marL="0" indent="0">
              <a:buNone/>
            </a:pPr>
            <a:r>
              <a:rPr lang="en-US" sz="2200" dirty="0" smtClean="0"/>
              <a:t>Creation of an </a:t>
            </a:r>
            <a:r>
              <a:rPr lang="en-US" sz="2200" b="1" dirty="0" smtClean="0"/>
              <a:t>intermediate class </a:t>
            </a:r>
            <a:r>
              <a:rPr lang="en-US" sz="2200" dirty="0" smtClean="0"/>
              <a:t>as both manual and non manual workers may share some similarities in work situation</a:t>
            </a:r>
          </a:p>
        </p:txBody>
      </p:sp>
      <p:sp>
        <p:nvSpPr>
          <p:cNvPr id="5" name="Rounded Rectangle 4"/>
          <p:cNvSpPr/>
          <p:nvPr/>
        </p:nvSpPr>
        <p:spPr>
          <a:xfrm>
            <a:off x="1949145" y="5471304"/>
            <a:ext cx="6940137" cy="12482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smtClean="0"/>
              <a:t>The ‘</a:t>
            </a:r>
            <a:r>
              <a:rPr lang="en-US" sz="2000" b="1" dirty="0" smtClean="0"/>
              <a:t>service class</a:t>
            </a:r>
            <a:r>
              <a:rPr lang="en-US" sz="2000" dirty="0" smtClean="0"/>
              <a:t>’ in the HG scale is those whose employment relationship is based on a code of service – trust is a key element. It is linked to jobs with high levels of autonomy. (This class does not link to ‘service sector’ job roles)</a:t>
            </a:r>
            <a:endParaRPr lang="en-US" sz="2000" dirty="0"/>
          </a:p>
        </p:txBody>
      </p:sp>
      <p:sp>
        <p:nvSpPr>
          <p:cNvPr id="6" name="Rounded Rectangle 5"/>
          <p:cNvSpPr/>
          <p:nvPr/>
        </p:nvSpPr>
        <p:spPr>
          <a:xfrm>
            <a:off x="5511216" y="122110"/>
            <a:ext cx="3606657" cy="5017236"/>
          </a:xfrm>
          <a:prstGeom prst="roundRect">
            <a:avLst>
              <a:gd name="adj" fmla="val 10935"/>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200" dirty="0" smtClean="0"/>
              <a:t>The </a:t>
            </a:r>
            <a:r>
              <a:rPr lang="en-US" sz="2200" b="1" dirty="0" smtClean="0"/>
              <a:t>NSSEC</a:t>
            </a:r>
            <a:r>
              <a:rPr lang="en-US" sz="2200" dirty="0" smtClean="0"/>
              <a:t> replaced the RG as the official government scale and was used from 2001. Like the HG scale, it uses the following to classify people:</a:t>
            </a:r>
          </a:p>
          <a:p>
            <a:pPr marL="457200" indent="-457200">
              <a:buAutoNum type="arabicPeriod"/>
            </a:pPr>
            <a:r>
              <a:rPr lang="en-US" sz="2200" dirty="0" smtClean="0"/>
              <a:t>Employment relations – if people are employed, self employed, do they have authority?</a:t>
            </a:r>
          </a:p>
          <a:p>
            <a:pPr marL="457200" indent="-457200">
              <a:buAutoNum type="arabicPeriod"/>
            </a:pPr>
            <a:r>
              <a:rPr lang="en-US" sz="2200" dirty="0" smtClean="0"/>
              <a:t>Market conditions – salary, promotion prospects, control over hours </a:t>
            </a:r>
            <a:r>
              <a:rPr lang="en-US" sz="2200" dirty="0" err="1" smtClean="0"/>
              <a:t>etc</a:t>
            </a:r>
            <a:endParaRPr lang="en-US" sz="2200" dirty="0"/>
          </a:p>
        </p:txBody>
      </p:sp>
    </p:spTree>
    <p:extLst>
      <p:ext uri="{BB962C8B-B14F-4D97-AF65-F5344CB8AC3E}">
        <p14:creationId xmlns:p14="http://schemas.microsoft.com/office/powerpoint/2010/main" val="3322253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60149" cy="1143000"/>
          </a:xfrm>
        </p:spPr>
        <p:txBody>
          <a:bodyPr>
            <a:normAutofit fontScale="90000"/>
          </a:bodyPr>
          <a:lstStyle/>
          <a:p>
            <a:r>
              <a:rPr lang="en-US" dirty="0" smtClean="0"/>
              <a:t>Objective Measures: A Feminist Perspective</a:t>
            </a:r>
            <a:endParaRPr lang="en-US" dirty="0"/>
          </a:p>
        </p:txBody>
      </p:sp>
      <p:sp>
        <p:nvSpPr>
          <p:cNvPr id="3" name="Content Placeholder 2"/>
          <p:cNvSpPr>
            <a:spLocks noGrp="1"/>
          </p:cNvSpPr>
          <p:nvPr>
            <p:ph idx="1"/>
          </p:nvPr>
        </p:nvSpPr>
        <p:spPr>
          <a:xfrm>
            <a:off x="0" y="1615584"/>
            <a:ext cx="5360149" cy="4525963"/>
          </a:xfrm>
        </p:spPr>
        <p:txBody>
          <a:bodyPr>
            <a:normAutofit fontScale="92500" lnSpcReduction="20000"/>
          </a:bodyPr>
          <a:lstStyle/>
          <a:p>
            <a:r>
              <a:rPr lang="en-US" dirty="0" smtClean="0"/>
              <a:t>Arber et al (1986) created the </a:t>
            </a:r>
            <a:r>
              <a:rPr lang="en-US" b="1" dirty="0" smtClean="0"/>
              <a:t>Surrey Occupational Schema </a:t>
            </a:r>
            <a:r>
              <a:rPr lang="en-US" dirty="0" smtClean="0"/>
              <a:t>scale, which attempted to reflect more closely the types of women did and to include them in the scale separately from their husbands</a:t>
            </a:r>
          </a:p>
          <a:p>
            <a:r>
              <a:rPr lang="en-US" dirty="0" smtClean="0"/>
              <a:t>They have criticised the previous measures of social class for having a patriarchal bias</a:t>
            </a:r>
          </a:p>
        </p:txBody>
      </p:sp>
      <p:sp>
        <p:nvSpPr>
          <p:cNvPr id="4" name="Rounded Rectangle 3"/>
          <p:cNvSpPr/>
          <p:nvPr/>
        </p:nvSpPr>
        <p:spPr>
          <a:xfrm>
            <a:off x="5342731" y="122110"/>
            <a:ext cx="3783851" cy="4204983"/>
          </a:xfrm>
          <a:prstGeom prst="roundRect">
            <a:avLst>
              <a:gd name="adj" fmla="val 10935"/>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200" dirty="0" smtClean="0"/>
              <a:t>They identified 8 different social classes with class 6 as having two distinctions</a:t>
            </a:r>
          </a:p>
          <a:p>
            <a:r>
              <a:rPr lang="en-US" sz="2200" dirty="0" smtClean="0"/>
              <a:t>6a – sales and personal services</a:t>
            </a:r>
          </a:p>
          <a:p>
            <a:r>
              <a:rPr lang="en-US" sz="2200" dirty="0" smtClean="0"/>
              <a:t>6b – skills manual</a:t>
            </a:r>
          </a:p>
          <a:p>
            <a:r>
              <a:rPr lang="en-US" sz="2200" dirty="0" smtClean="0"/>
              <a:t>This reflected the changing nature of the economy, with the service sector growing and also allowed for women to be included in their own right. </a:t>
            </a:r>
            <a:endParaRPr lang="en-US" sz="2200" dirty="0"/>
          </a:p>
        </p:txBody>
      </p:sp>
      <p:sp>
        <p:nvSpPr>
          <p:cNvPr id="5" name="Rounded Rectangle 4"/>
          <p:cNvSpPr/>
          <p:nvPr/>
        </p:nvSpPr>
        <p:spPr>
          <a:xfrm>
            <a:off x="4976227" y="4622457"/>
            <a:ext cx="4020111" cy="1993712"/>
          </a:xfrm>
          <a:prstGeom prst="roundRect">
            <a:avLst>
              <a:gd name="adj" fmla="val 10935"/>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200" dirty="0" smtClean="0"/>
              <a:t>However, this scale has been criticised as it has failed to give a meaningful insight into women’s life experiences as a whole.</a:t>
            </a:r>
            <a:endParaRPr lang="en-US" sz="2200" dirty="0"/>
          </a:p>
        </p:txBody>
      </p:sp>
    </p:spTree>
    <p:extLst>
      <p:ext uri="{BB962C8B-B14F-4D97-AF65-F5344CB8AC3E}">
        <p14:creationId xmlns:p14="http://schemas.microsoft.com/office/powerpoint/2010/main" val="243601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 Measures: Social Class in the UK today</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2"/>
              </a:rPr>
              <a:t>https://www.youtube.com/watch?v=zInIRiBOp44</a:t>
            </a:r>
            <a:r>
              <a:rPr lang="en-US" dirty="0" smtClean="0"/>
              <a:t> </a:t>
            </a:r>
          </a:p>
          <a:p>
            <a:endParaRPr lang="en-US" dirty="0" smtClean="0"/>
          </a:p>
          <a:p>
            <a:r>
              <a:rPr lang="en-US" dirty="0" smtClean="0"/>
              <a:t>Mike Savage and Fiona Devine used three different types of capital to establish the social class of 160,000 people through an online survey through the BBC</a:t>
            </a:r>
          </a:p>
          <a:p>
            <a:r>
              <a:rPr lang="en-GB" altLang="en-US" dirty="0"/>
              <a:t>Activity in booklet p.5- read and answer the questions. </a:t>
            </a:r>
          </a:p>
          <a:p>
            <a:endParaRPr lang="en-US" dirty="0"/>
          </a:p>
        </p:txBody>
      </p:sp>
    </p:spTree>
    <p:extLst>
      <p:ext uri="{BB962C8B-B14F-4D97-AF65-F5344CB8AC3E}">
        <p14:creationId xmlns:p14="http://schemas.microsoft.com/office/powerpoint/2010/main" val="3701083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cial-classes-wat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9463"/>
          </a:xfrm>
          <a:prstGeom prst="rect">
            <a:avLst/>
          </a:prstGeom>
        </p:spPr>
      </p:pic>
    </p:spTree>
    <p:extLst>
      <p:ext uri="{BB962C8B-B14F-4D97-AF65-F5344CB8AC3E}">
        <p14:creationId xmlns:p14="http://schemas.microsoft.com/office/powerpoint/2010/main" val="3810925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Question</a:t>
            </a:r>
            <a:endParaRPr lang="en-US" dirty="0"/>
          </a:p>
        </p:txBody>
      </p:sp>
      <p:sp>
        <p:nvSpPr>
          <p:cNvPr id="3" name="Content Placeholder 2"/>
          <p:cNvSpPr>
            <a:spLocks noGrp="1"/>
          </p:cNvSpPr>
          <p:nvPr>
            <p:ph idx="1"/>
          </p:nvPr>
        </p:nvSpPr>
        <p:spPr>
          <a:xfrm>
            <a:off x="365760" y="1600200"/>
            <a:ext cx="8499566" cy="4525963"/>
          </a:xfrm>
        </p:spPr>
        <p:txBody>
          <a:bodyPr/>
          <a:lstStyle/>
          <a:p>
            <a:pPr marL="0" indent="0">
              <a:buNone/>
            </a:pPr>
            <a:r>
              <a:rPr lang="en-US" dirty="0" smtClean="0"/>
              <a:t>Outline and explain two ways in which social class has been measured by sociologists (10 marks)</a:t>
            </a:r>
          </a:p>
          <a:p>
            <a:pPr marL="0" indent="0">
              <a:buNone/>
            </a:pPr>
            <a:endParaRPr lang="en-US" dirty="0" smtClean="0"/>
          </a:p>
        </p:txBody>
      </p:sp>
    </p:spTree>
    <p:extLst>
      <p:ext uri="{BB962C8B-B14F-4D97-AF65-F5344CB8AC3E}">
        <p14:creationId xmlns:p14="http://schemas.microsoft.com/office/powerpoint/2010/main" val="263978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8545"/>
          </a:xfrm>
        </p:spPr>
        <p:txBody>
          <a:bodyPr>
            <a:normAutofit fontScale="90000"/>
          </a:bodyPr>
          <a:lstStyle/>
          <a:p>
            <a:r>
              <a:rPr lang="en-US" dirty="0" smtClean="0"/>
              <a:t>Problems with using occupation to measure social class</a:t>
            </a:r>
            <a:endParaRPr lang="en-US" dirty="0"/>
          </a:p>
        </p:txBody>
      </p:sp>
      <p:sp>
        <p:nvSpPr>
          <p:cNvPr id="3" name="Content Placeholder 2"/>
          <p:cNvSpPr>
            <a:spLocks noGrp="1"/>
          </p:cNvSpPr>
          <p:nvPr>
            <p:ph idx="1"/>
          </p:nvPr>
        </p:nvSpPr>
        <p:spPr>
          <a:xfrm>
            <a:off x="457200" y="1196227"/>
            <a:ext cx="8229600" cy="5661773"/>
          </a:xfrm>
        </p:spPr>
        <p:txBody>
          <a:bodyPr>
            <a:normAutofit fontScale="77500" lnSpcReduction="20000"/>
          </a:bodyPr>
          <a:lstStyle/>
          <a:p>
            <a:pPr marL="514350" indent="-514350">
              <a:buAutoNum type="arabicPeriod"/>
            </a:pPr>
            <a:r>
              <a:rPr lang="en-US" dirty="0" smtClean="0"/>
              <a:t>They exclude those that don’t work but are very wealthy – this hides some very real differences in society</a:t>
            </a:r>
          </a:p>
          <a:p>
            <a:pPr marL="514350" indent="-514350">
              <a:buAutoNum type="arabicPeriod"/>
            </a:pPr>
            <a:endParaRPr lang="en-US" dirty="0" smtClean="0"/>
          </a:p>
          <a:p>
            <a:pPr marL="514350" indent="-514350">
              <a:buAutoNum type="arabicPeriod"/>
            </a:pPr>
            <a:r>
              <a:rPr lang="en-US" dirty="0" smtClean="0"/>
              <a:t>Unpaid workers are excluded</a:t>
            </a:r>
          </a:p>
          <a:p>
            <a:pPr marL="514350" indent="-514350">
              <a:buAutoNum type="arabicPeriod"/>
            </a:pPr>
            <a:endParaRPr lang="en-US" dirty="0" smtClean="0"/>
          </a:p>
          <a:p>
            <a:pPr marL="514350" indent="-514350">
              <a:buAutoNum type="arabicPeriod"/>
            </a:pPr>
            <a:r>
              <a:rPr lang="en-US" dirty="0" smtClean="0"/>
              <a:t>They tend to focus on only one worker (highest paid) in the household so ignore dual income households, which could have a very different class position to a single income household</a:t>
            </a:r>
          </a:p>
          <a:p>
            <a:pPr marL="514350" indent="-514350">
              <a:buAutoNum type="arabicPeriod"/>
            </a:pPr>
            <a:endParaRPr lang="en-US" dirty="0" smtClean="0"/>
          </a:p>
          <a:p>
            <a:pPr marL="514350" indent="-514350">
              <a:buAutoNum type="arabicPeriod"/>
            </a:pPr>
            <a:r>
              <a:rPr lang="en-US" dirty="0" smtClean="0"/>
              <a:t>There are significant differences within each category identified</a:t>
            </a:r>
          </a:p>
          <a:p>
            <a:pPr marL="514350" indent="-514350">
              <a:buAutoNum type="arabicPeriod"/>
            </a:pPr>
            <a:endParaRPr lang="en-US" dirty="0" smtClean="0"/>
          </a:p>
          <a:p>
            <a:pPr marL="514350" indent="-514350">
              <a:buAutoNum type="arabicPeriod"/>
            </a:pPr>
            <a:r>
              <a:rPr lang="en-US" dirty="0" smtClean="0"/>
              <a:t>They assume people in the same category have the same values and </a:t>
            </a:r>
            <a:r>
              <a:rPr lang="en-US" dirty="0" err="1" smtClean="0"/>
              <a:t>behaviours</a:t>
            </a:r>
            <a:r>
              <a:rPr lang="en-US" dirty="0" smtClean="0"/>
              <a:t> but this does not account for the people who have been socially mobile</a:t>
            </a:r>
            <a:endParaRPr lang="en-US" dirty="0"/>
          </a:p>
        </p:txBody>
      </p:sp>
    </p:spTree>
    <p:extLst>
      <p:ext uri="{BB962C8B-B14F-4D97-AF65-F5344CB8AC3E}">
        <p14:creationId xmlns:p14="http://schemas.microsoft.com/office/powerpoint/2010/main" val="12680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729"/>
          </a:xfrm>
        </p:spPr>
        <p:txBody>
          <a:bodyPr>
            <a:normAutofit fontScale="90000"/>
          </a:bodyPr>
          <a:lstStyle/>
          <a:p>
            <a:pPr algn="dist"/>
            <a:r>
              <a:rPr lang="en-US" dirty="0" smtClean="0">
                <a:latin typeface="Calibri Light"/>
                <a:cs typeface="Calibri Light"/>
              </a:rPr>
              <a:t>Objective measures of social class p. 5-6</a:t>
            </a:r>
            <a:endParaRPr lang="en-US" dirty="0">
              <a:latin typeface="Calibri Light"/>
              <a:cs typeface="Calibri Light"/>
            </a:endParaRPr>
          </a:p>
        </p:txBody>
      </p:sp>
      <p:pic>
        <p:nvPicPr>
          <p:cNvPr id="5" name="Picture 4"/>
          <p:cNvPicPr>
            <a:picLocks noChangeAspect="1"/>
          </p:cNvPicPr>
          <p:nvPr/>
        </p:nvPicPr>
        <p:blipFill rotWithShape="1">
          <a:blip r:embed="rId2"/>
          <a:srcRect l="2531" t="8376" r="2186" b="5569"/>
          <a:stretch/>
        </p:blipFill>
        <p:spPr>
          <a:xfrm>
            <a:off x="4477864" y="1786164"/>
            <a:ext cx="4666136" cy="1668811"/>
          </a:xfrm>
          <a:prstGeom prst="rect">
            <a:avLst/>
          </a:prstGeom>
          <a:ln>
            <a:solidFill>
              <a:schemeClr val="tx2"/>
            </a:solidFill>
          </a:ln>
        </p:spPr>
      </p:pic>
      <p:pic>
        <p:nvPicPr>
          <p:cNvPr id="6" name="Picture 5"/>
          <p:cNvPicPr>
            <a:picLocks noChangeAspect="1"/>
          </p:cNvPicPr>
          <p:nvPr/>
        </p:nvPicPr>
        <p:blipFill rotWithShape="1">
          <a:blip r:embed="rId3"/>
          <a:srcRect l="20993" r="62966" b="9026"/>
          <a:stretch/>
        </p:blipFill>
        <p:spPr>
          <a:xfrm>
            <a:off x="-5832" y="738411"/>
            <a:ext cx="2011903" cy="600003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254381895"/>
              </p:ext>
            </p:extLst>
          </p:nvPr>
        </p:nvGraphicFramePr>
        <p:xfrm>
          <a:off x="4477864" y="3504555"/>
          <a:ext cx="4666136" cy="3338146"/>
        </p:xfrm>
        <a:graphic>
          <a:graphicData uri="http://schemas.openxmlformats.org/drawingml/2006/table">
            <a:tbl>
              <a:tblPr firstRow="1" bandRow="1">
                <a:tableStyleId>{5940675A-B579-460E-94D1-54222C63F5DA}</a:tableStyleId>
              </a:tblPr>
              <a:tblGrid>
                <a:gridCol w="4666136">
                  <a:extLst>
                    <a:ext uri="{9D8B030D-6E8A-4147-A177-3AD203B41FA5}">
                      <a16:colId xmlns:a16="http://schemas.microsoft.com/office/drawing/2014/main" val="20000"/>
                    </a:ext>
                  </a:extLst>
                </a:gridCol>
              </a:tblGrid>
              <a:tr h="1669073">
                <a:tc>
                  <a:txBody>
                    <a:bodyPr/>
                    <a:lstStyle/>
                    <a:p>
                      <a:r>
                        <a:rPr lang="en-US" sz="1200" dirty="0" smtClean="0"/>
                        <a:t>Strengths</a:t>
                      </a:r>
                      <a:r>
                        <a:rPr lang="en-US" sz="1200" baseline="0" dirty="0" smtClean="0"/>
                        <a:t> of the Registrar General’s Scale</a:t>
                      </a:r>
                      <a:endParaRPr lang="en-US" sz="1200" dirty="0"/>
                    </a:p>
                  </a:txBody>
                  <a:tcPr/>
                </a:tc>
                <a:extLst>
                  <a:ext uri="{0D108BD9-81ED-4DB2-BD59-A6C34878D82A}">
                    <a16:rowId xmlns:a16="http://schemas.microsoft.com/office/drawing/2014/main" val="10000"/>
                  </a:ext>
                </a:extLst>
              </a:tr>
              <a:tr h="16690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Weaknesses</a:t>
                      </a:r>
                      <a:r>
                        <a:rPr lang="en-US" sz="1200" baseline="0" dirty="0" smtClean="0"/>
                        <a:t> of the Registrar General’s Scale</a:t>
                      </a:r>
                      <a:endParaRPr lang="en-US" sz="1200" dirty="0" smtClean="0"/>
                    </a:p>
                    <a:p>
                      <a:endParaRPr lang="en-US" sz="12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6158140"/>
              </p:ext>
            </p:extLst>
          </p:nvPr>
        </p:nvGraphicFramePr>
        <p:xfrm>
          <a:off x="2006071" y="758193"/>
          <a:ext cx="2410589" cy="5950716"/>
        </p:xfrm>
        <a:graphic>
          <a:graphicData uri="http://schemas.openxmlformats.org/drawingml/2006/table">
            <a:tbl>
              <a:tblPr firstRow="1" bandRow="1">
                <a:tableStyleId>{5940675A-B579-460E-94D1-54222C63F5DA}</a:tableStyleId>
              </a:tblPr>
              <a:tblGrid>
                <a:gridCol w="2410589">
                  <a:extLst>
                    <a:ext uri="{9D8B030D-6E8A-4147-A177-3AD203B41FA5}">
                      <a16:colId xmlns:a16="http://schemas.microsoft.com/office/drawing/2014/main" val="20000"/>
                    </a:ext>
                  </a:extLst>
                </a:gridCol>
              </a:tblGrid>
              <a:tr h="2975358">
                <a:tc>
                  <a:txBody>
                    <a:bodyPr/>
                    <a:lstStyle/>
                    <a:p>
                      <a:r>
                        <a:rPr lang="en-US" sz="1200" dirty="0" smtClean="0"/>
                        <a:t>Strengths</a:t>
                      </a:r>
                      <a:r>
                        <a:rPr lang="en-US" sz="1200" baseline="0" dirty="0" smtClean="0"/>
                        <a:t> of the Hope-</a:t>
                      </a:r>
                      <a:r>
                        <a:rPr lang="en-US" sz="1200" baseline="0" dirty="0" err="1" smtClean="0"/>
                        <a:t>Goldthorpe</a:t>
                      </a:r>
                      <a:r>
                        <a:rPr lang="en-US" sz="1200" baseline="0" dirty="0" smtClean="0"/>
                        <a:t> Scale</a:t>
                      </a:r>
                      <a:endParaRPr lang="en-US" sz="1200" dirty="0"/>
                    </a:p>
                  </a:txBody>
                  <a:tcPr/>
                </a:tc>
                <a:extLst>
                  <a:ext uri="{0D108BD9-81ED-4DB2-BD59-A6C34878D82A}">
                    <a16:rowId xmlns:a16="http://schemas.microsoft.com/office/drawing/2014/main" val="10000"/>
                  </a:ext>
                </a:extLst>
              </a:tr>
              <a:tr h="29753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Weaknesses</a:t>
                      </a:r>
                      <a:r>
                        <a:rPr lang="en-US" sz="1200" baseline="0" dirty="0" smtClean="0"/>
                        <a:t> of the Hope-</a:t>
                      </a:r>
                      <a:r>
                        <a:rPr lang="en-US" sz="1200" baseline="0" dirty="0" err="1" smtClean="0"/>
                        <a:t>Goldthorpe</a:t>
                      </a:r>
                      <a:r>
                        <a:rPr lang="en-US" sz="1200" baseline="0" dirty="0" smtClean="0"/>
                        <a:t> Scale</a:t>
                      </a:r>
                      <a:endParaRPr lang="en-US" sz="1200" dirty="0" smtClean="0"/>
                    </a:p>
                    <a:p>
                      <a:endParaRPr lang="en-US" sz="1200"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4483404" y="630521"/>
            <a:ext cx="4572000" cy="1015663"/>
          </a:xfrm>
          <a:prstGeom prst="rect">
            <a:avLst/>
          </a:prstGeom>
        </p:spPr>
        <p:txBody>
          <a:bodyPr>
            <a:spAutoFit/>
          </a:bodyPr>
          <a:lstStyle/>
          <a:p>
            <a:r>
              <a:rPr lang="en-US" sz="1200" i="1" dirty="0" smtClean="0"/>
              <a:t>There have been a number of attempts to measure social class and scales have been replaced as society develops and changes.  “Official” scales are recognised by governments and their statistical agencies for the purpose of measuring social class.</a:t>
            </a:r>
            <a:r>
              <a:rPr lang="en-US" sz="1200" i="1" dirty="0"/>
              <a:t> </a:t>
            </a:r>
            <a:r>
              <a:rPr lang="en-US" sz="1200" i="1" dirty="0" smtClean="0"/>
              <a:t>“Unofficial” scales have been produced by sociologists, psychologists, market researchers etc.</a:t>
            </a:r>
            <a:endParaRPr lang="en-US" sz="1200" i="1" dirty="0"/>
          </a:p>
        </p:txBody>
      </p:sp>
    </p:spTree>
    <p:extLst>
      <p:ext uri="{BB962C8B-B14F-4D97-AF65-F5344CB8AC3E}">
        <p14:creationId xmlns:p14="http://schemas.microsoft.com/office/powerpoint/2010/main" val="3373271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7166" t="6891" r="3432" b="3096"/>
          <a:stretch/>
        </p:blipFill>
        <p:spPr>
          <a:xfrm>
            <a:off x="0" y="0"/>
            <a:ext cx="2997549" cy="5135837"/>
          </a:xfrm>
          <a:prstGeom prst="rect">
            <a:avLst/>
          </a:prstGeom>
        </p:spPr>
      </p:pic>
      <p:pic>
        <p:nvPicPr>
          <p:cNvPr id="7" name="Picture 6" descr="social-classes-wat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758" y="0"/>
            <a:ext cx="4374502" cy="277925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581283256"/>
              </p:ext>
            </p:extLst>
          </p:nvPr>
        </p:nvGraphicFramePr>
        <p:xfrm>
          <a:off x="106442" y="5188926"/>
          <a:ext cx="8934196" cy="1669073"/>
        </p:xfrm>
        <a:graphic>
          <a:graphicData uri="http://schemas.openxmlformats.org/drawingml/2006/table">
            <a:tbl>
              <a:tblPr firstRow="1" bandRow="1">
                <a:tableStyleId>{5940675A-B579-460E-94D1-54222C63F5DA}</a:tableStyleId>
              </a:tblPr>
              <a:tblGrid>
                <a:gridCol w="4467098">
                  <a:extLst>
                    <a:ext uri="{9D8B030D-6E8A-4147-A177-3AD203B41FA5}">
                      <a16:colId xmlns:a16="http://schemas.microsoft.com/office/drawing/2014/main" val="20000"/>
                    </a:ext>
                  </a:extLst>
                </a:gridCol>
                <a:gridCol w="4467098">
                  <a:extLst>
                    <a:ext uri="{9D8B030D-6E8A-4147-A177-3AD203B41FA5}">
                      <a16:colId xmlns:a16="http://schemas.microsoft.com/office/drawing/2014/main" val="20001"/>
                    </a:ext>
                  </a:extLst>
                </a:gridCol>
              </a:tblGrid>
              <a:tr h="1669073">
                <a:tc>
                  <a:txBody>
                    <a:bodyPr/>
                    <a:lstStyle/>
                    <a:p>
                      <a:r>
                        <a:rPr lang="en-US" sz="1200" dirty="0" smtClean="0"/>
                        <a:t>Strengths</a:t>
                      </a:r>
                      <a:r>
                        <a:rPr lang="en-US" sz="1200" baseline="0" dirty="0" smtClean="0"/>
                        <a:t> of the NSSEC</a:t>
                      </a:r>
                      <a:endParaRPr lang="en-US" sz="1200" dirty="0"/>
                    </a:p>
                  </a:txBody>
                  <a:tcPr/>
                </a:tc>
                <a:tc>
                  <a:txBody>
                    <a:bodyPr/>
                    <a:lstStyle/>
                    <a:p>
                      <a:r>
                        <a:rPr lang="en-US" sz="1200" dirty="0" smtClean="0"/>
                        <a:t>Weaknesses</a:t>
                      </a:r>
                      <a:r>
                        <a:rPr lang="en-US" sz="1200" baseline="0" dirty="0" smtClean="0"/>
                        <a:t> of the NSSEC</a:t>
                      </a:r>
                      <a:endParaRPr lang="en-US" sz="1200" dirty="0"/>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69881391"/>
              </p:ext>
            </p:extLst>
          </p:nvPr>
        </p:nvGraphicFramePr>
        <p:xfrm>
          <a:off x="3115679" y="2779255"/>
          <a:ext cx="5954492" cy="2241946"/>
        </p:xfrm>
        <a:graphic>
          <a:graphicData uri="http://schemas.openxmlformats.org/drawingml/2006/table">
            <a:tbl>
              <a:tblPr firstRow="1" bandRow="1">
                <a:tableStyleId>{5940675A-B579-460E-94D1-54222C63F5DA}</a:tableStyleId>
              </a:tblPr>
              <a:tblGrid>
                <a:gridCol w="2977246">
                  <a:extLst>
                    <a:ext uri="{9D8B030D-6E8A-4147-A177-3AD203B41FA5}">
                      <a16:colId xmlns:a16="http://schemas.microsoft.com/office/drawing/2014/main" val="20000"/>
                    </a:ext>
                  </a:extLst>
                </a:gridCol>
                <a:gridCol w="2977246">
                  <a:extLst>
                    <a:ext uri="{9D8B030D-6E8A-4147-A177-3AD203B41FA5}">
                      <a16:colId xmlns:a16="http://schemas.microsoft.com/office/drawing/2014/main" val="20001"/>
                    </a:ext>
                  </a:extLst>
                </a:gridCol>
              </a:tblGrid>
              <a:tr h="2241946">
                <a:tc>
                  <a:txBody>
                    <a:bodyPr/>
                    <a:lstStyle/>
                    <a:p>
                      <a:r>
                        <a:rPr lang="en-US" sz="1200" dirty="0" smtClean="0"/>
                        <a:t>Strengths</a:t>
                      </a:r>
                      <a:r>
                        <a:rPr lang="en-US" sz="1200" baseline="0" dirty="0" smtClean="0"/>
                        <a:t> of the GBCS</a:t>
                      </a:r>
                      <a:endParaRPr lang="en-US" sz="1200" dirty="0"/>
                    </a:p>
                  </a:txBody>
                  <a:tcPr/>
                </a:tc>
                <a:tc>
                  <a:txBody>
                    <a:bodyPr/>
                    <a:lstStyle/>
                    <a:p>
                      <a:r>
                        <a:rPr lang="en-US" sz="1200" dirty="0" smtClean="0"/>
                        <a:t>Weaknesses</a:t>
                      </a:r>
                      <a:r>
                        <a:rPr lang="en-US" sz="1200" baseline="0" dirty="0" smtClean="0"/>
                        <a:t> of the GBCS</a:t>
                      </a:r>
                      <a:endParaRPr lang="en-US" sz="12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722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Key Concepts:</a:t>
            </a:r>
          </a:p>
        </p:txBody>
      </p:sp>
      <p:sp>
        <p:nvSpPr>
          <p:cNvPr id="6147" name="Text Box 4"/>
          <p:cNvSpPr txBox="1">
            <a:spLocks noChangeArrowheads="1"/>
          </p:cNvSpPr>
          <p:nvPr/>
        </p:nvSpPr>
        <p:spPr bwMode="auto">
          <a:xfrm>
            <a:off x="3563938" y="2719387"/>
            <a:ext cx="2759075" cy="650875"/>
          </a:xfrm>
          <a:prstGeom prst="rect">
            <a:avLst/>
          </a:prstGeom>
          <a:solidFill>
            <a:srgbClr val="7030A0"/>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Meritocracy</a:t>
            </a:r>
          </a:p>
        </p:txBody>
      </p:sp>
      <p:sp>
        <p:nvSpPr>
          <p:cNvPr id="6148" name="Text Box 5"/>
          <p:cNvSpPr txBox="1">
            <a:spLocks noChangeArrowheads="1"/>
          </p:cNvSpPr>
          <p:nvPr/>
        </p:nvSpPr>
        <p:spPr bwMode="auto">
          <a:xfrm>
            <a:off x="1187450" y="2708275"/>
            <a:ext cx="2225675" cy="1200150"/>
          </a:xfrm>
          <a:prstGeom prst="rect">
            <a:avLst/>
          </a:prstGeom>
          <a:solidFill>
            <a:srgbClr val="7030A0"/>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Achieved</a:t>
            </a:r>
          </a:p>
          <a:p>
            <a:pPr algn="ctr" eaLnBrk="1" hangingPunct="1">
              <a:spcBef>
                <a:spcPct val="0"/>
              </a:spcBef>
              <a:buClrTx/>
              <a:buSzTx/>
              <a:buFontTx/>
              <a:buNone/>
            </a:pPr>
            <a:r>
              <a:rPr lang="en-GB" altLang="en-US" sz="3600" b="1">
                <a:solidFill>
                  <a:schemeClr val="bg1"/>
                </a:solidFill>
              </a:rPr>
              <a:t>status</a:t>
            </a:r>
          </a:p>
        </p:txBody>
      </p:sp>
      <p:sp>
        <p:nvSpPr>
          <p:cNvPr id="6149" name="Text Box 6"/>
          <p:cNvSpPr txBox="1">
            <a:spLocks noChangeArrowheads="1"/>
          </p:cNvSpPr>
          <p:nvPr/>
        </p:nvSpPr>
        <p:spPr bwMode="auto">
          <a:xfrm>
            <a:off x="5867400" y="1422400"/>
            <a:ext cx="2149475" cy="1200150"/>
          </a:xfrm>
          <a:prstGeom prst="rect">
            <a:avLst/>
          </a:prstGeom>
          <a:solidFill>
            <a:srgbClr val="7030A0"/>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Ascribed</a:t>
            </a:r>
          </a:p>
          <a:p>
            <a:pPr algn="ctr" eaLnBrk="1" hangingPunct="1">
              <a:spcBef>
                <a:spcPct val="0"/>
              </a:spcBef>
              <a:buClrTx/>
              <a:buSzTx/>
              <a:buFontTx/>
              <a:buNone/>
            </a:pPr>
            <a:r>
              <a:rPr lang="en-GB" altLang="en-US" sz="3600" b="1">
                <a:solidFill>
                  <a:schemeClr val="bg1"/>
                </a:solidFill>
              </a:rPr>
              <a:t>status</a:t>
            </a:r>
          </a:p>
        </p:txBody>
      </p:sp>
      <p:sp>
        <p:nvSpPr>
          <p:cNvPr id="6150" name="Text Box 7"/>
          <p:cNvSpPr txBox="1">
            <a:spLocks noChangeArrowheads="1"/>
          </p:cNvSpPr>
          <p:nvPr/>
        </p:nvSpPr>
        <p:spPr bwMode="auto">
          <a:xfrm>
            <a:off x="468313" y="1638300"/>
            <a:ext cx="2327275" cy="650875"/>
          </a:xfrm>
          <a:prstGeom prst="rect">
            <a:avLst/>
          </a:prstGeom>
          <a:solidFill>
            <a:srgbClr val="7030A0"/>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Inequality</a:t>
            </a:r>
          </a:p>
        </p:txBody>
      </p:sp>
      <p:sp>
        <p:nvSpPr>
          <p:cNvPr id="6151" name="Text Box 8"/>
          <p:cNvSpPr txBox="1">
            <a:spLocks noChangeArrowheads="1"/>
          </p:cNvSpPr>
          <p:nvPr/>
        </p:nvSpPr>
        <p:spPr bwMode="auto">
          <a:xfrm>
            <a:off x="3563938" y="1495425"/>
            <a:ext cx="1412875" cy="650875"/>
          </a:xfrm>
          <a:prstGeom prst="rect">
            <a:avLst/>
          </a:prstGeom>
          <a:solidFill>
            <a:srgbClr val="7030A0"/>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Class</a:t>
            </a:r>
          </a:p>
        </p:txBody>
      </p:sp>
      <p:sp>
        <p:nvSpPr>
          <p:cNvPr id="6152" name="Text Box 11"/>
          <p:cNvSpPr txBox="1">
            <a:spLocks noChangeArrowheads="1"/>
          </p:cNvSpPr>
          <p:nvPr/>
        </p:nvSpPr>
        <p:spPr bwMode="auto">
          <a:xfrm>
            <a:off x="1187450" y="5383212"/>
            <a:ext cx="2987675" cy="650875"/>
          </a:xfrm>
          <a:prstGeom prst="rect">
            <a:avLst/>
          </a:prstGeom>
          <a:solidFill>
            <a:srgbClr val="7030A0"/>
          </a:solidFill>
          <a:ln w="9525">
            <a:solidFill>
              <a:schemeClr val="folHlink"/>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Stratification</a:t>
            </a:r>
          </a:p>
        </p:txBody>
      </p:sp>
      <p:sp>
        <p:nvSpPr>
          <p:cNvPr id="6153" name="Text Box 12"/>
          <p:cNvSpPr txBox="1">
            <a:spLocks noChangeArrowheads="1"/>
          </p:cNvSpPr>
          <p:nvPr/>
        </p:nvSpPr>
        <p:spPr bwMode="auto">
          <a:xfrm>
            <a:off x="2771775" y="4014787"/>
            <a:ext cx="2530475" cy="1200150"/>
          </a:xfrm>
          <a:prstGeom prst="rect">
            <a:avLst/>
          </a:prstGeom>
          <a:solidFill>
            <a:srgbClr val="7030A0"/>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Blue collar</a:t>
            </a:r>
          </a:p>
          <a:p>
            <a:pPr algn="ctr" eaLnBrk="1" hangingPunct="1">
              <a:spcBef>
                <a:spcPct val="0"/>
              </a:spcBef>
              <a:buClrTx/>
              <a:buSzTx/>
              <a:buFontTx/>
              <a:buNone/>
            </a:pPr>
            <a:r>
              <a:rPr lang="en-GB" altLang="en-US" sz="3600" b="1">
                <a:solidFill>
                  <a:schemeClr val="bg1"/>
                </a:solidFill>
              </a:rPr>
              <a:t>work</a:t>
            </a:r>
          </a:p>
        </p:txBody>
      </p:sp>
      <p:sp>
        <p:nvSpPr>
          <p:cNvPr id="6154" name="Text Box 13"/>
          <p:cNvSpPr txBox="1">
            <a:spLocks noChangeArrowheads="1"/>
          </p:cNvSpPr>
          <p:nvPr/>
        </p:nvSpPr>
        <p:spPr bwMode="auto">
          <a:xfrm>
            <a:off x="5580063" y="4446587"/>
            <a:ext cx="2784475" cy="1200150"/>
          </a:xfrm>
          <a:prstGeom prst="rect">
            <a:avLst/>
          </a:prstGeom>
          <a:solidFill>
            <a:srgbClr val="7030A0"/>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White collar</a:t>
            </a:r>
          </a:p>
          <a:p>
            <a:pPr algn="ctr" eaLnBrk="1" hangingPunct="1">
              <a:spcBef>
                <a:spcPct val="0"/>
              </a:spcBef>
              <a:buClrTx/>
              <a:buSzTx/>
              <a:buFontTx/>
              <a:buNone/>
            </a:pPr>
            <a:r>
              <a:rPr lang="en-GB" altLang="en-US" sz="3600" b="1">
                <a:solidFill>
                  <a:schemeClr val="bg1"/>
                </a:solidFill>
              </a:rPr>
              <a:t>work</a:t>
            </a:r>
          </a:p>
        </p:txBody>
      </p:sp>
      <p:sp>
        <p:nvSpPr>
          <p:cNvPr id="6155" name="Text Box 14"/>
          <p:cNvSpPr txBox="1">
            <a:spLocks noChangeArrowheads="1"/>
          </p:cNvSpPr>
          <p:nvPr/>
        </p:nvSpPr>
        <p:spPr bwMode="auto">
          <a:xfrm>
            <a:off x="6516688" y="3006725"/>
            <a:ext cx="2022475" cy="1200150"/>
          </a:xfrm>
          <a:prstGeom prst="rect">
            <a:avLst/>
          </a:prstGeom>
          <a:solidFill>
            <a:srgbClr val="7030A0"/>
          </a:solidFill>
          <a:ln w="9525">
            <a:solidFill>
              <a:schemeClr val="folHlink"/>
            </a:solidFill>
            <a:miter lim="800000"/>
            <a:headEnd/>
            <a:tailEnd/>
          </a:ln>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3600" b="1">
                <a:solidFill>
                  <a:schemeClr val="bg1"/>
                </a:solidFill>
              </a:rPr>
              <a:t>Life</a:t>
            </a:r>
          </a:p>
          <a:p>
            <a:pPr algn="ctr" eaLnBrk="1" hangingPunct="1">
              <a:spcBef>
                <a:spcPct val="0"/>
              </a:spcBef>
              <a:buClrTx/>
              <a:buSzTx/>
              <a:buFontTx/>
              <a:buNone/>
            </a:pPr>
            <a:r>
              <a:rPr lang="en-GB" altLang="en-US" sz="3600" b="1">
                <a:solidFill>
                  <a:schemeClr val="bg1"/>
                </a:solidFill>
              </a:rPr>
              <a:t>chances</a:t>
            </a:r>
          </a:p>
        </p:txBody>
      </p:sp>
    </p:spTree>
    <p:extLst>
      <p:ext uri="{BB962C8B-B14F-4D97-AF65-F5344CB8AC3E}">
        <p14:creationId xmlns:p14="http://schemas.microsoft.com/office/powerpoint/2010/main" val="1455847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0065"/>
          </a:xfrm>
        </p:spPr>
        <p:txBody>
          <a:bodyPr>
            <a:normAutofit/>
          </a:bodyPr>
          <a:lstStyle/>
          <a:p>
            <a:r>
              <a:rPr lang="en-US" sz="3200" dirty="0" smtClean="0"/>
              <a:t>Measuring Social Class: Exam Questions</a:t>
            </a:r>
            <a:endParaRPr lang="en-US" sz="3200" dirty="0"/>
          </a:p>
        </p:txBody>
      </p:sp>
      <p:sp>
        <p:nvSpPr>
          <p:cNvPr id="3" name="Content Placeholder 2"/>
          <p:cNvSpPr>
            <a:spLocks noGrp="1"/>
          </p:cNvSpPr>
          <p:nvPr>
            <p:ph sz="half" idx="1"/>
          </p:nvPr>
        </p:nvSpPr>
        <p:spPr>
          <a:xfrm>
            <a:off x="162430" y="930399"/>
            <a:ext cx="4230008" cy="5744843"/>
          </a:xfrm>
        </p:spPr>
        <p:txBody>
          <a:bodyPr>
            <a:normAutofit lnSpcReduction="10000"/>
          </a:bodyPr>
          <a:lstStyle/>
          <a:p>
            <a:pPr>
              <a:buFont typeface="+mj-lt"/>
              <a:buAutoNum type="arabicPeriod"/>
            </a:pPr>
            <a:r>
              <a:rPr lang="en-US" sz="1400" dirty="0" smtClean="0"/>
              <a:t>Outline and explain two ways in which social class has been measured by sociologists (10 marks)</a:t>
            </a:r>
          </a:p>
          <a:p>
            <a:pPr>
              <a:buFont typeface="+mj-lt"/>
              <a:buAutoNum type="arabicPeriod"/>
            </a:pPr>
            <a:endParaRPr lang="en-US" sz="1400" dirty="0"/>
          </a:p>
          <a:p>
            <a:pPr>
              <a:buFont typeface="+mj-lt"/>
              <a:buAutoNum type="arabicPeriod"/>
            </a:pPr>
            <a:r>
              <a:rPr lang="en-US" sz="1400" dirty="0" smtClean="0"/>
              <a:t>Outline and explain why consumption may not have replaced class as an indicator of social class (10 marks)</a:t>
            </a:r>
          </a:p>
          <a:p>
            <a:pPr>
              <a:buFont typeface="+mj-lt"/>
              <a:buAutoNum type="arabicPeriod"/>
            </a:pPr>
            <a:endParaRPr lang="en-US" sz="1400" dirty="0" smtClean="0"/>
          </a:p>
          <a:p>
            <a:pPr>
              <a:buFont typeface="+mj-lt"/>
              <a:buAutoNum type="arabicPeriod"/>
            </a:pPr>
            <a:r>
              <a:rPr lang="en-US" sz="1400" dirty="0" smtClean="0"/>
              <a:t>Outline and explain two problems with using the occupation of the father to explain the social class position of the whole family (10 marks)</a:t>
            </a:r>
          </a:p>
          <a:p>
            <a:pPr marL="0" indent="0">
              <a:buNone/>
            </a:pPr>
            <a:endParaRPr lang="en-US" sz="1400" dirty="0" smtClean="0"/>
          </a:p>
          <a:p>
            <a:pPr marL="0" indent="0" algn="ctr">
              <a:buNone/>
            </a:pPr>
            <a:r>
              <a:rPr lang="en-US" sz="1400" dirty="0" smtClean="0"/>
              <a:t>Item A</a:t>
            </a:r>
          </a:p>
          <a:p>
            <a:pPr marL="0" indent="0">
              <a:buNone/>
            </a:pPr>
            <a:r>
              <a:rPr lang="en-US" sz="1400" dirty="0" smtClean="0"/>
              <a:t>Postmodernists suggest that subjective class is as important as occupation in defining a person’s social class, as in our fluid occupational structure, an individual may change jobs many times thus changing their identity. Consumption patterns may play a part in their self-classification. Marxists, however, would suggest that objective social class is the most important aspect of an individual’s position in society. </a:t>
            </a:r>
            <a:endParaRPr lang="en-US" sz="1400" dirty="0"/>
          </a:p>
          <a:p>
            <a:pPr marL="0" indent="0">
              <a:buNone/>
            </a:pPr>
            <a:endParaRPr lang="en-US" sz="1400" dirty="0" smtClean="0"/>
          </a:p>
          <a:p>
            <a:pPr>
              <a:buFont typeface="+mj-lt"/>
              <a:buAutoNum type="arabicPeriod" startAt="4"/>
            </a:pPr>
            <a:r>
              <a:rPr lang="en-US" sz="1400" dirty="0" smtClean="0"/>
              <a:t>Applying material from Item A, analyse two problems with using subjective social class as an indicator of an individual’s position in society (10 marks)</a:t>
            </a:r>
            <a:endParaRPr lang="en-US" sz="1400" dirty="0"/>
          </a:p>
          <a:p>
            <a:endParaRPr lang="en-US" sz="1400" dirty="0"/>
          </a:p>
        </p:txBody>
      </p:sp>
      <p:sp>
        <p:nvSpPr>
          <p:cNvPr id="4" name="Content Placeholder 3"/>
          <p:cNvSpPr>
            <a:spLocks noGrp="1"/>
          </p:cNvSpPr>
          <p:nvPr>
            <p:ph sz="half" idx="2"/>
          </p:nvPr>
        </p:nvSpPr>
        <p:spPr>
          <a:xfrm>
            <a:off x="4796410" y="930399"/>
            <a:ext cx="4230008" cy="5744843"/>
          </a:xfrm>
        </p:spPr>
        <p:txBody>
          <a:bodyPr>
            <a:normAutofit lnSpcReduction="10000"/>
          </a:bodyPr>
          <a:lstStyle/>
          <a:p>
            <a:pPr marL="0" indent="0" algn="ctr">
              <a:buNone/>
            </a:pPr>
            <a:r>
              <a:rPr lang="en-US" sz="1400" dirty="0" smtClean="0"/>
              <a:t>Item A </a:t>
            </a:r>
          </a:p>
          <a:p>
            <a:pPr marL="0" indent="0">
              <a:buNone/>
            </a:pPr>
            <a:r>
              <a:rPr lang="en-US" sz="1400" dirty="0" smtClean="0"/>
              <a:t>Due to the deskilling of many occupations, both those formerly considered middle class and those considered working class, it no longer makes sense to speak of the UK as being divided into upper, middle and working class. Rather, sociologists argue there are a multitude of classes. However, Marxists would disagree. </a:t>
            </a:r>
            <a:endParaRPr lang="en-US" sz="1400" dirty="0"/>
          </a:p>
          <a:p>
            <a:pPr marL="0" indent="0">
              <a:buNone/>
            </a:pPr>
            <a:endParaRPr lang="en-US" sz="1400" dirty="0" smtClean="0"/>
          </a:p>
          <a:p>
            <a:pPr>
              <a:buFont typeface="+mj-lt"/>
              <a:buAutoNum type="arabicPeriod" startAt="5"/>
            </a:pPr>
            <a:r>
              <a:rPr lang="en-US" sz="1400" dirty="0" smtClean="0"/>
              <a:t>Applying material from Item A, analyse two reasons for suggesting that class definitions based on occupation are no longer relevant to the UK today (10 marks)</a:t>
            </a:r>
          </a:p>
          <a:p>
            <a:pPr marL="0" indent="0">
              <a:buNone/>
            </a:pPr>
            <a:endParaRPr lang="en-US" sz="1400" dirty="0" smtClean="0"/>
          </a:p>
          <a:p>
            <a:pPr marL="0" indent="0" algn="ctr">
              <a:buNone/>
            </a:pPr>
            <a:r>
              <a:rPr lang="en-US" sz="1400" dirty="0" smtClean="0"/>
              <a:t>Item B</a:t>
            </a:r>
            <a:endParaRPr lang="en-US" sz="1400" dirty="0"/>
          </a:p>
          <a:p>
            <a:pPr marL="0" indent="0">
              <a:buNone/>
            </a:pPr>
            <a:r>
              <a:rPr lang="en-US" sz="1400" dirty="0" smtClean="0"/>
              <a:t>Marxists suggest that occupation is still the most efficient way of describing the social class of both an individual and the family they belong to at any point in their lives. Most studies have concentrated on the occupation of the man in the household. Some feminists would argue that to fully understand the class position of a family, the occupation of both parents should be considered.</a:t>
            </a:r>
          </a:p>
          <a:p>
            <a:pPr marL="0" indent="0">
              <a:buNone/>
            </a:pPr>
            <a:endParaRPr lang="en-US" sz="1400" dirty="0" smtClean="0"/>
          </a:p>
          <a:p>
            <a:pPr>
              <a:buFont typeface="+mj-lt"/>
              <a:buAutoNum type="arabicPeriod" startAt="6"/>
            </a:pPr>
            <a:r>
              <a:rPr lang="en-US" sz="1400" dirty="0" smtClean="0"/>
              <a:t>Applying material from Item B and your knowledge, evaluate the extent to which occupation is a useful indicator of an individual’s social class (20 marks)</a:t>
            </a:r>
          </a:p>
          <a:p>
            <a:pPr>
              <a:buFont typeface="+mj-lt"/>
              <a:buAutoNum type="arabicPeriod" startAt="6"/>
            </a:pPr>
            <a:endParaRPr lang="en-US" sz="1400" dirty="0"/>
          </a:p>
          <a:p>
            <a:pPr>
              <a:buFont typeface="+mj-lt"/>
              <a:buAutoNum type="arabicPeriod" startAt="6"/>
            </a:pPr>
            <a:endParaRPr lang="en-US" sz="1400" dirty="0"/>
          </a:p>
        </p:txBody>
      </p:sp>
      <p:sp>
        <p:nvSpPr>
          <p:cNvPr id="5" name="Rectangle 4"/>
          <p:cNvSpPr/>
          <p:nvPr/>
        </p:nvSpPr>
        <p:spPr>
          <a:xfrm>
            <a:off x="162430" y="3263779"/>
            <a:ext cx="4230008" cy="1944691"/>
          </a:xfrm>
          <a:prstGeom prst="rect">
            <a:avLst/>
          </a:prstGeom>
          <a:no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96410" y="890815"/>
            <a:ext cx="4230008" cy="1590250"/>
          </a:xfrm>
          <a:prstGeom prst="rect">
            <a:avLst/>
          </a:prstGeom>
          <a:no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796410" y="3608166"/>
            <a:ext cx="4230008" cy="1944691"/>
          </a:xfrm>
          <a:prstGeom prst="rect">
            <a:avLst/>
          </a:prstGeom>
          <a:no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96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What is (social) class?</a:t>
            </a:r>
          </a:p>
        </p:txBody>
      </p:sp>
      <p:sp>
        <p:nvSpPr>
          <p:cNvPr id="7171" name="Content Placeholder 2"/>
          <p:cNvSpPr>
            <a:spLocks noGrp="1"/>
          </p:cNvSpPr>
          <p:nvPr>
            <p:ph idx="1"/>
          </p:nvPr>
        </p:nvSpPr>
        <p:spPr/>
        <p:txBody>
          <a:bodyPr/>
          <a:lstStyle/>
          <a:p>
            <a:r>
              <a:rPr lang="en-GB" altLang="en-US" smtClean="0"/>
              <a:t>Class refers to economic differences between groups of people. These groups are arranged in some kind of hierarchy.</a:t>
            </a:r>
          </a:p>
        </p:txBody>
      </p:sp>
    </p:spTree>
    <p:extLst>
      <p:ext uri="{BB962C8B-B14F-4D97-AF65-F5344CB8AC3E}">
        <p14:creationId xmlns:p14="http://schemas.microsoft.com/office/powerpoint/2010/main" val="269833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Is class easy to define?</a:t>
            </a:r>
          </a:p>
        </p:txBody>
      </p:sp>
      <p:sp>
        <p:nvSpPr>
          <p:cNvPr id="3" name="Content Placeholder 2"/>
          <p:cNvSpPr>
            <a:spLocks noGrp="1"/>
          </p:cNvSpPr>
          <p:nvPr>
            <p:ph idx="1"/>
          </p:nvPr>
        </p:nvSpPr>
        <p:spPr>
          <a:xfrm>
            <a:off x="468313" y="1412875"/>
            <a:ext cx="7924800" cy="4419600"/>
          </a:xfrm>
        </p:spPr>
        <p:txBody>
          <a:bodyPr>
            <a:normAutofit fontScale="92500" lnSpcReduction="10000"/>
          </a:bodyPr>
          <a:lstStyle/>
          <a:p>
            <a:pPr>
              <a:defRPr/>
            </a:pPr>
            <a:r>
              <a:rPr lang="en-GB" dirty="0" smtClean="0"/>
              <a:t>Not really. Class are multifaceted and include at least 4 aspects:</a:t>
            </a:r>
          </a:p>
          <a:p>
            <a:pPr marL="514350" indent="-514350">
              <a:buFont typeface="Wingdings" panose="05000000000000000000" pitchFamily="2" charset="2"/>
              <a:buAutoNum type="arabicParenR"/>
              <a:defRPr/>
            </a:pPr>
            <a:r>
              <a:rPr lang="en-GB" dirty="0" smtClean="0"/>
              <a:t>A shared economic situation.</a:t>
            </a:r>
          </a:p>
          <a:p>
            <a:pPr marL="514350" indent="-514350">
              <a:buFont typeface="Wingdings" panose="05000000000000000000" pitchFamily="2" charset="2"/>
              <a:buAutoNum type="arabicParenR"/>
              <a:defRPr/>
            </a:pPr>
            <a:r>
              <a:rPr lang="en-GB" dirty="0" smtClean="0"/>
              <a:t>Shared attitudes, beliefs, values and behaviour e.g. class subcultures.</a:t>
            </a:r>
          </a:p>
          <a:p>
            <a:pPr marL="514350" indent="-514350">
              <a:buFont typeface="Wingdings" panose="05000000000000000000" pitchFamily="2" charset="2"/>
              <a:buAutoNum type="arabicParenR"/>
              <a:defRPr/>
            </a:pPr>
            <a:r>
              <a:rPr lang="en-GB" dirty="0" smtClean="0"/>
              <a:t>Awareness of membership (class consciousness).</a:t>
            </a:r>
          </a:p>
          <a:p>
            <a:pPr marL="514350" indent="-514350">
              <a:buFont typeface="Wingdings" panose="05000000000000000000" pitchFamily="2" charset="2"/>
              <a:buAutoNum type="arabicParenR"/>
              <a:defRPr/>
            </a:pPr>
            <a:r>
              <a:rPr lang="en-GB" dirty="0" smtClean="0"/>
              <a:t>Action to promote their shared interests (class action e.g. trade unions)</a:t>
            </a:r>
            <a:endParaRPr lang="en-GB" dirty="0"/>
          </a:p>
        </p:txBody>
      </p:sp>
    </p:spTree>
    <p:extLst>
      <p:ext uri="{BB962C8B-B14F-4D97-AF65-F5344CB8AC3E}">
        <p14:creationId xmlns:p14="http://schemas.microsoft.com/office/powerpoint/2010/main" val="3526581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mtClean="0"/>
              <a:t>What class are you?</a:t>
            </a:r>
          </a:p>
        </p:txBody>
      </p:sp>
      <p:sp>
        <p:nvSpPr>
          <p:cNvPr id="33796" name="Rectangle 4"/>
          <p:cNvSpPr>
            <a:spLocks noGrp="1" noChangeArrowheads="1"/>
          </p:cNvSpPr>
          <p:nvPr>
            <p:ph type="body" sz="half" idx="1"/>
          </p:nvPr>
        </p:nvSpPr>
        <p:spPr/>
        <p:txBody>
          <a:bodyPr/>
          <a:lstStyle/>
          <a:p>
            <a:pPr eaLnBrk="1" hangingPunct="1">
              <a:lnSpc>
                <a:spcPct val="90000"/>
              </a:lnSpc>
            </a:pPr>
            <a:r>
              <a:rPr lang="en-GB" altLang="en-US" smtClean="0"/>
              <a:t>What class would you consider yourself to be in?</a:t>
            </a:r>
          </a:p>
          <a:p>
            <a:pPr eaLnBrk="1" hangingPunct="1">
              <a:lnSpc>
                <a:spcPct val="90000"/>
              </a:lnSpc>
            </a:pPr>
            <a:r>
              <a:rPr lang="en-GB" altLang="en-US" smtClean="0"/>
              <a:t>Why have you come to that conclusion?</a:t>
            </a:r>
          </a:p>
        </p:txBody>
      </p:sp>
      <p:pic>
        <p:nvPicPr>
          <p:cNvPr id="9220" name="Picture 7" descr="DadWhatMa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628775"/>
            <a:ext cx="33670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413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anim calcmode="lin" valueType="num">
                                      <p:cBhvr additive="base">
                                        <p:cTn id="11"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Operationalisation</a:t>
            </a:r>
          </a:p>
        </p:txBody>
      </p:sp>
      <p:sp>
        <p:nvSpPr>
          <p:cNvPr id="12291" name="Content Placeholder 2"/>
          <p:cNvSpPr>
            <a:spLocks noGrp="1"/>
          </p:cNvSpPr>
          <p:nvPr>
            <p:ph idx="1"/>
          </p:nvPr>
        </p:nvSpPr>
        <p:spPr>
          <a:xfrm>
            <a:off x="609600" y="1412875"/>
            <a:ext cx="7924800" cy="4752975"/>
          </a:xfrm>
        </p:spPr>
        <p:txBody>
          <a:bodyPr/>
          <a:lstStyle/>
          <a:p>
            <a:r>
              <a:rPr lang="en-GB" altLang="en-US" sz="2800" smtClean="0"/>
              <a:t>Operationalisation is the process of clearly defining a concept/key term. This can be done for several reasons. For interepretivists it is so that readers know exactly why and how a term has been used. For positivists, it allows them to measure a concept because the key aspects have been defined. </a:t>
            </a:r>
          </a:p>
          <a:p>
            <a:endParaRPr lang="en-GB" altLang="en-US" sz="2800" smtClean="0"/>
          </a:p>
        </p:txBody>
      </p:sp>
    </p:spTree>
    <p:extLst>
      <p:ext uri="{BB962C8B-B14F-4D97-AF65-F5344CB8AC3E}">
        <p14:creationId xmlns:p14="http://schemas.microsoft.com/office/powerpoint/2010/main" val="3323371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GB" altLang="en-US" sz="3800" smtClean="0"/>
              <a:t>Ways of </a:t>
            </a:r>
            <a:r>
              <a:rPr lang="en-GB" altLang="en-US" sz="3800" b="1" smtClean="0"/>
              <a:t>operationalising</a:t>
            </a:r>
            <a:r>
              <a:rPr lang="en-GB" altLang="en-US" sz="3800" smtClean="0"/>
              <a:t> the concept of “class”?</a:t>
            </a:r>
          </a:p>
        </p:txBody>
      </p:sp>
      <p:sp>
        <p:nvSpPr>
          <p:cNvPr id="10243" name="Cloud"/>
          <p:cNvSpPr>
            <a:spLocks noChangeAspect="1" noEditPoints="1" noChangeArrowheads="1"/>
          </p:cNvSpPr>
          <p:nvPr/>
        </p:nvSpPr>
        <p:spPr bwMode="auto">
          <a:xfrm>
            <a:off x="2411413" y="1989138"/>
            <a:ext cx="4319587" cy="2894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folHlink"/>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244" name="Text Box 5"/>
          <p:cNvSpPr txBox="1">
            <a:spLocks noChangeArrowheads="1"/>
          </p:cNvSpPr>
          <p:nvPr/>
        </p:nvSpPr>
        <p:spPr bwMode="auto">
          <a:xfrm>
            <a:off x="3276600" y="2781300"/>
            <a:ext cx="266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3600">
                <a:solidFill>
                  <a:schemeClr val="bg1"/>
                </a:solidFill>
              </a:rPr>
              <a:t>Indicators of class?</a:t>
            </a:r>
          </a:p>
        </p:txBody>
      </p:sp>
    </p:spTree>
    <p:extLst>
      <p:ext uri="{BB962C8B-B14F-4D97-AF65-F5344CB8AC3E}">
        <p14:creationId xmlns:p14="http://schemas.microsoft.com/office/powerpoint/2010/main" val="285575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Defining class</a:t>
            </a:r>
          </a:p>
        </p:txBody>
      </p:sp>
      <p:sp>
        <p:nvSpPr>
          <p:cNvPr id="11267" name="Content Placeholder 2"/>
          <p:cNvSpPr>
            <a:spLocks noGrp="1"/>
          </p:cNvSpPr>
          <p:nvPr>
            <p:ph idx="1"/>
          </p:nvPr>
        </p:nvSpPr>
        <p:spPr/>
        <p:txBody>
          <a:bodyPr/>
          <a:lstStyle/>
          <a:p>
            <a:r>
              <a:rPr lang="en-GB" altLang="en-US" smtClean="0"/>
              <a:t>Class is so hard to define because as well as dealing with objective indicators/measures e.g. what your income is, how much wealth you posses.</a:t>
            </a:r>
          </a:p>
          <a:p>
            <a:r>
              <a:rPr lang="en-GB" altLang="en-US" smtClean="0"/>
              <a:t>But, it also includes subjective indicators e.g. how people feel about themselves, what it means to be in one class etc.</a:t>
            </a:r>
          </a:p>
        </p:txBody>
      </p:sp>
    </p:spTree>
    <p:extLst>
      <p:ext uri="{BB962C8B-B14F-4D97-AF65-F5344CB8AC3E}">
        <p14:creationId xmlns:p14="http://schemas.microsoft.com/office/powerpoint/2010/main" val="404277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89"/>
            <a:ext cx="5033887" cy="1511589"/>
          </a:xfrm>
        </p:spPr>
        <p:txBody>
          <a:bodyPr>
            <a:normAutofit/>
          </a:bodyPr>
          <a:lstStyle/>
          <a:p>
            <a:r>
              <a:rPr lang="en-US" dirty="0" smtClean="0"/>
              <a:t>Subjective measures of class</a:t>
            </a:r>
            <a:endParaRPr lang="en-US" dirty="0"/>
          </a:p>
        </p:txBody>
      </p:sp>
      <p:sp>
        <p:nvSpPr>
          <p:cNvPr id="3" name="Content Placeholder 2"/>
          <p:cNvSpPr>
            <a:spLocks noGrp="1"/>
          </p:cNvSpPr>
          <p:nvPr>
            <p:ph idx="1"/>
          </p:nvPr>
        </p:nvSpPr>
        <p:spPr>
          <a:xfrm>
            <a:off x="5003285" y="74905"/>
            <a:ext cx="4125414" cy="3226089"/>
          </a:xfrm>
        </p:spPr>
        <p:txBody>
          <a:bodyPr>
            <a:normAutofit fontScale="70000" lnSpcReduction="20000"/>
          </a:bodyPr>
          <a:lstStyle/>
          <a:p>
            <a:pPr marL="0" indent="0">
              <a:buNone/>
            </a:pPr>
            <a:r>
              <a:rPr lang="en-GB" dirty="0"/>
              <a:t>How people </a:t>
            </a:r>
            <a:r>
              <a:rPr lang="en-GB" b="1" dirty="0"/>
              <a:t>interpret</a:t>
            </a:r>
            <a:r>
              <a:rPr lang="en-GB" dirty="0"/>
              <a:t> their own social class position</a:t>
            </a:r>
          </a:p>
          <a:p>
            <a:r>
              <a:rPr lang="en-GB" dirty="0"/>
              <a:t>People from WC backgrounds in MC roles (according </a:t>
            </a:r>
            <a:r>
              <a:rPr lang="en-GB" dirty="0" smtClean="0"/>
              <a:t>to objective </a:t>
            </a:r>
            <a:r>
              <a:rPr lang="en-GB" dirty="0"/>
              <a:t>scales) </a:t>
            </a:r>
            <a:r>
              <a:rPr lang="en-GB" dirty="0" smtClean="0"/>
              <a:t>may still </a:t>
            </a:r>
            <a:r>
              <a:rPr lang="en-GB" dirty="0"/>
              <a:t>consider themselves WC (values, ideals, experiences</a:t>
            </a:r>
            <a:r>
              <a:rPr lang="en-GB" dirty="0" smtClean="0"/>
              <a:t>)</a:t>
            </a:r>
          </a:p>
          <a:p>
            <a:r>
              <a:rPr lang="en-GB" dirty="0" smtClean="0"/>
              <a:t>Not many people will answer “class 7” when asked which social class they belong to</a:t>
            </a:r>
          </a:p>
          <a:p>
            <a:endParaRPr lang="en-GB" dirty="0"/>
          </a:p>
          <a:p>
            <a:endParaRPr lang="en-US" dirty="0"/>
          </a:p>
        </p:txBody>
      </p:sp>
      <p:sp>
        <p:nvSpPr>
          <p:cNvPr id="4" name="Rounded Rectangle 3"/>
          <p:cNvSpPr/>
          <p:nvPr/>
        </p:nvSpPr>
        <p:spPr>
          <a:xfrm>
            <a:off x="30602" y="1392253"/>
            <a:ext cx="5003285" cy="237322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smtClean="0"/>
              <a:t>Giddens</a:t>
            </a:r>
            <a:r>
              <a:rPr lang="en-US" sz="2400" dirty="0" smtClean="0"/>
              <a:t> (1991) argues that employment/occupation is being replaced by </a:t>
            </a:r>
            <a:r>
              <a:rPr lang="en-US" sz="2400" b="1" dirty="0" smtClean="0"/>
              <a:t>patterns of consumption</a:t>
            </a:r>
            <a:r>
              <a:rPr lang="en-US" sz="2400" dirty="0" smtClean="0"/>
              <a:t> as an indicator of the social class people see themselves belonging to (postmodernism link)</a:t>
            </a:r>
            <a:endParaRPr lang="en-US" sz="2400" dirty="0"/>
          </a:p>
        </p:txBody>
      </p:sp>
      <p:sp>
        <p:nvSpPr>
          <p:cNvPr id="5" name="Rounded Rectangle 4"/>
          <p:cNvSpPr/>
          <p:nvPr/>
        </p:nvSpPr>
        <p:spPr>
          <a:xfrm>
            <a:off x="30602" y="3872574"/>
            <a:ext cx="5003285" cy="296629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smtClean="0"/>
              <a:t>Southerton</a:t>
            </a:r>
            <a:r>
              <a:rPr lang="en-US" sz="2400" dirty="0" smtClean="0"/>
              <a:t> (2002) found that people found it difficult to identify with a social class and considered issues of </a:t>
            </a:r>
            <a:r>
              <a:rPr lang="en-US" sz="2400" b="1" dirty="0" smtClean="0"/>
              <a:t>‘us’ and ‘them’ </a:t>
            </a:r>
            <a:r>
              <a:rPr lang="en-US" sz="2400" dirty="0" smtClean="0"/>
              <a:t>more important. Class identification had been replaced by </a:t>
            </a:r>
            <a:r>
              <a:rPr lang="en-US" sz="2400" b="1" dirty="0" smtClean="0"/>
              <a:t>consumption patterns </a:t>
            </a:r>
            <a:r>
              <a:rPr lang="en-US" sz="2400" dirty="0" smtClean="0"/>
              <a:t>as a way of identifying others’ and your own class position. </a:t>
            </a:r>
            <a:endParaRPr lang="en-US" sz="2400" dirty="0"/>
          </a:p>
        </p:txBody>
      </p:sp>
      <p:sp>
        <p:nvSpPr>
          <p:cNvPr id="6" name="Rounded Rectangle 5"/>
          <p:cNvSpPr/>
          <p:nvPr/>
        </p:nvSpPr>
        <p:spPr>
          <a:xfrm>
            <a:off x="5255571" y="3193902"/>
            <a:ext cx="3873128" cy="36487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smtClean="0"/>
              <a:t>Savage et al (2001) used </a:t>
            </a:r>
            <a:r>
              <a:rPr lang="en-US" sz="2400" b="1" dirty="0" smtClean="0"/>
              <a:t>in-depth interviews </a:t>
            </a:r>
            <a:r>
              <a:rPr lang="en-US" sz="2400" dirty="0" smtClean="0"/>
              <a:t>to discover how people classified themselves. People were reluctant to classify themselves in a social class and valued being ‘</a:t>
            </a:r>
            <a:r>
              <a:rPr lang="en-US" sz="2400" b="1" dirty="0" smtClean="0"/>
              <a:t>normal</a:t>
            </a:r>
            <a:r>
              <a:rPr lang="en-US" sz="2400" dirty="0" smtClean="0"/>
              <a:t>’ and ‘just like everybody else’.</a:t>
            </a:r>
            <a:endParaRPr lang="en-US" sz="2400" dirty="0"/>
          </a:p>
        </p:txBody>
      </p:sp>
    </p:spTree>
    <p:extLst>
      <p:ext uri="{BB962C8B-B14F-4D97-AF65-F5344CB8AC3E}">
        <p14:creationId xmlns:p14="http://schemas.microsoft.com/office/powerpoint/2010/main" val="3465020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1458</Words>
  <Application>Microsoft Office PowerPoint</Application>
  <PresentationFormat>On-screen Show (4:3)</PresentationFormat>
  <Paragraphs>121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Measuring Social Class</vt:lpstr>
      <vt:lpstr>Key Concepts:</vt:lpstr>
      <vt:lpstr>What is (social) class?</vt:lpstr>
      <vt:lpstr>Is class easy to define?</vt:lpstr>
      <vt:lpstr>What class are you?</vt:lpstr>
      <vt:lpstr>Operationalisation</vt:lpstr>
      <vt:lpstr>Ways of operationalising the concept of “class”?</vt:lpstr>
      <vt:lpstr>Defining class</vt:lpstr>
      <vt:lpstr>Subjective measures of class</vt:lpstr>
      <vt:lpstr>Evaluating the usefulness of subjective measures</vt:lpstr>
      <vt:lpstr>PowerPoint Presentation</vt:lpstr>
      <vt:lpstr>Objective Measures</vt:lpstr>
      <vt:lpstr>Objective Measures: A Feminist Perspective</vt:lpstr>
      <vt:lpstr>Objective Measures: Social Class in the UK today</vt:lpstr>
      <vt:lpstr>PowerPoint Presentation</vt:lpstr>
      <vt:lpstr>Exam Question</vt:lpstr>
      <vt:lpstr>Problems with using occupation to measure social class</vt:lpstr>
      <vt:lpstr>Objective measures of social class p. 5-6</vt:lpstr>
      <vt:lpstr>PowerPoint Presentation</vt:lpstr>
      <vt:lpstr>Measuring Social Class: Exam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Social Class</dc:title>
  <dc:creator>Sophia Neville</dc:creator>
  <cp:lastModifiedBy>Hannah Roberts</cp:lastModifiedBy>
  <cp:revision>20</cp:revision>
  <cp:lastPrinted>2018-12-05T16:41:45Z</cp:lastPrinted>
  <dcterms:created xsi:type="dcterms:W3CDTF">2018-12-05T08:32:29Z</dcterms:created>
  <dcterms:modified xsi:type="dcterms:W3CDTF">2019-08-29T08:52:21Z</dcterms:modified>
</cp:coreProperties>
</file>