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26"/>
  </p:notesMasterIdLst>
  <p:sldIdLst>
    <p:sldId id="257" r:id="rId4"/>
    <p:sldId id="258" r:id="rId5"/>
    <p:sldId id="256" r:id="rId6"/>
    <p:sldId id="268" r:id="rId7"/>
    <p:sldId id="266" r:id="rId8"/>
    <p:sldId id="267" r:id="rId9"/>
    <p:sldId id="275" r:id="rId10"/>
    <p:sldId id="270" r:id="rId11"/>
    <p:sldId id="271" r:id="rId12"/>
    <p:sldId id="272" r:id="rId13"/>
    <p:sldId id="273" r:id="rId14"/>
    <p:sldId id="274" r:id="rId15"/>
    <p:sldId id="263" r:id="rId16"/>
    <p:sldId id="264" r:id="rId17"/>
    <p:sldId id="261" r:id="rId18"/>
    <p:sldId id="262" r:id="rId19"/>
    <p:sldId id="259" r:id="rId20"/>
    <p:sldId id="276" r:id="rId21"/>
    <p:sldId id="260" r:id="rId22"/>
    <p:sldId id="277" r:id="rId23"/>
    <p:sldId id="278" r:id="rId24"/>
    <p:sldId id="265"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33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86" d="100"/>
          <a:sy n="86" d="100"/>
        </p:scale>
        <p:origin x="10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594A8B-4FED-41DE-B833-266A6D63EBE1}" type="datetimeFigureOut">
              <a:rPr lang="en-GB" smtClean="0"/>
              <a:t>04/09/2019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9C1A3AD-2857-4BC1-8804-44C940A000B4}" type="slidenum">
              <a:rPr lang="en-GB" smtClean="0"/>
              <a:t>‹#›</a:t>
            </a:fld>
            <a:endParaRPr lang="en-GB"/>
          </a:p>
        </p:txBody>
      </p:sp>
    </p:spTree>
    <p:extLst>
      <p:ext uri="{BB962C8B-B14F-4D97-AF65-F5344CB8AC3E}">
        <p14:creationId xmlns:p14="http://schemas.microsoft.com/office/powerpoint/2010/main" val="130625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WX6Iikuz9u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Opening scene</a:t>
            </a:r>
            <a:r>
              <a:rPr lang="en-GB" baseline="0" dirty="0" smtClean="0"/>
              <a:t> Sense and Sensibility  </a:t>
            </a:r>
            <a:r>
              <a:rPr lang="en-GB" dirty="0" smtClean="0">
                <a:hlinkClick r:id="rId3"/>
              </a:rPr>
              <a:t>https://www.youtube.com/watch?v=WX6Iikuz9uI</a:t>
            </a:r>
            <a:endParaRPr lang="en-GB" dirty="0" smtClean="0"/>
          </a:p>
          <a:p>
            <a:endParaRPr lang="en-GB" dirty="0"/>
          </a:p>
        </p:txBody>
      </p:sp>
      <p:sp>
        <p:nvSpPr>
          <p:cNvPr id="4" name="Slide Number Placeholder 3"/>
          <p:cNvSpPr>
            <a:spLocks noGrp="1"/>
          </p:cNvSpPr>
          <p:nvPr>
            <p:ph type="sldNum" sz="quarter" idx="10"/>
          </p:nvPr>
        </p:nvSpPr>
        <p:spPr/>
        <p:txBody>
          <a:bodyPr/>
          <a:lstStyle/>
          <a:p>
            <a:fld id="{09C1A3AD-2857-4BC1-8804-44C940A000B4}" type="slidenum">
              <a:rPr lang="en-GB" smtClean="0"/>
              <a:t>3</a:t>
            </a:fld>
            <a:endParaRPr lang="en-GB"/>
          </a:p>
        </p:txBody>
      </p:sp>
    </p:spTree>
    <p:extLst>
      <p:ext uri="{BB962C8B-B14F-4D97-AF65-F5344CB8AC3E}">
        <p14:creationId xmlns:p14="http://schemas.microsoft.com/office/powerpoint/2010/main" val="384784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6D576F-8A28-4583-BDBA-D6BD4C1F008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005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75EA48-E91D-4418-9854-CC85A0B1E8B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Students to detail the debate of middle class vs middle classes – using Haralambos (6</a:t>
            </a:r>
            <a:r>
              <a:rPr lang="en-GB" altLang="en-US" baseline="30000" smtClean="0">
                <a:latin typeface="Arial" panose="020B0604020202020204" pitchFamily="34" charset="0"/>
              </a:rPr>
              <a:t>th</a:t>
            </a:r>
            <a:r>
              <a:rPr lang="en-GB" altLang="en-US" smtClean="0">
                <a:latin typeface="Arial" panose="020B0604020202020204" pitchFamily="34" charset="0"/>
              </a:rPr>
              <a:t> Edition) pages 42-47, as well as Middle classes in Britain article – Mike Savage, Sociology review, November 1995.</a:t>
            </a:r>
          </a:p>
        </p:txBody>
      </p:sp>
    </p:spTree>
    <p:extLst>
      <p:ext uri="{BB962C8B-B14F-4D97-AF65-F5344CB8AC3E}">
        <p14:creationId xmlns:p14="http://schemas.microsoft.com/office/powerpoint/2010/main" val="296295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E1CD11-7CEF-4117-B2D0-24772B5AA25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Using pages 26 – 31 of Haralambos (6</a:t>
            </a:r>
            <a:r>
              <a:rPr lang="en-GB" altLang="en-US" baseline="30000" smtClean="0">
                <a:latin typeface="Arial" panose="020B0604020202020204" pitchFamily="34" charset="0"/>
              </a:rPr>
              <a:t>th</a:t>
            </a:r>
            <a:r>
              <a:rPr lang="en-GB" altLang="en-US" smtClean="0">
                <a:latin typeface="Arial" panose="020B0604020202020204" pitchFamily="34" charset="0"/>
              </a:rPr>
              <a:t> Edition) in groups create PowerPoint's about each of these studies, giving details as well as evaluation of their views of the upper class. When presenting students to write summaries of the studies on page 12 of their class workbooks. </a:t>
            </a:r>
          </a:p>
          <a:p>
            <a:pPr eaLnBrk="1" hangingPunct="1"/>
            <a:r>
              <a:rPr lang="en-GB" altLang="en-US" smtClean="0">
                <a:latin typeface="Arial" panose="020B0604020202020204" pitchFamily="34" charset="0"/>
              </a:rPr>
              <a:t>Toffs and snobs article – Sociology Review 2003.</a:t>
            </a:r>
          </a:p>
        </p:txBody>
      </p:sp>
    </p:spTree>
    <p:extLst>
      <p:ext uri="{BB962C8B-B14F-4D97-AF65-F5344CB8AC3E}">
        <p14:creationId xmlns:p14="http://schemas.microsoft.com/office/powerpoint/2010/main" val="1559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E012C6-1A7A-4D43-83E5-A249C4F29486}"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75925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012C6-1A7A-4D43-83E5-A249C4F29486}"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303297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012C6-1A7A-4D43-83E5-A249C4F29486}"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418716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1984 w 4917"/>
                <a:gd name="T3" fmla="*/ 0 h 1000"/>
                <a:gd name="T4" fmla="*/ 35611 w 4917"/>
                <a:gd name="T5" fmla="*/ 3629 h 1000"/>
                <a:gd name="T6" fmla="*/ 31991 w 4917"/>
                <a:gd name="T7" fmla="*/ 7246 h 1000"/>
                <a:gd name="T8" fmla="*/ 0 w 4917"/>
                <a:gd name="T9" fmla="*/ 7246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1271" name="Rectangle 7"/>
          <p:cNvSpPr>
            <a:spLocks noGrp="1" noChangeArrowheads="1"/>
          </p:cNvSpPr>
          <p:nvPr>
            <p:ph type="ctrTitle"/>
          </p:nvPr>
        </p:nvSpPr>
        <p:spPr>
          <a:xfrm>
            <a:off x="228600" y="1427163"/>
            <a:ext cx="8077200" cy="1609725"/>
          </a:xfrm>
        </p:spPr>
        <p:txBody>
          <a:bodyPr/>
          <a:lstStyle>
            <a:lvl1pPr>
              <a:defRPr sz="4600"/>
            </a:lvl1pPr>
          </a:lstStyle>
          <a:p>
            <a:r>
              <a:rPr lang="en-GB"/>
              <a:t>Click to edit Master title style</a:t>
            </a:r>
          </a:p>
        </p:txBody>
      </p:sp>
      <p:sp>
        <p:nvSpPr>
          <p:cNvPr id="1127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GB"/>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GB"/>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GB"/>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57EE0F6F-2696-49B5-BB7F-E42920FF43FC}" type="slidenum">
              <a:rPr lang="en-GB" altLang="en-US"/>
              <a:pPr>
                <a:defRPr/>
              </a:pPr>
              <a:t>‹#›</a:t>
            </a:fld>
            <a:endParaRPr lang="en-GB" altLang="en-US"/>
          </a:p>
        </p:txBody>
      </p:sp>
    </p:spTree>
    <p:extLst>
      <p:ext uri="{BB962C8B-B14F-4D97-AF65-F5344CB8AC3E}">
        <p14:creationId xmlns:p14="http://schemas.microsoft.com/office/powerpoint/2010/main" val="161538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C52686D3-A7C5-49EC-A872-57863B31BEE0}" type="slidenum">
              <a:rPr lang="en-GB" altLang="en-US"/>
              <a:pPr>
                <a:defRPr/>
              </a:pPr>
              <a:t>‹#›</a:t>
            </a:fld>
            <a:endParaRPr lang="en-GB" altLang="en-US"/>
          </a:p>
        </p:txBody>
      </p:sp>
    </p:spTree>
    <p:extLst>
      <p:ext uri="{BB962C8B-B14F-4D97-AF65-F5344CB8AC3E}">
        <p14:creationId xmlns:p14="http://schemas.microsoft.com/office/powerpoint/2010/main" val="185837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DB6B708F-A915-4A21-8DFD-4EF245F8901C}" type="slidenum">
              <a:rPr lang="en-GB" altLang="en-US"/>
              <a:pPr>
                <a:defRPr/>
              </a:pPr>
              <a:t>‹#›</a:t>
            </a:fld>
            <a:endParaRPr lang="en-GB" altLang="en-US"/>
          </a:p>
        </p:txBody>
      </p:sp>
    </p:spTree>
    <p:extLst>
      <p:ext uri="{BB962C8B-B14F-4D97-AF65-F5344CB8AC3E}">
        <p14:creationId xmlns:p14="http://schemas.microsoft.com/office/powerpoint/2010/main" val="58031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C757B04B-9D93-4701-9D66-E86DFA756563}" type="slidenum">
              <a:rPr lang="en-GB" altLang="en-US"/>
              <a:pPr>
                <a:defRPr/>
              </a:pPr>
              <a:t>‹#›</a:t>
            </a:fld>
            <a:endParaRPr lang="en-GB" altLang="en-US"/>
          </a:p>
        </p:txBody>
      </p:sp>
    </p:spTree>
    <p:extLst>
      <p:ext uri="{BB962C8B-B14F-4D97-AF65-F5344CB8AC3E}">
        <p14:creationId xmlns:p14="http://schemas.microsoft.com/office/powerpoint/2010/main" val="284175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4E6F1EE2-B3A6-409B-82C2-D7ECA5180512}" type="slidenum">
              <a:rPr lang="en-GB" altLang="en-US"/>
              <a:pPr>
                <a:defRPr/>
              </a:pPr>
              <a:t>‹#›</a:t>
            </a:fld>
            <a:endParaRPr lang="en-GB" altLang="en-US"/>
          </a:p>
        </p:txBody>
      </p:sp>
    </p:spTree>
    <p:extLst>
      <p:ext uri="{BB962C8B-B14F-4D97-AF65-F5344CB8AC3E}">
        <p14:creationId xmlns:p14="http://schemas.microsoft.com/office/powerpoint/2010/main" val="1954704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546F5833-E24E-43D7-8D74-B4DA48623474}" type="slidenum">
              <a:rPr lang="en-GB" altLang="en-US"/>
              <a:pPr>
                <a:defRPr/>
              </a:pPr>
              <a:t>‹#›</a:t>
            </a:fld>
            <a:endParaRPr lang="en-GB" altLang="en-US"/>
          </a:p>
        </p:txBody>
      </p:sp>
    </p:spTree>
    <p:extLst>
      <p:ext uri="{BB962C8B-B14F-4D97-AF65-F5344CB8AC3E}">
        <p14:creationId xmlns:p14="http://schemas.microsoft.com/office/powerpoint/2010/main" val="3125962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B442A4EF-2DA0-44AF-8336-4DCA49FA106E}" type="slidenum">
              <a:rPr lang="en-GB" altLang="en-US"/>
              <a:pPr>
                <a:defRPr/>
              </a:pPr>
              <a:t>‹#›</a:t>
            </a:fld>
            <a:endParaRPr lang="en-GB" altLang="en-US"/>
          </a:p>
        </p:txBody>
      </p:sp>
    </p:spTree>
    <p:extLst>
      <p:ext uri="{BB962C8B-B14F-4D97-AF65-F5344CB8AC3E}">
        <p14:creationId xmlns:p14="http://schemas.microsoft.com/office/powerpoint/2010/main" val="234797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1F972DF1-5894-4815-82CF-28A189610C0F}" type="slidenum">
              <a:rPr lang="en-GB" altLang="en-US"/>
              <a:pPr>
                <a:defRPr/>
              </a:pPr>
              <a:t>‹#›</a:t>
            </a:fld>
            <a:endParaRPr lang="en-GB" altLang="en-US"/>
          </a:p>
        </p:txBody>
      </p:sp>
    </p:spTree>
    <p:extLst>
      <p:ext uri="{BB962C8B-B14F-4D97-AF65-F5344CB8AC3E}">
        <p14:creationId xmlns:p14="http://schemas.microsoft.com/office/powerpoint/2010/main" val="264740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012C6-1A7A-4D43-83E5-A249C4F29486}"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3802606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332F21A1-D3F2-4E42-A761-ECF57D6C74C8}" type="slidenum">
              <a:rPr lang="en-GB" altLang="en-US"/>
              <a:pPr>
                <a:defRPr/>
              </a:pPr>
              <a:t>‹#›</a:t>
            </a:fld>
            <a:endParaRPr lang="en-GB" altLang="en-US"/>
          </a:p>
        </p:txBody>
      </p:sp>
    </p:spTree>
    <p:extLst>
      <p:ext uri="{BB962C8B-B14F-4D97-AF65-F5344CB8AC3E}">
        <p14:creationId xmlns:p14="http://schemas.microsoft.com/office/powerpoint/2010/main" val="262596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5369CEC9-64B4-438F-B63C-F6E24569CE1B}" type="slidenum">
              <a:rPr lang="en-GB" altLang="en-US"/>
              <a:pPr>
                <a:defRPr/>
              </a:pPr>
              <a:t>‹#›</a:t>
            </a:fld>
            <a:endParaRPr lang="en-GB" altLang="en-US"/>
          </a:p>
        </p:txBody>
      </p:sp>
    </p:spTree>
    <p:extLst>
      <p:ext uri="{BB962C8B-B14F-4D97-AF65-F5344CB8AC3E}">
        <p14:creationId xmlns:p14="http://schemas.microsoft.com/office/powerpoint/2010/main" val="3919282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10E2E28E-8B7B-483D-9036-EB586962EE23}" type="slidenum">
              <a:rPr lang="en-GB" altLang="en-US"/>
              <a:pPr>
                <a:defRPr/>
              </a:pPr>
              <a:t>‹#›</a:t>
            </a:fld>
            <a:endParaRPr lang="en-GB" altLang="en-US"/>
          </a:p>
        </p:txBody>
      </p:sp>
    </p:spTree>
    <p:extLst>
      <p:ext uri="{BB962C8B-B14F-4D97-AF65-F5344CB8AC3E}">
        <p14:creationId xmlns:p14="http://schemas.microsoft.com/office/powerpoint/2010/main" val="1980116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109637B1-1CED-47A2-8720-0B368AB522BE}" type="slidenum">
              <a:rPr lang="en-GB" altLang="en-US"/>
              <a:pPr>
                <a:defRPr/>
              </a:pPr>
              <a:t>‹#›</a:t>
            </a:fld>
            <a:endParaRPr lang="en-GB" altLang="en-US"/>
          </a:p>
        </p:txBody>
      </p:sp>
    </p:spTree>
    <p:extLst>
      <p:ext uri="{BB962C8B-B14F-4D97-AF65-F5344CB8AC3E}">
        <p14:creationId xmlns:p14="http://schemas.microsoft.com/office/powerpoint/2010/main" val="2205499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5263" y="228600"/>
            <a:ext cx="8339137"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9A0D582E-00D3-46A1-BB1F-AAF72EA3F215}" type="slidenum">
              <a:rPr lang="en-GB" altLang="en-US"/>
              <a:pPr>
                <a:defRPr/>
              </a:pPr>
              <a:t>‹#›</a:t>
            </a:fld>
            <a:endParaRPr lang="en-GB" altLang="en-US"/>
          </a:p>
        </p:txBody>
      </p:sp>
    </p:spTree>
    <p:extLst>
      <p:ext uri="{BB962C8B-B14F-4D97-AF65-F5344CB8AC3E}">
        <p14:creationId xmlns:p14="http://schemas.microsoft.com/office/powerpoint/2010/main" val="2188048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7CE4C3-8A88-7E42-A201-A7A0C4616B3F}"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786424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CE4C3-8A88-7E42-A201-A7A0C4616B3F}"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2511265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CE4C3-8A88-7E42-A201-A7A0C4616B3F}"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1650621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7CE4C3-8A88-7E42-A201-A7A0C4616B3F}"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475371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7CE4C3-8A88-7E42-A201-A7A0C4616B3F}"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22149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E012C6-1A7A-4D43-83E5-A249C4F29486}"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3320707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7CE4C3-8A88-7E42-A201-A7A0C4616B3F}"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048717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CE4C3-8A88-7E42-A201-A7A0C4616B3F}"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99097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E4C3-8A88-7E42-A201-A7A0C4616B3F}"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939829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E4C3-8A88-7E42-A201-A7A0C4616B3F}"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1253989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CE4C3-8A88-7E42-A201-A7A0C4616B3F}"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063403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CE4C3-8A88-7E42-A201-A7A0C4616B3F}"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09808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E012C6-1A7A-4D43-83E5-A249C4F29486}"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320681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E012C6-1A7A-4D43-83E5-A249C4F29486}" type="datetimeFigureOut">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121395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E012C6-1A7A-4D43-83E5-A249C4F29486}" type="datetimeFigureOut">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9724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012C6-1A7A-4D43-83E5-A249C4F29486}" type="datetimeFigureOut">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245489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012C6-1A7A-4D43-83E5-A249C4F29486}"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288906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012C6-1A7A-4D43-83E5-A249C4F29486}"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281D5-4C5E-4283-A1A5-E22551F869C3}" type="slidenum">
              <a:rPr lang="en-GB" smtClean="0"/>
              <a:t>‹#›</a:t>
            </a:fld>
            <a:endParaRPr lang="en-GB"/>
          </a:p>
        </p:txBody>
      </p:sp>
    </p:spTree>
    <p:extLst>
      <p:ext uri="{BB962C8B-B14F-4D97-AF65-F5344CB8AC3E}">
        <p14:creationId xmlns:p14="http://schemas.microsoft.com/office/powerpoint/2010/main" val="323155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012C6-1A7A-4D43-83E5-A249C4F29486}" type="datetimeFigureOut">
              <a:rPr lang="en-GB" smtClean="0"/>
              <a:t>04/09/2019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281D5-4C5E-4283-A1A5-E22551F869C3}" type="slidenum">
              <a:rPr lang="en-GB" smtClean="0"/>
              <a:t>‹#›</a:t>
            </a:fld>
            <a:endParaRPr lang="en-GB"/>
          </a:p>
        </p:txBody>
      </p:sp>
    </p:spTree>
    <p:extLst>
      <p:ext uri="{BB962C8B-B14F-4D97-AF65-F5344CB8AC3E}">
        <p14:creationId xmlns:p14="http://schemas.microsoft.com/office/powerpoint/2010/main" val="3478470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161 w 7000"/>
                <a:gd name="T3" fmla="*/ 0 h 1000"/>
                <a:gd name="T4" fmla="*/ 174 w 7000"/>
                <a:gd name="T5" fmla="*/ 13 h 1000"/>
                <a:gd name="T6" fmla="*/ 161 w 7000"/>
                <a:gd name="T7" fmla="*/ 25 h 1000"/>
                <a:gd name="T8" fmla="*/ 0 w 7000"/>
                <a:gd name="T9" fmla="*/ 25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4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024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GB"/>
          </a:p>
        </p:txBody>
      </p:sp>
      <p:sp>
        <p:nvSpPr>
          <p:cNvPr id="1025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7D3B6F3-89D1-492C-BE45-EB6B658AB111}" type="slidenum">
              <a:rPr lang="en-GB" altLang="en-US"/>
              <a:pPr>
                <a:defRPr/>
              </a:pPr>
              <a:t>‹#›</a:t>
            </a:fld>
            <a:endParaRPr lang="en-GB" altLang="en-US"/>
          </a:p>
        </p:txBody>
      </p:sp>
    </p:spTree>
    <p:extLst>
      <p:ext uri="{BB962C8B-B14F-4D97-AF65-F5344CB8AC3E}">
        <p14:creationId xmlns:p14="http://schemas.microsoft.com/office/powerpoint/2010/main" val="370872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CE4C3-8A88-7E42-A201-A7A0C4616B3F}" type="datetimeFigureOut">
              <a:rPr lang="en-US" smtClean="0"/>
              <a:t>9/4/2019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98C84-C8E4-6A43-8717-93C27B09DA86}" type="slidenum">
              <a:rPr lang="en-US" smtClean="0"/>
              <a:t>‹#›</a:t>
            </a:fld>
            <a:endParaRPr lang="en-US"/>
          </a:p>
        </p:txBody>
      </p:sp>
    </p:spTree>
    <p:extLst>
      <p:ext uri="{BB962C8B-B14F-4D97-AF65-F5344CB8AC3E}">
        <p14:creationId xmlns:p14="http://schemas.microsoft.com/office/powerpoint/2010/main" val="36196105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www.itv.com/news/2019-07-23/boris-and-the-bullingdon-club-where-are-they-now/" TargetMode="External"/><Relationship Id="rId4" Type="http://schemas.openxmlformats.org/officeDocument/2006/relationships/hyperlink" Target="https://www.virgin.com/richard-branson/how-i-bought-necker-island"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theguardian.com/inequality/2017/jul/15/how-us-middle-classes-hoard-opportunity-privilege"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GB" altLang="en-US" smtClean="0"/>
              <a:t>Social class</a:t>
            </a:r>
          </a:p>
        </p:txBody>
      </p:sp>
      <p:sp>
        <p:nvSpPr>
          <p:cNvPr id="5123" name="Rectangle 3"/>
          <p:cNvSpPr>
            <a:spLocks noGrp="1" noChangeArrowheads="1"/>
          </p:cNvSpPr>
          <p:nvPr>
            <p:ph type="subTitle" idx="1"/>
          </p:nvPr>
        </p:nvSpPr>
        <p:spPr>
          <a:xfrm>
            <a:off x="1079500" y="4005263"/>
            <a:ext cx="6805613" cy="1752600"/>
          </a:xfrm>
        </p:spPr>
        <p:txBody>
          <a:bodyPr/>
          <a:lstStyle/>
          <a:p>
            <a:pPr eaLnBrk="1" hangingPunct="1"/>
            <a:r>
              <a:rPr lang="en-GB" altLang="en-US" sz="2800" smtClean="0"/>
              <a:t>Changes in inequality and class structures- ppt 3</a:t>
            </a:r>
          </a:p>
        </p:txBody>
      </p:sp>
    </p:spTree>
    <p:extLst>
      <p:ext uri="{BB962C8B-B14F-4D97-AF65-F5344CB8AC3E}">
        <p14:creationId xmlns:p14="http://schemas.microsoft.com/office/powerpoint/2010/main" val="137528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904875"/>
            <a:ext cx="7924800" cy="5048250"/>
          </a:xfrm>
          <a:prstGeom prst="rect">
            <a:avLst/>
          </a:prstGeom>
        </p:spPr>
      </p:pic>
    </p:spTree>
    <p:extLst>
      <p:ext uri="{BB962C8B-B14F-4D97-AF65-F5344CB8AC3E}">
        <p14:creationId xmlns:p14="http://schemas.microsoft.com/office/powerpoint/2010/main" val="142273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101"/>
          <a:stretch/>
        </p:blipFill>
        <p:spPr>
          <a:xfrm>
            <a:off x="426512" y="1033462"/>
            <a:ext cx="8065026" cy="4776323"/>
          </a:xfrm>
          <a:prstGeom prst="rect">
            <a:avLst/>
          </a:prstGeom>
        </p:spPr>
      </p:pic>
    </p:spTree>
    <p:extLst>
      <p:ext uri="{BB962C8B-B14F-4D97-AF65-F5344CB8AC3E}">
        <p14:creationId xmlns:p14="http://schemas.microsoft.com/office/powerpoint/2010/main" val="22460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650" y="1042987"/>
            <a:ext cx="7886700" cy="4772025"/>
          </a:xfrm>
          <a:prstGeom prst="rect">
            <a:avLst/>
          </a:prstGeom>
        </p:spPr>
      </p:pic>
    </p:spTree>
    <p:extLst>
      <p:ext uri="{BB962C8B-B14F-4D97-AF65-F5344CB8AC3E}">
        <p14:creationId xmlns:p14="http://schemas.microsoft.com/office/powerpoint/2010/main" val="119125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altLang="en-US" sz="4000" dirty="0" smtClean="0"/>
              <a:t>Nature of the Working Class historically: </a:t>
            </a:r>
          </a:p>
        </p:txBody>
      </p:sp>
      <p:sp>
        <p:nvSpPr>
          <p:cNvPr id="33798" name="Text Box 7"/>
          <p:cNvSpPr txBox="1">
            <a:spLocks noChangeArrowheads="1"/>
          </p:cNvSpPr>
          <p:nvPr/>
        </p:nvSpPr>
        <p:spPr bwMode="auto">
          <a:xfrm>
            <a:off x="438586" y="2139164"/>
            <a:ext cx="2483034" cy="3139321"/>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Lockwood</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Studied traditional working class subculture – the </a:t>
            </a:r>
            <a:r>
              <a:rPr kumimoji="0" lang="en-GB"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proletarian traditionalists</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Living in close knit communities, working in traditional industries. Strong sense of camaraderie and solidarity. </a:t>
            </a:r>
          </a:p>
        </p:txBody>
      </p:sp>
      <p:sp>
        <p:nvSpPr>
          <p:cNvPr id="33799" name="Text Box 8"/>
          <p:cNvSpPr txBox="1">
            <a:spLocks noChangeArrowheads="1"/>
          </p:cNvSpPr>
          <p:nvPr/>
        </p:nvSpPr>
        <p:spPr bwMode="auto">
          <a:xfrm>
            <a:off x="2988760" y="1382170"/>
            <a:ext cx="2592387" cy="2039937"/>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Marxism</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Working class considered to be both manual and routine non-manual workers. </a:t>
            </a:r>
            <a:r>
              <a:rPr kumimoji="0" lang="en-GB"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Does not own the means of production.</a:t>
            </a:r>
          </a:p>
        </p:txBody>
      </p:sp>
      <p:sp>
        <p:nvSpPr>
          <p:cNvPr id="33804" name="Text Box 19"/>
          <p:cNvSpPr txBox="1">
            <a:spLocks noChangeArrowheads="1"/>
          </p:cNvSpPr>
          <p:nvPr/>
        </p:nvSpPr>
        <p:spPr bwMode="auto">
          <a:xfrm>
            <a:off x="2988760" y="3465085"/>
            <a:ext cx="2592387" cy="2585323"/>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Engels</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“workers speak different dialects, have other thoughts and ideals, other customs and moral principles, a different religion and other politics than those of the bourgeoisie.”</a:t>
            </a:r>
          </a:p>
        </p:txBody>
      </p:sp>
      <p:sp>
        <p:nvSpPr>
          <p:cNvPr id="13" name="Text Box 8"/>
          <p:cNvSpPr txBox="1">
            <a:spLocks noChangeArrowheads="1"/>
          </p:cNvSpPr>
          <p:nvPr/>
        </p:nvSpPr>
        <p:spPr bwMode="auto">
          <a:xfrm>
            <a:off x="918088" y="1435281"/>
            <a:ext cx="1780507" cy="646331"/>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TRADITIONAL </a:t>
            </a:r>
            <a:r>
              <a:rPr kumimoji="0" lang="en-GB"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ARGUMENTS</a:t>
            </a:r>
          </a:p>
        </p:txBody>
      </p:sp>
      <p:pic>
        <p:nvPicPr>
          <p:cNvPr id="2" name="Picture 1"/>
          <p:cNvPicPr>
            <a:picLocks noChangeAspect="1"/>
          </p:cNvPicPr>
          <p:nvPr/>
        </p:nvPicPr>
        <p:blipFill>
          <a:blip r:embed="rId3"/>
          <a:stretch>
            <a:fillRect/>
          </a:stretch>
        </p:blipFill>
        <p:spPr>
          <a:xfrm>
            <a:off x="5648288" y="1330889"/>
            <a:ext cx="1720454" cy="2438223"/>
          </a:xfrm>
          <a:prstGeom prst="rect">
            <a:avLst/>
          </a:prstGeom>
        </p:spPr>
      </p:pic>
      <p:pic>
        <p:nvPicPr>
          <p:cNvPr id="3" name="Picture 2"/>
          <p:cNvPicPr>
            <a:picLocks noChangeAspect="1"/>
          </p:cNvPicPr>
          <p:nvPr/>
        </p:nvPicPr>
        <p:blipFill>
          <a:blip r:embed="rId4"/>
          <a:stretch>
            <a:fillRect/>
          </a:stretch>
        </p:blipFill>
        <p:spPr>
          <a:xfrm>
            <a:off x="6522956" y="4376279"/>
            <a:ext cx="1804411" cy="1804411"/>
          </a:xfrm>
          <a:prstGeom prst="rect">
            <a:avLst/>
          </a:prstGeom>
        </p:spPr>
      </p:pic>
      <p:pic>
        <p:nvPicPr>
          <p:cNvPr id="4" name="Picture 3"/>
          <p:cNvPicPr>
            <a:picLocks noChangeAspect="1"/>
          </p:cNvPicPr>
          <p:nvPr/>
        </p:nvPicPr>
        <p:blipFill>
          <a:blip r:embed="rId5"/>
          <a:stretch>
            <a:fillRect/>
          </a:stretch>
        </p:blipFill>
        <p:spPr>
          <a:xfrm>
            <a:off x="7439166" y="1330889"/>
            <a:ext cx="1568590" cy="2438223"/>
          </a:xfrm>
          <a:prstGeom prst="rect">
            <a:avLst/>
          </a:prstGeom>
        </p:spPr>
      </p:pic>
    </p:spTree>
    <p:extLst>
      <p:ext uri="{BB962C8B-B14F-4D97-AF65-F5344CB8AC3E}">
        <p14:creationId xmlns:p14="http://schemas.microsoft.com/office/powerpoint/2010/main" val="171797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5319132" y="1341438"/>
            <a:ext cx="3257781"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algn="ctr" defTabSz="914400" eaLnBrk="1" hangingPunct="1">
              <a:lnSpc>
                <a:spcPct val="90000"/>
              </a:lnSpc>
              <a:buFont typeface="Wingdings" panose="05000000000000000000" pitchFamily="2" charset="2"/>
              <a:buNone/>
            </a:pPr>
            <a:r>
              <a:rPr lang="en-GB" altLang="en-US" sz="2000" b="1" kern="0" dirty="0" smtClean="0"/>
              <a:t>PROLETARIANISATION</a:t>
            </a:r>
          </a:p>
          <a:p>
            <a:pPr defTabSz="914400" eaLnBrk="1" hangingPunct="1">
              <a:lnSpc>
                <a:spcPct val="90000"/>
              </a:lnSpc>
            </a:pPr>
            <a:r>
              <a:rPr lang="en-GB" altLang="en-US" sz="1800" b="1" kern="0" dirty="0" err="1" smtClean="0"/>
              <a:t>Braverman</a:t>
            </a:r>
            <a:r>
              <a:rPr lang="en-GB" altLang="en-US" sz="1800" kern="0" dirty="0" smtClean="0"/>
              <a:t>: many jobs in capitalist society (particularly white collar) now subject to a pattern of ‘deskilling’.</a:t>
            </a:r>
          </a:p>
          <a:p>
            <a:pPr defTabSz="914400" eaLnBrk="1" hangingPunct="1">
              <a:lnSpc>
                <a:spcPct val="90000"/>
              </a:lnSpc>
            </a:pPr>
            <a:r>
              <a:rPr lang="en-GB" altLang="en-US" sz="1800" kern="0" dirty="0" smtClean="0"/>
              <a:t>Traditionally middle class jobs becoming more like working class jobs. </a:t>
            </a:r>
          </a:p>
        </p:txBody>
      </p:sp>
      <p:sp>
        <p:nvSpPr>
          <p:cNvPr id="35842" name="Rectangle 2"/>
          <p:cNvSpPr>
            <a:spLocks noGrp="1" noChangeArrowheads="1"/>
          </p:cNvSpPr>
          <p:nvPr>
            <p:ph type="title"/>
          </p:nvPr>
        </p:nvSpPr>
        <p:spPr/>
        <p:txBody>
          <a:bodyPr/>
          <a:lstStyle/>
          <a:p>
            <a:pPr eaLnBrk="1" hangingPunct="1"/>
            <a:r>
              <a:rPr lang="en-GB" altLang="en-US" sz="3800" dirty="0" smtClean="0"/>
              <a:t/>
            </a:r>
            <a:br>
              <a:rPr lang="en-GB" altLang="en-US" sz="3800" dirty="0" smtClean="0"/>
            </a:br>
            <a:r>
              <a:rPr lang="en-GB" altLang="en-US" sz="3800" dirty="0" smtClean="0"/>
              <a:t>The working classes today?</a:t>
            </a:r>
            <a:br>
              <a:rPr lang="en-GB" altLang="en-US" sz="3800" dirty="0" smtClean="0"/>
            </a:br>
            <a:endParaRPr lang="en-GB" altLang="en-US" sz="3800" dirty="0" smtClean="0"/>
          </a:p>
        </p:txBody>
      </p:sp>
      <p:sp>
        <p:nvSpPr>
          <p:cNvPr id="35843" name="Rectangle 4"/>
          <p:cNvSpPr>
            <a:spLocks noGrp="1" noChangeArrowheads="1"/>
          </p:cNvSpPr>
          <p:nvPr>
            <p:ph type="body" sz="half" idx="1"/>
          </p:nvPr>
        </p:nvSpPr>
        <p:spPr>
          <a:xfrm>
            <a:off x="373432" y="1341438"/>
            <a:ext cx="3257781" cy="4924425"/>
          </a:xfrm>
        </p:spPr>
        <p:txBody>
          <a:bodyPr/>
          <a:lstStyle/>
          <a:p>
            <a:pPr marL="0" indent="0" algn="ctr" eaLnBrk="1" hangingPunct="1">
              <a:lnSpc>
                <a:spcPct val="90000"/>
              </a:lnSpc>
              <a:buNone/>
            </a:pPr>
            <a:r>
              <a:rPr lang="en-GB" altLang="en-US" sz="2000" b="1" dirty="0" smtClean="0"/>
              <a:t>EMBOURGEOISMENT</a:t>
            </a:r>
          </a:p>
          <a:p>
            <a:pPr eaLnBrk="1" hangingPunct="1">
              <a:lnSpc>
                <a:spcPct val="90000"/>
              </a:lnSpc>
            </a:pPr>
            <a:r>
              <a:rPr lang="en-GB" altLang="en-US" sz="1800" b="1" dirty="0" err="1" smtClean="0"/>
              <a:t>Goldthorpe</a:t>
            </a:r>
            <a:r>
              <a:rPr lang="en-GB" altLang="en-US" sz="1800" b="1" dirty="0" smtClean="0"/>
              <a:t> </a:t>
            </a:r>
            <a:r>
              <a:rPr lang="en-GB" altLang="en-US" sz="1800" dirty="0" smtClean="0"/>
              <a:t>(Weberian): Advanced industrialism requires a highly educated, trained and skilled workforce = higher pay + occupational status.</a:t>
            </a:r>
          </a:p>
          <a:p>
            <a:pPr eaLnBrk="1" hangingPunct="1">
              <a:lnSpc>
                <a:spcPct val="90000"/>
              </a:lnSpc>
            </a:pPr>
            <a:r>
              <a:rPr lang="en-GB" altLang="en-US" sz="1800" dirty="0" smtClean="0"/>
              <a:t>Middle range incomes = middle range lifestyles.</a:t>
            </a:r>
          </a:p>
          <a:p>
            <a:pPr eaLnBrk="1" hangingPunct="1">
              <a:lnSpc>
                <a:spcPct val="90000"/>
              </a:lnSpc>
            </a:pPr>
            <a:r>
              <a:rPr lang="en-GB" altLang="en-US" sz="1800" dirty="0" smtClean="0"/>
              <a:t>This leads to a breakdown of traditional working class communities.</a:t>
            </a:r>
          </a:p>
          <a:p>
            <a:pPr eaLnBrk="1" hangingPunct="1">
              <a:lnSpc>
                <a:spcPct val="90000"/>
              </a:lnSpc>
            </a:pPr>
            <a:r>
              <a:rPr lang="en-GB" altLang="en-US" sz="1800" dirty="0" smtClean="0"/>
              <a:t>Workers become indistinguishable from their white collar neighbours i.e. plumbers who make more money than nurses.</a:t>
            </a:r>
          </a:p>
        </p:txBody>
      </p:sp>
      <p:graphicFrame>
        <p:nvGraphicFramePr>
          <p:cNvPr id="76819" name="Group 19"/>
          <p:cNvGraphicFramePr>
            <a:graphicFrameLocks noGrp="1"/>
          </p:cNvGraphicFramePr>
          <p:nvPr>
            <p:ph sz="half" idx="2"/>
            <p:extLst>
              <p:ext uri="{D42A27DB-BD31-4B8C-83A1-F6EECF244321}">
                <p14:modId xmlns:p14="http://schemas.microsoft.com/office/powerpoint/2010/main" val="1709138676"/>
              </p:ext>
            </p:extLst>
          </p:nvPr>
        </p:nvGraphicFramePr>
        <p:xfrm>
          <a:off x="3631214" y="1486404"/>
          <a:ext cx="1520650" cy="4370832"/>
        </p:xfrm>
        <a:graphic>
          <a:graphicData uri="http://schemas.openxmlformats.org/drawingml/2006/table">
            <a:tbl>
              <a:tblPr/>
              <a:tblGrid>
                <a:gridCol w="1520650">
                  <a:extLst>
                    <a:ext uri="{9D8B030D-6E8A-4147-A177-3AD203B41FA5}">
                      <a16:colId xmlns:a16="http://schemas.microsoft.com/office/drawing/2014/main" val="20000"/>
                    </a:ext>
                  </a:extLst>
                </a:gridCol>
              </a:tblGrid>
              <a:tr h="1374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800" b="0" i="0" u="none" strike="noStrike" cap="none" normalizeH="0" baseline="0" dirty="0" smtClean="0">
                          <a:ln>
                            <a:noFill/>
                          </a:ln>
                          <a:solidFill>
                            <a:schemeClr val="tx1"/>
                          </a:solidFill>
                          <a:effectLst/>
                          <a:latin typeface="Arial" charset="0"/>
                        </a:rPr>
                        <a:t>Upper Class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0"/>
                  </a:ext>
                </a:extLst>
              </a:tr>
              <a:tr h="1374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800" b="0" i="0" u="none" strike="noStrike" cap="none" normalizeH="0" baseline="0" dirty="0" smtClean="0">
                          <a:ln>
                            <a:noFill/>
                          </a:ln>
                          <a:solidFill>
                            <a:schemeClr val="tx1"/>
                          </a:solidFill>
                          <a:effectLst/>
                          <a:latin typeface="Arial" charset="0"/>
                        </a:rPr>
                        <a:t>Middle Class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1374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800" b="0" i="0" u="none" strike="noStrike" cap="none" normalizeH="0" baseline="0" dirty="0" smtClean="0">
                          <a:ln>
                            <a:noFill/>
                          </a:ln>
                          <a:solidFill>
                            <a:schemeClr val="tx1"/>
                          </a:solidFill>
                          <a:effectLst/>
                          <a:latin typeface="Arial" charset="0"/>
                        </a:rPr>
                        <a:t>Working Class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bl>
          </a:graphicData>
        </a:graphic>
      </p:graphicFrame>
      <p:sp>
        <p:nvSpPr>
          <p:cNvPr id="35854" name="AutoShape 65"/>
          <p:cNvSpPr>
            <a:spLocks noChangeArrowheads="1"/>
          </p:cNvSpPr>
          <p:nvPr/>
        </p:nvSpPr>
        <p:spPr bwMode="auto">
          <a:xfrm rot="-5400000">
            <a:off x="3276478" y="4272129"/>
            <a:ext cx="644813" cy="57712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56" name="Line 67"/>
          <p:cNvSpPr>
            <a:spLocks noChangeShapeType="1"/>
          </p:cNvSpPr>
          <p:nvPr/>
        </p:nvSpPr>
        <p:spPr bwMode="auto">
          <a:xfrm flipV="1">
            <a:off x="3835404" y="5101022"/>
            <a:ext cx="996958" cy="699337"/>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57" name="Line 68"/>
          <p:cNvSpPr>
            <a:spLocks noChangeShapeType="1"/>
          </p:cNvSpPr>
          <p:nvPr/>
        </p:nvSpPr>
        <p:spPr bwMode="auto">
          <a:xfrm flipH="1" flipV="1">
            <a:off x="3887449" y="5101022"/>
            <a:ext cx="944913" cy="699337"/>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cxnSp>
        <p:nvCxnSpPr>
          <p:cNvPr id="3" name="Straight Connector 2"/>
          <p:cNvCxnSpPr/>
          <p:nvPr/>
        </p:nvCxnSpPr>
        <p:spPr>
          <a:xfrm>
            <a:off x="5301895" y="1003610"/>
            <a:ext cx="17237" cy="5262253"/>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01895" y="850612"/>
            <a:ext cx="799635" cy="584775"/>
          </a:xfrm>
          <a:prstGeom prst="rect">
            <a:avLst/>
          </a:prstGeom>
          <a:noFill/>
        </p:spPr>
        <p:txBody>
          <a:bodyPr wrap="square" rtlCol="0">
            <a:spAutoFit/>
          </a:bodyPr>
          <a:lstStyle/>
          <a:p>
            <a:r>
              <a:rPr lang="en-GB" sz="3200" b="1" dirty="0" smtClean="0">
                <a:solidFill>
                  <a:srgbClr val="FF3399"/>
                </a:solidFill>
              </a:rPr>
              <a:t>VS</a:t>
            </a:r>
            <a:endParaRPr lang="en-GB" sz="3200" b="1" dirty="0">
              <a:solidFill>
                <a:srgbClr val="FF3399"/>
              </a:solidFill>
            </a:endParaRPr>
          </a:p>
        </p:txBody>
      </p:sp>
      <p:sp>
        <p:nvSpPr>
          <p:cNvPr id="35855" name="AutoShape 66"/>
          <p:cNvSpPr>
            <a:spLocks noChangeArrowheads="1"/>
          </p:cNvSpPr>
          <p:nvPr/>
        </p:nvSpPr>
        <p:spPr bwMode="auto">
          <a:xfrm rot="5697614" flipH="1">
            <a:off x="4825314" y="4294608"/>
            <a:ext cx="644813" cy="5771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2"/>
          <a:stretch>
            <a:fillRect/>
          </a:stretch>
        </p:blipFill>
        <p:spPr>
          <a:xfrm>
            <a:off x="5613110" y="4281862"/>
            <a:ext cx="2910721" cy="1638320"/>
          </a:xfrm>
          <a:prstGeom prst="rect">
            <a:avLst/>
          </a:prstGeom>
        </p:spPr>
      </p:pic>
    </p:spTree>
    <p:extLst>
      <p:ext uri="{BB962C8B-B14F-4D97-AF65-F5344CB8AC3E}">
        <p14:creationId xmlns:p14="http://schemas.microsoft.com/office/powerpoint/2010/main" val="186842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mtClean="0"/>
              <a:t>Middle Class or Middle Classes?</a:t>
            </a:r>
          </a:p>
        </p:txBody>
      </p:sp>
      <p:sp>
        <p:nvSpPr>
          <p:cNvPr id="24579" name="Rectangle 3"/>
          <p:cNvSpPr>
            <a:spLocks noGrp="1" noChangeArrowheads="1"/>
          </p:cNvSpPr>
          <p:nvPr>
            <p:ph type="body" idx="1"/>
          </p:nvPr>
        </p:nvSpPr>
        <p:spPr/>
        <p:txBody>
          <a:bodyPr/>
          <a:lstStyle/>
          <a:p>
            <a:pPr eaLnBrk="1" hangingPunct="1"/>
            <a:r>
              <a:rPr lang="en-GB" altLang="en-US" dirty="0" smtClean="0"/>
              <a:t>No clear agreement among sociologists about the position of the middle class, or classes in the stratification system.</a:t>
            </a:r>
          </a:p>
          <a:p>
            <a:pPr eaLnBrk="1" hangingPunct="1"/>
            <a:r>
              <a:rPr lang="en-GB" altLang="en-US" dirty="0" smtClean="0"/>
              <a:t>Should manual workers should be placed in the middle class category?</a:t>
            </a:r>
          </a:p>
          <a:p>
            <a:pPr eaLnBrk="1" hangingPunct="1"/>
            <a:r>
              <a:rPr lang="en-GB" altLang="en-US" dirty="0" smtClean="0"/>
              <a:t>Is the middle class </a:t>
            </a:r>
            <a:r>
              <a:rPr lang="en-GB" altLang="en-US" b="1" dirty="0" smtClean="0"/>
              <a:t>united and homogeneous</a:t>
            </a:r>
            <a:r>
              <a:rPr lang="en-GB" altLang="en-US" dirty="0" smtClean="0"/>
              <a:t> OR </a:t>
            </a:r>
            <a:r>
              <a:rPr lang="en-GB" altLang="en-US" b="1" dirty="0" smtClean="0"/>
              <a:t>divided and heterogeneous</a:t>
            </a:r>
            <a:r>
              <a:rPr lang="en-GB" altLang="en-US" dirty="0" smtClean="0"/>
              <a:t>?</a:t>
            </a:r>
          </a:p>
        </p:txBody>
      </p:sp>
    </p:spTree>
    <p:extLst>
      <p:ext uri="{BB962C8B-B14F-4D97-AF65-F5344CB8AC3E}">
        <p14:creationId xmlns:p14="http://schemas.microsoft.com/office/powerpoint/2010/main" val="144701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28600"/>
            <a:ext cx="8015288" cy="914400"/>
          </a:xfrm>
        </p:spPr>
        <p:txBody>
          <a:bodyPr/>
          <a:lstStyle/>
          <a:p>
            <a:pPr eaLnBrk="1" hangingPunct="1"/>
            <a:r>
              <a:rPr lang="en-GB" altLang="en-US" dirty="0" smtClean="0"/>
              <a:t>Middle Class or Middle Classes?</a:t>
            </a:r>
          </a:p>
        </p:txBody>
      </p:sp>
      <p:graphicFrame>
        <p:nvGraphicFramePr>
          <p:cNvPr id="62512" name="Group 48"/>
          <p:cNvGraphicFramePr>
            <a:graphicFrameLocks noGrp="1"/>
          </p:cNvGraphicFramePr>
          <p:nvPr>
            <p:ph/>
            <p:extLst>
              <p:ext uri="{D42A27DB-BD31-4B8C-83A1-F6EECF244321}">
                <p14:modId xmlns:p14="http://schemas.microsoft.com/office/powerpoint/2010/main" val="3404393010"/>
              </p:ext>
            </p:extLst>
          </p:nvPr>
        </p:nvGraphicFramePr>
        <p:xfrm>
          <a:off x="557522" y="1573019"/>
          <a:ext cx="8135937" cy="4230763"/>
        </p:xfrm>
        <a:graphic>
          <a:graphicData uri="http://schemas.openxmlformats.org/drawingml/2006/table">
            <a:tbl>
              <a:tblPr/>
              <a:tblGrid>
                <a:gridCol w="3995737">
                  <a:extLst>
                    <a:ext uri="{9D8B030D-6E8A-4147-A177-3AD203B41FA5}">
                      <a16:colId xmlns:a16="http://schemas.microsoft.com/office/drawing/2014/main" val="20000"/>
                    </a:ext>
                  </a:extLst>
                </a:gridCol>
                <a:gridCol w="4140200">
                  <a:extLst>
                    <a:ext uri="{9D8B030D-6E8A-4147-A177-3AD203B41FA5}">
                      <a16:colId xmlns:a16="http://schemas.microsoft.com/office/drawing/2014/main" val="20001"/>
                    </a:ext>
                  </a:extLst>
                </a:gridCol>
              </a:tblGrid>
              <a:tr h="145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800" b="1" i="0" u="none" strike="noStrike" cap="none" normalizeH="0" baseline="0" dirty="0" smtClean="0">
                          <a:ln>
                            <a:noFill/>
                          </a:ln>
                          <a:solidFill>
                            <a:schemeClr val="tx1"/>
                          </a:solidFill>
                          <a:effectLst/>
                          <a:latin typeface="Arial" charset="0"/>
                        </a:rPr>
                        <a:t>A single middle class: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800" b="1" i="0" u="none" strike="noStrike" cap="none" normalizeH="0" baseline="0" smtClean="0">
                          <a:ln>
                            <a:noFill/>
                          </a:ln>
                          <a:solidFill>
                            <a:schemeClr val="tx1"/>
                          </a:solidFill>
                          <a:effectLst/>
                          <a:latin typeface="Arial" charset="0"/>
                        </a:rPr>
                        <a:t>Fragmented middle class – middle classes: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765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en-GB" sz="2000" b="0" i="0" u="none" strike="noStrike" cap="none" normalizeH="0" baseline="0" dirty="0" smtClean="0">
                          <a:ln>
                            <a:noFill/>
                          </a:ln>
                          <a:solidFill>
                            <a:schemeClr val="tx1"/>
                          </a:solidFill>
                          <a:effectLst/>
                          <a:latin typeface="Arial" charset="0"/>
                        </a:rPr>
                        <a:t>Giddens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en-GB" sz="2000" b="0" i="0" u="none" strike="noStrike" cap="none" normalizeH="0" baseline="0" dirty="0" err="1" smtClean="0">
                          <a:ln>
                            <a:noFill/>
                          </a:ln>
                          <a:solidFill>
                            <a:schemeClr val="tx1"/>
                          </a:solidFill>
                          <a:effectLst/>
                          <a:latin typeface="Arial" charset="0"/>
                        </a:rPr>
                        <a:t>Goldthorpe</a:t>
                      </a:r>
                      <a:endParaRPr kumimoji="0" lang="en-GB"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en-GB" sz="2000" b="0" i="0" u="none" strike="noStrike" cap="none" normalizeH="0" baseline="0" dirty="0" smtClean="0">
                          <a:ln>
                            <a:noFill/>
                          </a:ln>
                          <a:solidFill>
                            <a:schemeClr val="tx1"/>
                          </a:solidFill>
                          <a:effectLst/>
                          <a:latin typeface="Arial" charset="0"/>
                        </a:rPr>
                        <a:t>Roberts et al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en-GB" sz="2000" b="0" i="0" u="none" strike="noStrike" cap="none" normalizeH="0" baseline="0" dirty="0" smtClean="0">
                          <a:ln>
                            <a:noFill/>
                          </a:ln>
                          <a:solidFill>
                            <a:schemeClr val="tx1"/>
                          </a:solidFill>
                          <a:effectLst/>
                          <a:latin typeface="Arial" charset="0"/>
                        </a:rPr>
                        <a:t>Savage et al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endParaRPr kumimoji="0" lang="en-GB"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000" b="0" i="0" u="none" strike="noStrike" cap="none" normalizeH="0" baseline="0" dirty="0" smtClean="0">
                          <a:ln>
                            <a:noFill/>
                          </a:ln>
                          <a:solidFill>
                            <a:schemeClr val="tx1"/>
                          </a:solidFill>
                          <a:effectLst/>
                          <a:latin typeface="Arial" charset="0"/>
                        </a:rPr>
                        <a:t>As a result of </a:t>
                      </a:r>
                      <a:r>
                        <a:rPr kumimoji="0" lang="en-GB" sz="2000" b="0" i="0" u="none" strike="noStrike" cap="none" normalizeH="0" baseline="0" dirty="0" err="1" smtClean="0">
                          <a:ln>
                            <a:noFill/>
                          </a:ln>
                          <a:solidFill>
                            <a:schemeClr val="tx1"/>
                          </a:solidFill>
                          <a:effectLst/>
                          <a:latin typeface="Arial" charset="0"/>
                        </a:rPr>
                        <a:t>embourgeoisement</a:t>
                      </a:r>
                      <a:r>
                        <a:rPr kumimoji="0" lang="en-GB" sz="2000" b="0" i="0" u="none" strike="noStrike" cap="none" normalizeH="0" baseline="0" dirty="0" smtClean="0">
                          <a:ln>
                            <a:noFill/>
                          </a:ln>
                          <a:solidFill>
                            <a:schemeClr val="tx1"/>
                          </a:solidFill>
                          <a:effectLst/>
                          <a:latin typeface="Arial" charset="0"/>
                        </a:rPr>
                        <a:t> – there are a greater number of people in the middle class with different identities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614" name="Text Box 49"/>
          <p:cNvSpPr txBox="1">
            <a:spLocks noChangeArrowheads="1"/>
          </p:cNvSpPr>
          <p:nvPr/>
        </p:nvSpPr>
        <p:spPr bwMode="auto">
          <a:xfrm>
            <a:off x="3851275" y="1700213"/>
            <a:ext cx="1150938" cy="3968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VS</a:t>
            </a:r>
          </a:p>
        </p:txBody>
      </p:sp>
      <p:sp>
        <p:nvSpPr>
          <p:cNvPr id="2" name="TextBox 1"/>
          <p:cNvSpPr txBox="1"/>
          <p:nvPr/>
        </p:nvSpPr>
        <p:spPr>
          <a:xfrm>
            <a:off x="735980" y="4215161"/>
            <a:ext cx="3456879" cy="1015663"/>
          </a:xfrm>
          <a:prstGeom prst="rect">
            <a:avLst/>
          </a:prstGeom>
          <a:solidFill>
            <a:srgbClr val="FF99FF"/>
          </a:solidFill>
        </p:spPr>
        <p:txBody>
          <a:bodyPr wrap="square" rtlCol="0">
            <a:spAutoFit/>
          </a:bodyPr>
          <a:lstStyle/>
          <a:p>
            <a:r>
              <a:rPr lang="en-GB" sz="2000" dirty="0" smtClean="0"/>
              <a:t>Outline and explain two reasons why the middle class is not united [10]</a:t>
            </a:r>
            <a:endParaRPr lang="en-GB" sz="2000" dirty="0"/>
          </a:p>
        </p:txBody>
      </p:sp>
    </p:spTree>
    <p:extLst>
      <p:ext uri="{BB962C8B-B14F-4D97-AF65-F5344CB8AC3E}">
        <p14:creationId xmlns:p14="http://schemas.microsoft.com/office/powerpoint/2010/main" val="1477663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mtClean="0"/>
              <a:t>Nature of upper class: </a:t>
            </a:r>
          </a:p>
        </p:txBody>
      </p:sp>
      <p:sp>
        <p:nvSpPr>
          <p:cNvPr id="17411" name="Cloud"/>
          <p:cNvSpPr>
            <a:spLocks noChangeAspect="1" noEditPoints="1" noChangeArrowheads="1"/>
          </p:cNvSpPr>
          <p:nvPr/>
        </p:nvSpPr>
        <p:spPr bwMode="auto">
          <a:xfrm>
            <a:off x="3203575" y="2852738"/>
            <a:ext cx="3024188" cy="18716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folHlink"/>
          </a:solidFill>
          <a:ln w="9525">
            <a:solidFill>
              <a:srgbClr val="000000"/>
            </a:solidFill>
            <a:miter lim="800000"/>
            <a:headEnd/>
            <a:tailEnd/>
          </a:ln>
          <a:effectLst>
            <a:outerShdw dist="107763" dir="2700000" algn="ctr" rotWithShape="0">
              <a:srgbClr val="80808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412" name="Text Box 5"/>
          <p:cNvSpPr txBox="1">
            <a:spLocks noChangeArrowheads="1"/>
          </p:cNvSpPr>
          <p:nvPr/>
        </p:nvSpPr>
        <p:spPr bwMode="auto">
          <a:xfrm>
            <a:off x="3492500" y="3284538"/>
            <a:ext cx="23034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What is the upper class?</a:t>
            </a:r>
          </a:p>
        </p:txBody>
      </p:sp>
      <p:sp>
        <p:nvSpPr>
          <p:cNvPr id="17413" name="Text Box 6"/>
          <p:cNvSpPr txBox="1">
            <a:spLocks noChangeArrowheads="1"/>
          </p:cNvSpPr>
          <p:nvPr/>
        </p:nvSpPr>
        <p:spPr bwMode="auto">
          <a:xfrm>
            <a:off x="468313" y="1412875"/>
            <a:ext cx="2159000" cy="1903413"/>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dominating</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ruling class</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private ownership of capital.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Westergaard and Resler: Marxist</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p>
        </p:txBody>
      </p:sp>
      <p:sp>
        <p:nvSpPr>
          <p:cNvPr id="17414" name="Text Box 8"/>
          <p:cNvSpPr txBox="1">
            <a:spLocks noChangeArrowheads="1"/>
          </p:cNvSpPr>
          <p:nvPr/>
        </p:nvSpPr>
        <p:spPr bwMode="auto">
          <a:xfrm>
            <a:off x="6516688" y="1412875"/>
            <a:ext cx="2087562" cy="1903413"/>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Concentration of wealth</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in the hands of a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small minority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Westergaard and Resler</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p>
        </p:txBody>
      </p:sp>
      <p:sp>
        <p:nvSpPr>
          <p:cNvPr id="17415" name="Text Box 10"/>
          <p:cNvSpPr txBox="1">
            <a:spLocks noChangeArrowheads="1"/>
          </p:cNvSpPr>
          <p:nvPr/>
        </p:nvSpPr>
        <p:spPr bwMode="auto">
          <a:xfrm>
            <a:off x="2700338" y="1412875"/>
            <a:ext cx="3743325" cy="1354138"/>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Consists of</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5-10% of population… </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major owners of the means of production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Westergaard and Resler</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p>
        </p:txBody>
      </p:sp>
      <p:sp>
        <p:nvSpPr>
          <p:cNvPr id="17416" name="Text Box 12"/>
          <p:cNvSpPr txBox="1">
            <a:spLocks noChangeArrowheads="1"/>
          </p:cNvSpPr>
          <p:nvPr/>
        </p:nvSpPr>
        <p:spPr bwMode="auto">
          <a:xfrm>
            <a:off x="468313" y="3429000"/>
            <a:ext cx="2663825" cy="3170238"/>
          </a:xfrm>
          <a:prstGeom prst="rect">
            <a:avLst/>
          </a:prstGeom>
          <a:solidFill>
            <a:schemeClr val="tx2"/>
          </a:solidFill>
          <a:ln w="25400">
            <a:solidFill>
              <a:schemeClr val="folHlink"/>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small group of people who have considerable wealth and more power than other members of society – an </a:t>
            </a:r>
            <a:r>
              <a:rPr kumimoji="0" lang="en-GB" altLang="en-US"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influential economic elite rather than a ruling elite- </a:t>
            </a:r>
            <a:r>
              <a:rPr kumimoji="0" lang="en-GB"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he argues much of the wealth of this group is tied up in pensions so does not have political power</a:t>
            </a:r>
            <a:endParaRPr kumimoji="0" lang="en-GB" altLang="en-US"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r>
              <a:rPr kumimoji="0" lang="en-GB" altLang="en-US"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Saunders: New Right</a:t>
            </a:r>
            <a:r>
              <a:rPr kumimoji="0" lang="en-GB"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p>
        </p:txBody>
      </p:sp>
      <p:sp>
        <p:nvSpPr>
          <p:cNvPr id="17417" name="Text Box 14"/>
          <p:cNvSpPr txBox="1">
            <a:spLocks noChangeArrowheads="1"/>
          </p:cNvSpPr>
          <p:nvPr/>
        </p:nvSpPr>
        <p:spPr bwMode="auto">
          <a:xfrm>
            <a:off x="3419475" y="4941888"/>
            <a:ext cx="2736850" cy="1200150"/>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class united by family contacts, achieving a high degree of</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social closure.</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Scott: Marxist</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p>
        </p:txBody>
      </p:sp>
      <p:sp>
        <p:nvSpPr>
          <p:cNvPr id="17418" name="Text Box 15"/>
          <p:cNvSpPr txBox="1">
            <a:spLocks noChangeArrowheads="1"/>
          </p:cNvSpPr>
          <p:nvPr/>
        </p:nvSpPr>
        <p:spPr bwMode="auto">
          <a:xfrm>
            <a:off x="6372225" y="3500438"/>
            <a:ext cx="2159000" cy="2723823"/>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most powerful class in a global system. Transnational</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capitalist class – their power goes beyond national boundaries</a:t>
            </a:r>
            <a:endPar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r>
              <a:rPr kumimoji="0" lang="en-GB" altLang="en-US" sz="1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Sklair</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p:txBody>
      </p:sp>
      <p:sp>
        <p:nvSpPr>
          <p:cNvPr id="17419" name="Line 16"/>
          <p:cNvSpPr>
            <a:spLocks noChangeShapeType="1"/>
          </p:cNvSpPr>
          <p:nvPr/>
        </p:nvSpPr>
        <p:spPr bwMode="auto">
          <a:xfrm>
            <a:off x="4787900" y="4724400"/>
            <a:ext cx="0" cy="2174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420" name="Line 17"/>
          <p:cNvSpPr>
            <a:spLocks noChangeShapeType="1"/>
          </p:cNvSpPr>
          <p:nvPr/>
        </p:nvSpPr>
        <p:spPr bwMode="auto">
          <a:xfrm>
            <a:off x="5867400" y="4149725"/>
            <a:ext cx="504825" cy="3587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421" name="Line 18"/>
          <p:cNvSpPr>
            <a:spLocks noChangeShapeType="1"/>
          </p:cNvSpPr>
          <p:nvPr/>
        </p:nvSpPr>
        <p:spPr bwMode="auto">
          <a:xfrm flipH="1" flipV="1">
            <a:off x="2627313" y="2997200"/>
            <a:ext cx="792162" cy="4318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422" name="Line 19"/>
          <p:cNvSpPr>
            <a:spLocks noChangeShapeType="1"/>
          </p:cNvSpPr>
          <p:nvPr/>
        </p:nvSpPr>
        <p:spPr bwMode="auto">
          <a:xfrm flipH="1">
            <a:off x="3132138" y="4365625"/>
            <a:ext cx="431800" cy="3587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423" name="Line 21"/>
          <p:cNvSpPr>
            <a:spLocks noChangeShapeType="1"/>
          </p:cNvSpPr>
          <p:nvPr/>
        </p:nvSpPr>
        <p:spPr bwMode="auto">
          <a:xfrm flipV="1">
            <a:off x="4716463" y="2781300"/>
            <a:ext cx="0" cy="2159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424" name="Line 22"/>
          <p:cNvSpPr>
            <a:spLocks noChangeShapeType="1"/>
          </p:cNvSpPr>
          <p:nvPr/>
        </p:nvSpPr>
        <p:spPr bwMode="auto">
          <a:xfrm flipV="1">
            <a:off x="6084888" y="2924175"/>
            <a:ext cx="431800" cy="2889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1136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Nature of the upper class</a:t>
            </a:r>
            <a:endParaRPr lang="en-GB" dirty="0"/>
          </a:p>
        </p:txBody>
      </p:sp>
      <p:pic>
        <p:nvPicPr>
          <p:cNvPr id="4" name="Content Placeholder 3"/>
          <p:cNvPicPr>
            <a:picLocks noGrp="1" noChangeAspect="1"/>
          </p:cNvPicPr>
          <p:nvPr>
            <p:ph idx="1"/>
          </p:nvPr>
        </p:nvPicPr>
        <p:blipFill>
          <a:blip r:embed="rId2"/>
          <a:stretch>
            <a:fillRect/>
          </a:stretch>
        </p:blipFill>
        <p:spPr>
          <a:xfrm>
            <a:off x="450553" y="1143000"/>
            <a:ext cx="3916212" cy="5480824"/>
          </a:xfrm>
          <a:prstGeom prst="rect">
            <a:avLst/>
          </a:prstGeom>
        </p:spPr>
      </p:pic>
      <p:pic>
        <p:nvPicPr>
          <p:cNvPr id="5" name="Picture 4"/>
          <p:cNvPicPr>
            <a:picLocks noChangeAspect="1"/>
          </p:cNvPicPr>
          <p:nvPr/>
        </p:nvPicPr>
        <p:blipFill>
          <a:blip r:embed="rId3"/>
          <a:stretch>
            <a:fillRect/>
          </a:stretch>
        </p:blipFill>
        <p:spPr>
          <a:xfrm>
            <a:off x="4462952" y="1143000"/>
            <a:ext cx="4499608" cy="2533301"/>
          </a:xfrm>
          <a:prstGeom prst="rect">
            <a:avLst/>
          </a:prstGeom>
        </p:spPr>
      </p:pic>
      <p:sp>
        <p:nvSpPr>
          <p:cNvPr id="6" name="Rectangle 5"/>
          <p:cNvSpPr/>
          <p:nvPr/>
        </p:nvSpPr>
        <p:spPr>
          <a:xfrm>
            <a:off x="4426756" y="3676301"/>
            <a:ext cx="4572000" cy="461665"/>
          </a:xfrm>
          <a:prstGeom prst="rect">
            <a:avLst/>
          </a:prstGeom>
        </p:spPr>
        <p:txBody>
          <a:bodyPr>
            <a:spAutoFit/>
          </a:bodyPr>
          <a:lstStyle/>
          <a:p>
            <a:r>
              <a:rPr lang="en-GB" sz="1200" dirty="0">
                <a:hlinkClick r:id="rId4"/>
              </a:rPr>
              <a:t>https://</a:t>
            </a:r>
            <a:r>
              <a:rPr lang="en-GB" sz="1200" dirty="0" smtClean="0">
                <a:hlinkClick r:id="rId4"/>
              </a:rPr>
              <a:t>www.virgin.com/richard-branson/how-i-bought-necker-island</a:t>
            </a:r>
            <a:r>
              <a:rPr lang="en-GB" sz="1200" dirty="0" smtClean="0"/>
              <a:t> </a:t>
            </a:r>
            <a:endParaRPr lang="en-GB" sz="1200" dirty="0"/>
          </a:p>
        </p:txBody>
      </p:sp>
      <p:sp>
        <p:nvSpPr>
          <p:cNvPr id="7" name="Rectangle 6"/>
          <p:cNvSpPr/>
          <p:nvPr/>
        </p:nvSpPr>
        <p:spPr>
          <a:xfrm>
            <a:off x="4390560" y="6209602"/>
            <a:ext cx="4572000" cy="461665"/>
          </a:xfrm>
          <a:prstGeom prst="rect">
            <a:avLst/>
          </a:prstGeom>
        </p:spPr>
        <p:txBody>
          <a:bodyPr>
            <a:spAutoFit/>
          </a:bodyPr>
          <a:lstStyle/>
          <a:p>
            <a:r>
              <a:rPr lang="en-GB" sz="1200" dirty="0">
                <a:hlinkClick r:id="rId5"/>
              </a:rPr>
              <a:t>https://www.itv.com/news/2019-07-23/boris-and-the-bullingdon-club-where-are-they-now</a:t>
            </a:r>
            <a:r>
              <a:rPr lang="en-GB" sz="1200" dirty="0" smtClean="0">
                <a:hlinkClick r:id="rId5"/>
              </a:rPr>
              <a:t>/</a:t>
            </a:r>
            <a:r>
              <a:rPr lang="en-GB" sz="1200" dirty="0" smtClean="0"/>
              <a:t> </a:t>
            </a:r>
            <a:endParaRPr lang="en-GB" sz="1200" dirty="0"/>
          </a:p>
        </p:txBody>
      </p:sp>
      <p:pic>
        <p:nvPicPr>
          <p:cNvPr id="8" name="Picture 7"/>
          <p:cNvPicPr>
            <a:picLocks noChangeAspect="1"/>
          </p:cNvPicPr>
          <p:nvPr/>
        </p:nvPicPr>
        <p:blipFill>
          <a:blip r:embed="rId6"/>
          <a:stretch>
            <a:fillRect/>
          </a:stretch>
        </p:blipFill>
        <p:spPr>
          <a:xfrm>
            <a:off x="5072669" y="4137966"/>
            <a:ext cx="3207782" cy="1843553"/>
          </a:xfrm>
          <a:prstGeom prst="rect">
            <a:avLst/>
          </a:prstGeom>
        </p:spPr>
      </p:pic>
    </p:spTree>
    <p:extLst>
      <p:ext uri="{BB962C8B-B14F-4D97-AF65-F5344CB8AC3E}">
        <p14:creationId xmlns:p14="http://schemas.microsoft.com/office/powerpoint/2010/main" val="176223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t>Exam question</a:t>
            </a:r>
          </a:p>
        </p:txBody>
      </p:sp>
      <p:sp>
        <p:nvSpPr>
          <p:cNvPr id="23555" name="Content Placeholder 2"/>
          <p:cNvSpPr>
            <a:spLocks noGrp="1"/>
          </p:cNvSpPr>
          <p:nvPr>
            <p:ph idx="1"/>
          </p:nvPr>
        </p:nvSpPr>
        <p:spPr/>
        <p:txBody>
          <a:bodyPr/>
          <a:lstStyle/>
          <a:p>
            <a:r>
              <a:rPr lang="en-GB" altLang="en-US" sz="2000" dirty="0" smtClean="0"/>
              <a:t>Outline two ways in which the elite promote their shared (class) interests [10 marks]</a:t>
            </a:r>
          </a:p>
          <a:p>
            <a:endParaRPr lang="en-GB" altLang="en-US" sz="2000" dirty="0"/>
          </a:p>
          <a:p>
            <a:r>
              <a:rPr lang="en-GB" altLang="en-US" sz="2000" u="sng" dirty="0" smtClean="0"/>
              <a:t>Possible sources</a:t>
            </a:r>
          </a:p>
          <a:p>
            <a:r>
              <a:rPr lang="en-GB" sz="2000" dirty="0" smtClean="0"/>
              <a:t>‘</a:t>
            </a:r>
            <a:r>
              <a:rPr lang="en-GB" sz="2000" b="1" dirty="0" smtClean="0"/>
              <a:t>How </a:t>
            </a:r>
            <a:r>
              <a:rPr lang="en-GB" sz="2000" b="1" dirty="0"/>
              <a:t>the middle class hoards wealth and opportunity for </a:t>
            </a:r>
            <a:r>
              <a:rPr lang="en-GB" sz="2000" b="1" dirty="0" smtClean="0"/>
              <a:t>itself’</a:t>
            </a:r>
            <a:endParaRPr lang="en-GB" sz="2000" b="1" dirty="0"/>
          </a:p>
          <a:p>
            <a:r>
              <a:rPr lang="en-GB" sz="2000" dirty="0" smtClean="0">
                <a:hlinkClick r:id="rId2"/>
              </a:rPr>
              <a:t>https</a:t>
            </a:r>
            <a:r>
              <a:rPr lang="en-GB" sz="2000" dirty="0">
                <a:hlinkClick r:id="rId2"/>
              </a:rPr>
              <a:t>://</a:t>
            </a:r>
            <a:r>
              <a:rPr lang="en-GB" sz="2000" smtClean="0">
                <a:hlinkClick r:id="rId2"/>
              </a:rPr>
              <a:t>www.theguardian.com/inequality/2017/jul/15/how-us-middle-classes-hoard-opportunity-privilege</a:t>
            </a:r>
            <a:r>
              <a:rPr lang="en-GB" sz="2000" smtClean="0"/>
              <a:t> </a:t>
            </a:r>
            <a:endParaRPr lang="en-GB" sz="2000" dirty="0" smtClean="0"/>
          </a:p>
        </p:txBody>
      </p:sp>
    </p:spTree>
    <p:extLst>
      <p:ext uri="{BB962C8B-B14F-4D97-AF65-F5344CB8AC3E}">
        <p14:creationId xmlns:p14="http://schemas.microsoft.com/office/powerpoint/2010/main" val="2512588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Key Concepts:</a:t>
            </a:r>
          </a:p>
        </p:txBody>
      </p:sp>
      <p:sp>
        <p:nvSpPr>
          <p:cNvPr id="6147" name="Text Box 4"/>
          <p:cNvSpPr txBox="1">
            <a:spLocks noChangeArrowheads="1"/>
          </p:cNvSpPr>
          <p:nvPr/>
        </p:nvSpPr>
        <p:spPr bwMode="auto">
          <a:xfrm>
            <a:off x="5651500" y="4365625"/>
            <a:ext cx="2505075" cy="650875"/>
          </a:xfrm>
          <a:prstGeom prst="rect">
            <a:avLst/>
          </a:prstGeom>
          <a:solidFill>
            <a:schemeClr val="accent2"/>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De-skilling</a:t>
            </a:r>
          </a:p>
        </p:txBody>
      </p:sp>
      <p:sp>
        <p:nvSpPr>
          <p:cNvPr id="6148" name="Text Box 5"/>
          <p:cNvSpPr txBox="1">
            <a:spLocks noChangeArrowheads="1"/>
          </p:cNvSpPr>
          <p:nvPr/>
        </p:nvSpPr>
        <p:spPr bwMode="auto">
          <a:xfrm>
            <a:off x="755650" y="4652963"/>
            <a:ext cx="4460875" cy="650875"/>
          </a:xfrm>
          <a:prstGeom prst="rect">
            <a:avLst/>
          </a:prstGeom>
          <a:solidFill>
            <a:schemeClr val="accent2"/>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Embourgeoisement</a:t>
            </a:r>
          </a:p>
        </p:txBody>
      </p:sp>
      <p:sp>
        <p:nvSpPr>
          <p:cNvPr id="6149" name="Text Box 6"/>
          <p:cNvSpPr txBox="1">
            <a:spLocks noChangeArrowheads="1"/>
          </p:cNvSpPr>
          <p:nvPr/>
        </p:nvSpPr>
        <p:spPr bwMode="auto">
          <a:xfrm>
            <a:off x="6372225" y="1628775"/>
            <a:ext cx="1920875" cy="1200150"/>
          </a:xfrm>
          <a:prstGeom prst="rect">
            <a:avLst/>
          </a:prstGeom>
          <a:solidFill>
            <a:schemeClr val="accent2"/>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Cultural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capital</a:t>
            </a:r>
          </a:p>
        </p:txBody>
      </p:sp>
      <p:sp>
        <p:nvSpPr>
          <p:cNvPr id="6150" name="Text Box 7"/>
          <p:cNvSpPr txBox="1">
            <a:spLocks noChangeArrowheads="1"/>
          </p:cNvSpPr>
          <p:nvPr/>
        </p:nvSpPr>
        <p:spPr bwMode="auto">
          <a:xfrm>
            <a:off x="468313" y="1557338"/>
            <a:ext cx="2327275" cy="1200150"/>
          </a:xfrm>
          <a:prstGeom prst="rect">
            <a:avLst/>
          </a:prstGeom>
          <a:solidFill>
            <a:schemeClr val="accent2"/>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Boundary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problems</a:t>
            </a:r>
          </a:p>
        </p:txBody>
      </p:sp>
      <p:sp>
        <p:nvSpPr>
          <p:cNvPr id="6151" name="Text Box 8"/>
          <p:cNvSpPr txBox="1">
            <a:spLocks noChangeArrowheads="1"/>
          </p:cNvSpPr>
          <p:nvPr/>
        </p:nvSpPr>
        <p:spPr bwMode="auto">
          <a:xfrm>
            <a:off x="3419475" y="1628775"/>
            <a:ext cx="2124075" cy="1200150"/>
          </a:xfrm>
          <a:prstGeom prst="rect">
            <a:avLst/>
          </a:prstGeom>
          <a:solidFill>
            <a:schemeClr val="accent2"/>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Class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fractions</a:t>
            </a:r>
          </a:p>
        </p:txBody>
      </p:sp>
      <p:sp>
        <p:nvSpPr>
          <p:cNvPr id="6152" name="Text Box 11"/>
          <p:cNvSpPr txBox="1">
            <a:spLocks noChangeArrowheads="1"/>
          </p:cNvSpPr>
          <p:nvPr/>
        </p:nvSpPr>
        <p:spPr bwMode="auto">
          <a:xfrm>
            <a:off x="971550" y="5445125"/>
            <a:ext cx="4321175" cy="650875"/>
          </a:xfrm>
          <a:prstGeom prst="rect">
            <a:avLst/>
          </a:prstGeom>
          <a:solidFill>
            <a:schemeClr val="accent2"/>
          </a:solidFill>
          <a:ln w="9525">
            <a:solidFill>
              <a:schemeClr val="folHlink"/>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Proletarianization</a:t>
            </a:r>
          </a:p>
        </p:txBody>
      </p:sp>
      <p:sp>
        <p:nvSpPr>
          <p:cNvPr id="6153" name="Text Box 12"/>
          <p:cNvSpPr txBox="1">
            <a:spLocks noChangeArrowheads="1"/>
          </p:cNvSpPr>
          <p:nvPr/>
        </p:nvSpPr>
        <p:spPr bwMode="auto">
          <a:xfrm>
            <a:off x="900113" y="2924175"/>
            <a:ext cx="1819275" cy="1200150"/>
          </a:xfrm>
          <a:prstGeom prst="rect">
            <a:avLst/>
          </a:prstGeom>
          <a:solidFill>
            <a:schemeClr val="accent2"/>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Social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closure</a:t>
            </a:r>
          </a:p>
        </p:txBody>
      </p:sp>
      <p:sp>
        <p:nvSpPr>
          <p:cNvPr id="6154" name="Text Box 13"/>
          <p:cNvSpPr txBox="1">
            <a:spLocks noChangeArrowheads="1"/>
          </p:cNvSpPr>
          <p:nvPr/>
        </p:nvSpPr>
        <p:spPr bwMode="auto">
          <a:xfrm>
            <a:off x="5435600" y="5157788"/>
            <a:ext cx="3089275" cy="650875"/>
          </a:xfrm>
          <a:prstGeom prst="rect">
            <a:avLst/>
          </a:prstGeom>
          <a:solidFill>
            <a:schemeClr val="accent2"/>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Convergence</a:t>
            </a:r>
          </a:p>
        </p:txBody>
      </p:sp>
      <p:sp>
        <p:nvSpPr>
          <p:cNvPr id="6155" name="Text Box 14"/>
          <p:cNvSpPr txBox="1">
            <a:spLocks noChangeArrowheads="1"/>
          </p:cNvSpPr>
          <p:nvPr/>
        </p:nvSpPr>
        <p:spPr bwMode="auto">
          <a:xfrm>
            <a:off x="3276600" y="2997200"/>
            <a:ext cx="4791075" cy="1200150"/>
          </a:xfrm>
          <a:prstGeom prst="rect">
            <a:avLst/>
          </a:prstGeom>
          <a:solidFill>
            <a:schemeClr val="accent2"/>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Primary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secondary industries</a:t>
            </a:r>
          </a:p>
        </p:txBody>
      </p:sp>
    </p:spTree>
    <p:extLst>
      <p:ext uri="{BB962C8B-B14F-4D97-AF65-F5344CB8AC3E}">
        <p14:creationId xmlns:p14="http://schemas.microsoft.com/office/powerpoint/2010/main" val="1375282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class no longer significant?</a:t>
            </a:r>
            <a:endParaRPr lang="en-GB" dirty="0"/>
          </a:p>
        </p:txBody>
      </p:sp>
      <p:sp>
        <p:nvSpPr>
          <p:cNvPr id="4" name="Cloud"/>
          <p:cNvSpPr>
            <a:spLocks noChangeAspect="1" noEditPoints="1" noChangeArrowheads="1"/>
          </p:cNvSpPr>
          <p:nvPr/>
        </p:nvSpPr>
        <p:spPr bwMode="auto">
          <a:xfrm>
            <a:off x="3204369" y="3340080"/>
            <a:ext cx="3024188" cy="18716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folHlink"/>
          </a:solidFill>
          <a:ln w="9525">
            <a:solidFill>
              <a:srgbClr val="000000"/>
            </a:solidFill>
            <a:miter lim="800000"/>
            <a:headEnd/>
            <a:tailEnd/>
          </a:ln>
          <a:effectLst>
            <a:outerShdw dist="107763" dir="2700000" algn="ctr" rotWithShape="0">
              <a:srgbClr val="80808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Text Box 5"/>
          <p:cNvSpPr txBox="1">
            <a:spLocks noChangeArrowheads="1"/>
          </p:cNvSpPr>
          <p:nvPr/>
        </p:nvSpPr>
        <p:spPr bwMode="auto">
          <a:xfrm>
            <a:off x="3605338" y="3653313"/>
            <a:ext cx="2303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GB" altLang="en-US" sz="2800" dirty="0" smtClean="0">
                <a:solidFill>
                  <a:srgbClr val="FFFFFF"/>
                </a:solidFill>
              </a:rPr>
              <a:t>Class not significant</a:t>
            </a:r>
            <a:r>
              <a:rPr kumimoji="0" lang="en-GB" altLang="en-US" sz="2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a:t>
            </a:r>
          </a:p>
        </p:txBody>
      </p:sp>
      <p:sp>
        <p:nvSpPr>
          <p:cNvPr id="6" name="Text Box 6"/>
          <p:cNvSpPr txBox="1">
            <a:spLocks noChangeArrowheads="1"/>
          </p:cNvSpPr>
          <p:nvPr/>
        </p:nvSpPr>
        <p:spPr bwMode="auto">
          <a:xfrm>
            <a:off x="468313" y="1412875"/>
            <a:ext cx="2159000" cy="2723823"/>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People now</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see themselves as </a:t>
            </a:r>
            <a:r>
              <a:rPr kumimoji="0" lang="en-GB" altLang="en-US" sz="18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individuals</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they can pick and choose their identity</a:t>
            </a:r>
          </a:p>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800" baseline="0" dirty="0" err="1" smtClean="0">
                <a:solidFill>
                  <a:srgbClr val="000000"/>
                </a:solidFill>
              </a:rPr>
              <a:t>Pakulski</a:t>
            </a:r>
            <a:r>
              <a:rPr lang="en-GB" altLang="en-US" sz="1800" dirty="0" smtClean="0">
                <a:solidFill>
                  <a:srgbClr val="000000"/>
                </a:solidFill>
              </a:rPr>
              <a:t> and Waters: Postmodern)</a:t>
            </a:r>
            <a:endPar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7" name="Text Box 8"/>
          <p:cNvSpPr txBox="1">
            <a:spLocks noChangeArrowheads="1"/>
          </p:cNvSpPr>
          <p:nvPr/>
        </p:nvSpPr>
        <p:spPr bwMode="auto">
          <a:xfrm>
            <a:off x="6516688" y="1412875"/>
            <a:ext cx="2087562" cy="4616648"/>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i="0" u="none" strike="noStrike" kern="1200" cap="none" spc="0" normalizeH="0" baseline="0" noProof="0" dirty="0" smtClean="0">
                <a:ln>
                  <a:noFill/>
                </a:ln>
                <a:solidFill>
                  <a:srgbClr val="000000"/>
                </a:solidFill>
                <a:effectLst/>
                <a:uLnTx/>
                <a:uFillTx/>
              </a:rPr>
              <a:t>Disadvantage</a:t>
            </a:r>
            <a:r>
              <a:rPr kumimoji="0" lang="en-GB" altLang="en-US" sz="1400" i="0" u="none" strike="noStrike" kern="1200" cap="none" spc="0" normalizeH="0" noProof="0" dirty="0" smtClean="0">
                <a:ln>
                  <a:noFill/>
                </a:ln>
                <a:solidFill>
                  <a:srgbClr val="000000"/>
                </a:solidFill>
                <a:effectLst/>
                <a:uLnTx/>
                <a:uFillTx/>
              </a:rPr>
              <a:t> is no longer linked to social class. </a:t>
            </a:r>
            <a:r>
              <a:rPr kumimoji="0" lang="en-GB" altLang="en-US" sz="1400" b="1" i="0" u="none" strike="noStrike" kern="1200" cap="none" spc="0" normalizeH="0" noProof="0" dirty="0" smtClean="0">
                <a:ln>
                  <a:noFill/>
                </a:ln>
                <a:solidFill>
                  <a:srgbClr val="000000"/>
                </a:solidFill>
                <a:effectLst/>
                <a:uLnTx/>
                <a:uFillTx/>
              </a:rPr>
              <a:t>It is due to inequalities between certain social groups</a:t>
            </a:r>
            <a:r>
              <a:rPr kumimoji="0" lang="en-GB" altLang="en-US" sz="1400" i="0" u="none" strike="noStrike" kern="1200" cap="none" spc="0" normalizeH="0" noProof="0" dirty="0" smtClean="0">
                <a:ln>
                  <a:noFill/>
                </a:ln>
                <a:solidFill>
                  <a:srgbClr val="000000"/>
                </a:solidFill>
                <a:effectLst/>
                <a:uLnTx/>
                <a:uFillTx/>
              </a:rPr>
              <a:t>:</a:t>
            </a:r>
          </a:p>
          <a:p>
            <a:pPr marL="285750" marR="0" lvl="0" indent="-285750" algn="l" defTabSz="914400" rtl="0" eaLnBrk="1" fontAlgn="base" latinLnBrk="0" hangingPunct="1">
              <a:lnSpc>
                <a:spcPct val="100000"/>
              </a:lnSpc>
              <a:spcBef>
                <a:spcPct val="50000"/>
              </a:spcBef>
              <a:spcAft>
                <a:spcPct val="0"/>
              </a:spcAft>
              <a:buClrTx/>
              <a:buSzTx/>
              <a:buFontTx/>
              <a:buChar char="-"/>
              <a:tabLst/>
              <a:defRPr/>
            </a:pPr>
            <a:r>
              <a:rPr lang="en-GB" altLang="en-US" sz="1400" baseline="0" dirty="0" smtClean="0">
                <a:solidFill>
                  <a:srgbClr val="000000"/>
                </a:solidFill>
              </a:rPr>
              <a:t>Single parent vs dual-career.</a:t>
            </a:r>
          </a:p>
          <a:p>
            <a:pPr marL="285750" marR="0" lvl="0" indent="-285750" algn="l" defTabSz="914400" rtl="0" eaLnBrk="1" fontAlgn="base" latinLnBrk="0" hangingPunct="1">
              <a:lnSpc>
                <a:spcPct val="100000"/>
              </a:lnSpc>
              <a:spcBef>
                <a:spcPct val="50000"/>
              </a:spcBef>
              <a:spcAft>
                <a:spcPct val="0"/>
              </a:spcAft>
              <a:buClrTx/>
              <a:buSzTx/>
              <a:buFontTx/>
              <a:buChar char="-"/>
              <a:tabLst/>
              <a:defRPr/>
            </a:pPr>
            <a:r>
              <a:rPr kumimoji="0" lang="en-GB" altLang="en-US" sz="1400" i="0" u="none" strike="noStrike" kern="1200" cap="none" spc="0" normalizeH="0" noProof="0" dirty="0" smtClean="0">
                <a:ln>
                  <a:noFill/>
                </a:ln>
                <a:solidFill>
                  <a:srgbClr val="000000"/>
                </a:solidFill>
                <a:effectLst/>
                <a:uLnTx/>
                <a:uFillTx/>
              </a:rPr>
              <a:t>Homeowners vs. renters</a:t>
            </a:r>
          </a:p>
          <a:p>
            <a:pPr marL="285750" marR="0" lvl="0" indent="-285750" algn="l" defTabSz="914400" rtl="0" eaLnBrk="1" fontAlgn="base" latinLnBrk="0" hangingPunct="1">
              <a:lnSpc>
                <a:spcPct val="100000"/>
              </a:lnSpc>
              <a:spcBef>
                <a:spcPct val="50000"/>
              </a:spcBef>
              <a:spcAft>
                <a:spcPct val="0"/>
              </a:spcAft>
              <a:buClrTx/>
              <a:buSzTx/>
              <a:buFontTx/>
              <a:buChar char="-"/>
              <a:tabLst/>
              <a:defRPr/>
            </a:pPr>
            <a:r>
              <a:rPr lang="en-GB" altLang="en-US" sz="1400" baseline="0" dirty="0" smtClean="0">
                <a:solidFill>
                  <a:srgbClr val="000000"/>
                </a:solidFill>
              </a:rPr>
              <a:t>Secure</a:t>
            </a:r>
            <a:r>
              <a:rPr lang="en-GB" altLang="en-US" sz="1400" dirty="0" smtClean="0">
                <a:solidFill>
                  <a:srgbClr val="000000"/>
                </a:solidFill>
              </a:rPr>
              <a:t> jobs vs. temporary low paid work</a:t>
            </a:r>
          </a:p>
          <a:p>
            <a:pPr marL="285750" marR="0" lvl="0" indent="-285750" algn="l" defTabSz="914400" rtl="0" eaLnBrk="1" fontAlgn="base" latinLnBrk="0" hangingPunct="1">
              <a:lnSpc>
                <a:spcPct val="100000"/>
              </a:lnSpc>
              <a:spcBef>
                <a:spcPct val="50000"/>
              </a:spcBef>
              <a:spcAft>
                <a:spcPct val="0"/>
              </a:spcAft>
              <a:buClrTx/>
              <a:buSzTx/>
              <a:buFontTx/>
              <a:buChar char="-"/>
              <a:tabLst/>
              <a:defRPr/>
            </a:pPr>
            <a:r>
              <a:rPr kumimoji="0" lang="en-GB" altLang="en-US" sz="1400" i="0" u="none" strike="noStrike" kern="1200" cap="none" spc="0" normalizeH="0" baseline="0" noProof="0" dirty="0" smtClean="0">
                <a:ln>
                  <a:noFill/>
                </a:ln>
                <a:solidFill>
                  <a:srgbClr val="000000"/>
                </a:solidFill>
                <a:effectLst/>
                <a:uLnTx/>
                <a:uFillTx/>
              </a:rPr>
              <a:t>Ethnic</a:t>
            </a:r>
            <a:r>
              <a:rPr kumimoji="0" lang="en-GB" altLang="en-US" sz="1400" i="0" u="none" strike="noStrike" kern="1200" cap="none" spc="0" normalizeH="0" noProof="0" dirty="0" smtClean="0">
                <a:ln>
                  <a:noFill/>
                </a:ln>
                <a:solidFill>
                  <a:srgbClr val="000000"/>
                </a:solidFill>
                <a:effectLst/>
                <a:uLnTx/>
                <a:uFillTx/>
              </a:rPr>
              <a:t> minorities</a:t>
            </a:r>
          </a:p>
          <a:p>
            <a:pPr marL="285750" marR="0" lvl="0" indent="-285750" algn="l" defTabSz="914400" rtl="0" eaLnBrk="1" fontAlgn="base" latinLnBrk="0" hangingPunct="1">
              <a:lnSpc>
                <a:spcPct val="100000"/>
              </a:lnSpc>
              <a:spcBef>
                <a:spcPct val="50000"/>
              </a:spcBef>
              <a:spcAft>
                <a:spcPct val="0"/>
              </a:spcAft>
              <a:buClrTx/>
              <a:buSzTx/>
              <a:buFontTx/>
              <a:buChar char="-"/>
              <a:tabLst/>
              <a:defRPr/>
            </a:pPr>
            <a:r>
              <a:rPr lang="en-GB" altLang="en-US" sz="1400" baseline="0" dirty="0" smtClean="0">
                <a:solidFill>
                  <a:srgbClr val="000000"/>
                </a:solidFill>
              </a:rPr>
              <a:t>Elderly</a:t>
            </a:r>
            <a:r>
              <a:rPr lang="en-GB" altLang="en-US" sz="1400" dirty="0" smtClean="0">
                <a:solidFill>
                  <a:srgbClr val="000000"/>
                </a:solidFill>
              </a:rPr>
              <a:t> and young people</a:t>
            </a:r>
          </a:p>
          <a:p>
            <a:pPr marR="0" lvl="0" algn="l" defTabSz="914400" rtl="0" eaLnBrk="1" fontAlgn="base" latinLnBrk="0" hangingPunct="1">
              <a:lnSpc>
                <a:spcPct val="100000"/>
              </a:lnSpc>
              <a:spcBef>
                <a:spcPct val="50000"/>
              </a:spcBef>
              <a:spcAft>
                <a:spcPct val="0"/>
              </a:spcAft>
              <a:buClrTx/>
              <a:buSzTx/>
              <a:buNone/>
              <a:tabLst/>
              <a:defRPr/>
            </a:pPr>
            <a:r>
              <a:rPr kumimoji="0" lang="en-GB" altLang="en-US" sz="1400" b="1" i="0" u="none" strike="noStrike" kern="1200" cap="none" spc="0" normalizeH="0" baseline="0" noProof="0" dirty="0" smtClean="0">
                <a:ln>
                  <a:noFill/>
                </a:ln>
                <a:solidFill>
                  <a:srgbClr val="000000"/>
                </a:solidFill>
                <a:effectLst/>
                <a:uLnTx/>
                <a:uFillTx/>
              </a:rPr>
              <a:t>(</a:t>
            </a:r>
            <a:r>
              <a:rPr kumimoji="0" lang="en-GB" altLang="en-US" sz="1400" b="1" i="0" u="none" strike="noStrike" kern="1200" cap="none" spc="0" normalizeH="0" baseline="0" noProof="0" dirty="0" err="1" smtClean="0">
                <a:ln>
                  <a:noFill/>
                </a:ln>
                <a:solidFill>
                  <a:srgbClr val="000000"/>
                </a:solidFill>
                <a:effectLst/>
                <a:uLnTx/>
                <a:uFillTx/>
              </a:rPr>
              <a:t>Diamon</a:t>
            </a:r>
            <a:r>
              <a:rPr lang="en-GB" altLang="en-US" sz="1400" b="1" dirty="0" smtClean="0">
                <a:solidFill>
                  <a:srgbClr val="000000"/>
                </a:solidFill>
              </a:rPr>
              <a:t>d and Giddens: New Egalitarianism)</a:t>
            </a:r>
            <a:endParaRPr kumimoji="0" lang="en-GB" altLang="en-US" sz="1400" b="1" i="0" u="none" strike="noStrike" kern="1200" cap="none" spc="0" normalizeH="0" baseline="0" noProof="0" dirty="0" smtClean="0">
              <a:ln>
                <a:noFill/>
              </a:ln>
              <a:solidFill>
                <a:srgbClr val="000000"/>
              </a:solidFill>
              <a:effectLst/>
              <a:uLnTx/>
              <a:uFillTx/>
            </a:endParaRPr>
          </a:p>
        </p:txBody>
      </p:sp>
      <p:sp>
        <p:nvSpPr>
          <p:cNvPr id="9" name="Text Box 12"/>
          <p:cNvSpPr txBox="1">
            <a:spLocks noChangeArrowheads="1"/>
          </p:cNvSpPr>
          <p:nvPr/>
        </p:nvSpPr>
        <p:spPr bwMode="auto">
          <a:xfrm>
            <a:off x="467519" y="4375735"/>
            <a:ext cx="2663825" cy="1815882"/>
          </a:xfrm>
          <a:prstGeom prst="rect">
            <a:avLst/>
          </a:prstGeom>
          <a:solidFill>
            <a:schemeClr val="tx2"/>
          </a:solidFill>
          <a:ln w="25400">
            <a:solidFill>
              <a:schemeClr val="folHlink"/>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600" dirty="0" smtClean="0">
                <a:solidFill>
                  <a:srgbClr val="000000"/>
                </a:solidFill>
              </a:rPr>
              <a:t>The vast array of arguments and theories about social class may mean it is no longer significant. Much more challenging to </a:t>
            </a:r>
            <a:r>
              <a:rPr lang="en-GB" altLang="en-US" sz="1600" b="1" dirty="0" smtClean="0">
                <a:solidFill>
                  <a:srgbClr val="000000"/>
                </a:solidFill>
              </a:rPr>
              <a:t>operationalise</a:t>
            </a:r>
            <a:r>
              <a:rPr lang="en-GB" altLang="en-US" sz="1600" dirty="0" smtClean="0">
                <a:solidFill>
                  <a:srgbClr val="000000"/>
                </a:solidFill>
              </a:rPr>
              <a:t> now. </a:t>
            </a:r>
            <a:endParaRPr kumimoji="0" lang="en-GB" alt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11" name="Text Box 15"/>
          <p:cNvSpPr txBox="1">
            <a:spLocks noChangeArrowheads="1"/>
          </p:cNvSpPr>
          <p:nvPr/>
        </p:nvSpPr>
        <p:spPr bwMode="auto">
          <a:xfrm>
            <a:off x="2711586" y="1346867"/>
            <a:ext cx="3720829" cy="1754326"/>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most powerful class in a global system. Transnational</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capitalist class – their power goes beyond national boundaries. </a:t>
            </a:r>
            <a:r>
              <a:rPr lang="en-GB" altLang="en-US" sz="1800" dirty="0" smtClean="0">
                <a:solidFill>
                  <a:srgbClr val="FF0000"/>
                </a:solidFill>
              </a:rPr>
              <a:t>Does this mean class is less significant on a national level?</a:t>
            </a:r>
            <a:r>
              <a:rPr lang="en-GB" altLang="en-US" sz="1800" dirty="0" smtClean="0">
                <a:solidFill>
                  <a:srgbClr val="000000"/>
                </a:solidFill>
              </a:rPr>
              <a:t>   </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r>
              <a:rPr kumimoji="0" lang="en-GB" altLang="en-US" sz="1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Sklair</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p:txBody>
      </p:sp>
      <p:sp>
        <p:nvSpPr>
          <p:cNvPr id="13" name="Line 17"/>
          <p:cNvSpPr>
            <a:spLocks noChangeShapeType="1"/>
          </p:cNvSpPr>
          <p:nvPr/>
        </p:nvSpPr>
        <p:spPr bwMode="auto">
          <a:xfrm>
            <a:off x="5867400" y="4149725"/>
            <a:ext cx="504825" cy="3587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Line 18"/>
          <p:cNvSpPr>
            <a:spLocks noChangeShapeType="1"/>
          </p:cNvSpPr>
          <p:nvPr/>
        </p:nvSpPr>
        <p:spPr bwMode="auto">
          <a:xfrm flipH="1" flipV="1">
            <a:off x="2627312" y="2997199"/>
            <a:ext cx="1063741" cy="55663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Line 19"/>
          <p:cNvSpPr>
            <a:spLocks noChangeShapeType="1"/>
          </p:cNvSpPr>
          <p:nvPr/>
        </p:nvSpPr>
        <p:spPr bwMode="auto">
          <a:xfrm flipH="1">
            <a:off x="3059907" y="4902706"/>
            <a:ext cx="431800" cy="3587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Line 21"/>
          <p:cNvSpPr>
            <a:spLocks noChangeShapeType="1"/>
          </p:cNvSpPr>
          <p:nvPr/>
        </p:nvSpPr>
        <p:spPr bwMode="auto">
          <a:xfrm flipH="1" flipV="1">
            <a:off x="4757069" y="2924175"/>
            <a:ext cx="29244" cy="39467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Line 22"/>
          <p:cNvSpPr>
            <a:spLocks noChangeShapeType="1"/>
          </p:cNvSpPr>
          <p:nvPr/>
        </p:nvSpPr>
        <p:spPr bwMode="auto">
          <a:xfrm flipV="1">
            <a:off x="6000615" y="3264909"/>
            <a:ext cx="431800" cy="2889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5680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a:t>
            </a:r>
            <a:endParaRPr lang="en-GB" dirty="0"/>
          </a:p>
        </p:txBody>
      </p:sp>
      <p:sp>
        <p:nvSpPr>
          <p:cNvPr id="3" name="Content Placeholder 2"/>
          <p:cNvSpPr>
            <a:spLocks noGrp="1"/>
          </p:cNvSpPr>
          <p:nvPr>
            <p:ph idx="1"/>
          </p:nvPr>
        </p:nvSpPr>
        <p:spPr/>
        <p:txBody>
          <a:bodyPr/>
          <a:lstStyle/>
          <a:p>
            <a:r>
              <a:rPr lang="en-GB" sz="2400" b="1" dirty="0"/>
              <a:t>You will complete an A3 </a:t>
            </a:r>
            <a:r>
              <a:rPr lang="en-GB" sz="2400" b="1" dirty="0" smtClean="0"/>
              <a:t>sheet. </a:t>
            </a:r>
            <a:r>
              <a:rPr lang="en-GB" sz="2400" b="1" dirty="0"/>
              <a:t>This will cover the key debates related to changes in the class structure in the UK.</a:t>
            </a:r>
            <a:endParaRPr lang="en-GB" sz="2400" dirty="0"/>
          </a:p>
          <a:p>
            <a:r>
              <a:rPr lang="en-GB" sz="2400" b="1" u="sng" dirty="0"/>
              <a:t>More sources of info on this can be found in</a:t>
            </a:r>
            <a:r>
              <a:rPr lang="en-GB" sz="2400" b="1" u="sng" dirty="0" smtClean="0"/>
              <a:t>:</a:t>
            </a:r>
          </a:p>
          <a:p>
            <a:pPr marL="0" indent="0">
              <a:buNone/>
            </a:pPr>
            <a:endParaRPr lang="en-GB" sz="2400" dirty="0"/>
          </a:p>
          <a:p>
            <a:r>
              <a:rPr lang="en-GB" sz="2400" dirty="0"/>
              <a:t>OCR Sociology, Waugh, p.186-208 (at the end of your booklet)</a:t>
            </a:r>
          </a:p>
          <a:p>
            <a:r>
              <a:rPr lang="en-GB" sz="2400" dirty="0"/>
              <a:t>Sociology AQA A-Level, Year 2, Chapman (at the end of your booklet) </a:t>
            </a:r>
            <a:endParaRPr lang="en-GB" sz="2400" dirty="0" smtClean="0"/>
          </a:p>
          <a:p>
            <a:r>
              <a:rPr lang="en-GB" sz="2800" dirty="0">
                <a:latin typeface="Calibri" panose="020F0502020204030204" pitchFamily="34" charset="0"/>
                <a:ea typeface="Times New Roman" panose="02020603050405020304" pitchFamily="18" charset="0"/>
                <a:cs typeface="Times New Roman" panose="02020603050405020304" pitchFamily="18" charset="0"/>
              </a:rPr>
              <a:t>Sociology for AQA, Browne (in the classrooms or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library)</a:t>
            </a:r>
            <a:endParaRPr lang="en-GB" sz="2800" dirty="0"/>
          </a:p>
        </p:txBody>
      </p:sp>
    </p:spTree>
    <p:extLst>
      <p:ext uri="{BB962C8B-B14F-4D97-AF65-F5344CB8AC3E}">
        <p14:creationId xmlns:p14="http://schemas.microsoft.com/office/powerpoint/2010/main" val="2927165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smtClean="0"/>
              <a:t>Essay question </a:t>
            </a:r>
          </a:p>
        </p:txBody>
      </p:sp>
      <p:sp>
        <p:nvSpPr>
          <p:cNvPr id="41987" name="Content Placeholder 2"/>
          <p:cNvSpPr>
            <a:spLocks noGrp="1"/>
          </p:cNvSpPr>
          <p:nvPr>
            <p:ph idx="1"/>
          </p:nvPr>
        </p:nvSpPr>
        <p:spPr/>
        <p:txBody>
          <a:bodyPr/>
          <a:lstStyle/>
          <a:p>
            <a:r>
              <a:rPr lang="en-GB" altLang="en-US" b="1" smtClean="0"/>
              <a:t>Evaluate the view that social class is becoming less significant in the contemporary UK [20]</a:t>
            </a:r>
          </a:p>
          <a:p>
            <a:r>
              <a:rPr lang="en-GB" altLang="en-US" b="1" smtClean="0"/>
              <a:t>Evaluate the view that the middle class does not have a united identity [20]</a:t>
            </a:r>
          </a:p>
          <a:p>
            <a:r>
              <a:rPr lang="en-GB" altLang="en-US" b="1" smtClean="0"/>
              <a:t>Evaluate the view that social class is still an important feature of the contemporary UK [20]</a:t>
            </a:r>
            <a:endParaRPr lang="en-GB" altLang="en-US" smtClean="0"/>
          </a:p>
          <a:p>
            <a:endParaRPr lang="en-GB" altLang="en-US" smtClean="0"/>
          </a:p>
        </p:txBody>
      </p:sp>
    </p:spTree>
    <p:extLst>
      <p:ext uri="{BB962C8B-B14F-4D97-AF65-F5344CB8AC3E}">
        <p14:creationId xmlns:p14="http://schemas.microsoft.com/office/powerpoint/2010/main" val="1506498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7351" y="108521"/>
            <a:ext cx="4144212" cy="400110"/>
          </a:xfrm>
          <a:prstGeom prst="rect">
            <a:avLst/>
          </a:prstGeom>
          <a:noFill/>
        </p:spPr>
        <p:txBody>
          <a:bodyPr wrap="none" lIns="91440" tIns="45720" rIns="91440" bIns="45720">
            <a:spAutoFit/>
          </a:bodyPr>
          <a:lstStyle/>
          <a:p>
            <a:pPr algn="ctr"/>
            <a:r>
              <a:rPr lang="en-US" sz="2000" b="0" cap="none" spc="0" dirty="0" smtClean="0">
                <a:ln w="0"/>
                <a:solidFill>
                  <a:schemeClr val="accent1"/>
                </a:solidFill>
                <a:effectLst>
                  <a:outerShdw blurRad="38100" dist="25400" dir="5400000" algn="ctr" rotWithShape="0">
                    <a:srgbClr val="6E747A">
                      <a:alpha val="43000"/>
                    </a:srgbClr>
                  </a:outerShdw>
                </a:effectLst>
              </a:rPr>
              <a:t>The changing class structure in the UK</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5" name="Cloud 4"/>
          <p:cNvSpPr/>
          <p:nvPr/>
        </p:nvSpPr>
        <p:spPr>
          <a:xfrm>
            <a:off x="4761186" y="514639"/>
            <a:ext cx="1958515" cy="12878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Traditional social classes: 3 class structure: upper, middle, working</a:t>
            </a:r>
            <a:endParaRPr lang="en-GB" sz="1200" dirty="0"/>
          </a:p>
        </p:txBody>
      </p:sp>
      <p:sp>
        <p:nvSpPr>
          <p:cNvPr id="6" name="Cloud 5"/>
          <p:cNvSpPr/>
          <p:nvPr/>
        </p:nvSpPr>
        <p:spPr>
          <a:xfrm>
            <a:off x="79105" y="321470"/>
            <a:ext cx="1877276" cy="13191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Historical social classes: 2 classes- Bourgeoisie and Proletariat</a:t>
            </a:r>
            <a:endParaRPr lang="en-GB" sz="1200" dirty="0"/>
          </a:p>
        </p:txBody>
      </p:sp>
      <p:pic>
        <p:nvPicPr>
          <p:cNvPr id="7" name="Picture 6"/>
          <p:cNvPicPr>
            <a:picLocks noChangeAspect="1"/>
          </p:cNvPicPr>
          <p:nvPr/>
        </p:nvPicPr>
        <p:blipFill>
          <a:blip r:embed="rId3"/>
          <a:stretch>
            <a:fillRect/>
          </a:stretch>
        </p:blipFill>
        <p:spPr>
          <a:xfrm>
            <a:off x="6858417" y="108521"/>
            <a:ext cx="2239611" cy="1760335"/>
          </a:xfrm>
          <a:prstGeom prst="rect">
            <a:avLst/>
          </a:prstGeom>
        </p:spPr>
      </p:pic>
      <p:cxnSp>
        <p:nvCxnSpPr>
          <p:cNvPr id="10" name="Straight Arrow Connector 9"/>
          <p:cNvCxnSpPr/>
          <p:nvPr/>
        </p:nvCxnSpPr>
        <p:spPr>
          <a:xfrm>
            <a:off x="3761144" y="1076941"/>
            <a:ext cx="10000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885" y="1540914"/>
            <a:ext cx="1019503" cy="523220"/>
          </a:xfrm>
          <a:prstGeom prst="rect">
            <a:avLst/>
          </a:prstGeom>
          <a:solidFill>
            <a:srgbClr val="92D050"/>
          </a:solidFill>
        </p:spPr>
        <p:txBody>
          <a:bodyPr wrap="square" rtlCol="0">
            <a:spAutoFit/>
          </a:bodyPr>
          <a:lstStyle/>
          <a:p>
            <a:pPr algn="ctr"/>
            <a:r>
              <a:rPr lang="en-GB" sz="1400" dirty="0" smtClean="0"/>
              <a:t>Traditional Marxism</a:t>
            </a:r>
            <a:endParaRPr lang="en-GB" sz="1400" dirty="0"/>
          </a:p>
        </p:txBody>
      </p:sp>
      <p:cxnSp>
        <p:nvCxnSpPr>
          <p:cNvPr id="13" name="Straight Arrow Connector 12"/>
          <p:cNvCxnSpPr/>
          <p:nvPr/>
        </p:nvCxnSpPr>
        <p:spPr>
          <a:xfrm flipH="1">
            <a:off x="2656357" y="1275257"/>
            <a:ext cx="2186039" cy="11451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Cloud 15"/>
          <p:cNvSpPr/>
          <p:nvPr/>
        </p:nvSpPr>
        <p:spPr>
          <a:xfrm>
            <a:off x="4200701" y="2420405"/>
            <a:ext cx="1699209" cy="108849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THE NATURE OF SOCIAL CLASS IN THE UK TODAY</a:t>
            </a:r>
            <a:endParaRPr lang="en-GB" sz="1200" dirty="0"/>
          </a:p>
        </p:txBody>
      </p:sp>
      <p:cxnSp>
        <p:nvCxnSpPr>
          <p:cNvPr id="17" name="Straight Arrow Connector 16"/>
          <p:cNvCxnSpPr>
            <a:endCxn id="16" idx="3"/>
          </p:cNvCxnSpPr>
          <p:nvPr/>
        </p:nvCxnSpPr>
        <p:spPr>
          <a:xfrm flipH="1">
            <a:off x="5050306" y="1750637"/>
            <a:ext cx="521250" cy="732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Cloud 19"/>
          <p:cNvSpPr/>
          <p:nvPr/>
        </p:nvSpPr>
        <p:spPr>
          <a:xfrm>
            <a:off x="1801516" y="3469322"/>
            <a:ext cx="1699209" cy="1088499"/>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solidFill>
                  <a:schemeClr val="tx1"/>
                </a:solidFill>
              </a:rPr>
              <a:t>THE RICH HAVE GOT RICHER</a:t>
            </a:r>
            <a:endParaRPr lang="en-GB" sz="1200" dirty="0">
              <a:solidFill>
                <a:schemeClr val="tx1"/>
              </a:solidFill>
            </a:endParaRPr>
          </a:p>
        </p:txBody>
      </p:sp>
      <p:pic>
        <p:nvPicPr>
          <p:cNvPr id="21" name="Picture 20"/>
          <p:cNvPicPr>
            <a:picLocks noChangeAspect="1"/>
          </p:cNvPicPr>
          <p:nvPr/>
        </p:nvPicPr>
        <p:blipFill>
          <a:blip r:embed="rId4"/>
          <a:stretch>
            <a:fillRect/>
          </a:stretch>
        </p:blipFill>
        <p:spPr>
          <a:xfrm>
            <a:off x="1956410" y="519784"/>
            <a:ext cx="2019126" cy="1710750"/>
          </a:xfrm>
          <a:prstGeom prst="rect">
            <a:avLst/>
          </a:prstGeom>
        </p:spPr>
      </p:pic>
      <p:sp>
        <p:nvSpPr>
          <p:cNvPr id="25" name="Cloud 24"/>
          <p:cNvSpPr/>
          <p:nvPr/>
        </p:nvSpPr>
        <p:spPr>
          <a:xfrm>
            <a:off x="4491926" y="4122906"/>
            <a:ext cx="1863019" cy="1088499"/>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solidFill>
                  <a:schemeClr val="tx1"/>
                </a:solidFill>
              </a:rPr>
              <a:t>WORKING CLASS IDENTITIES HAVE CHANGED</a:t>
            </a:r>
            <a:endParaRPr lang="en-GB" sz="1200" dirty="0">
              <a:solidFill>
                <a:schemeClr val="tx1"/>
              </a:solidFill>
            </a:endParaRPr>
          </a:p>
        </p:txBody>
      </p:sp>
      <p:sp>
        <p:nvSpPr>
          <p:cNvPr id="26" name="Cloud 25"/>
          <p:cNvSpPr/>
          <p:nvPr/>
        </p:nvSpPr>
        <p:spPr>
          <a:xfrm>
            <a:off x="7128617" y="2775717"/>
            <a:ext cx="1699209" cy="1088499"/>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solidFill>
                  <a:schemeClr val="tx1"/>
                </a:solidFill>
              </a:rPr>
              <a:t>THERE IS A  GROWING MIDDLE CLASS</a:t>
            </a:r>
            <a:endParaRPr lang="en-GB" sz="1200" dirty="0">
              <a:solidFill>
                <a:schemeClr val="tx1"/>
              </a:solidFill>
            </a:endParaRPr>
          </a:p>
        </p:txBody>
      </p:sp>
      <p:cxnSp>
        <p:nvCxnSpPr>
          <p:cNvPr id="29" name="Straight Arrow Connector 28"/>
          <p:cNvCxnSpPr>
            <a:stCxn id="16" idx="0"/>
          </p:cNvCxnSpPr>
          <p:nvPr/>
        </p:nvCxnSpPr>
        <p:spPr>
          <a:xfrm>
            <a:off x="5898494" y="2964655"/>
            <a:ext cx="1269561" cy="1674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34152" y="3420204"/>
            <a:ext cx="76779" cy="6539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360283" y="3258207"/>
            <a:ext cx="900882" cy="3299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398961" y="2281922"/>
            <a:ext cx="1587651" cy="2793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EMBOURGEOISEMENT</a:t>
            </a:r>
            <a:endParaRPr lang="en-GB" sz="1200" dirty="0"/>
          </a:p>
        </p:txBody>
      </p:sp>
      <p:sp>
        <p:nvSpPr>
          <p:cNvPr id="44" name="Rectangle 43"/>
          <p:cNvSpPr/>
          <p:nvPr/>
        </p:nvSpPr>
        <p:spPr>
          <a:xfrm>
            <a:off x="7398960" y="3994630"/>
            <a:ext cx="1587651" cy="2793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UNITED VS DIVIDED</a:t>
            </a:r>
            <a:endParaRPr lang="en-GB" sz="1200" dirty="0"/>
          </a:p>
        </p:txBody>
      </p:sp>
      <p:sp>
        <p:nvSpPr>
          <p:cNvPr id="45" name="Rectangle 44"/>
          <p:cNvSpPr/>
          <p:nvPr/>
        </p:nvSpPr>
        <p:spPr>
          <a:xfrm>
            <a:off x="6591563" y="4648870"/>
            <a:ext cx="1587651" cy="3901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GROWTH OF AN UNDERCLASS</a:t>
            </a:r>
            <a:endParaRPr lang="en-GB" sz="1200" dirty="0"/>
          </a:p>
        </p:txBody>
      </p:sp>
      <p:sp>
        <p:nvSpPr>
          <p:cNvPr id="46" name="Rectangle 45"/>
          <p:cNvSpPr/>
          <p:nvPr/>
        </p:nvSpPr>
        <p:spPr>
          <a:xfrm>
            <a:off x="6719701" y="5235779"/>
            <a:ext cx="1587651" cy="5347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CHANGES TO TRADITIONAL IDENTITIES</a:t>
            </a:r>
            <a:endParaRPr lang="en-GB" sz="1200" dirty="0"/>
          </a:p>
        </p:txBody>
      </p:sp>
      <p:sp>
        <p:nvSpPr>
          <p:cNvPr id="47" name="Rectangle 46"/>
          <p:cNvSpPr/>
          <p:nvPr/>
        </p:nvSpPr>
        <p:spPr>
          <a:xfrm>
            <a:off x="4517105" y="5425822"/>
            <a:ext cx="1587651" cy="2793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PRECARIAT</a:t>
            </a:r>
            <a:endParaRPr lang="en-GB" sz="1200" dirty="0"/>
          </a:p>
        </p:txBody>
      </p:sp>
      <p:sp>
        <p:nvSpPr>
          <p:cNvPr id="48" name="Rectangle 47"/>
          <p:cNvSpPr/>
          <p:nvPr/>
        </p:nvSpPr>
        <p:spPr>
          <a:xfrm>
            <a:off x="443200" y="4584328"/>
            <a:ext cx="1587651" cy="4246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IMPACT OF GLOBALISATION</a:t>
            </a:r>
            <a:endParaRPr lang="en-GB" sz="1200" dirty="0"/>
          </a:p>
        </p:txBody>
      </p:sp>
      <p:sp>
        <p:nvSpPr>
          <p:cNvPr id="49" name="Rectangle 48"/>
          <p:cNvSpPr/>
          <p:nvPr/>
        </p:nvSpPr>
        <p:spPr>
          <a:xfrm>
            <a:off x="2408674" y="4695824"/>
            <a:ext cx="1587651" cy="35198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TRANSNATIONAL CAPITALIST CLASS</a:t>
            </a:r>
            <a:endParaRPr lang="en-GB" sz="1200" dirty="0"/>
          </a:p>
        </p:txBody>
      </p:sp>
      <p:sp>
        <p:nvSpPr>
          <p:cNvPr id="50" name="TextBox 49"/>
          <p:cNvSpPr txBox="1"/>
          <p:nvPr/>
        </p:nvSpPr>
        <p:spPr>
          <a:xfrm>
            <a:off x="443200" y="2428849"/>
            <a:ext cx="2470640" cy="830997"/>
          </a:xfrm>
          <a:prstGeom prst="rect">
            <a:avLst/>
          </a:prstGeom>
          <a:solidFill>
            <a:srgbClr val="FF99FF"/>
          </a:solidFill>
        </p:spPr>
        <p:txBody>
          <a:bodyPr wrap="square" rtlCol="0">
            <a:spAutoFit/>
          </a:bodyPr>
          <a:lstStyle/>
          <a:p>
            <a:r>
              <a:rPr lang="en-GB" sz="1200" b="1" dirty="0" smtClean="0"/>
              <a:t>Functionalists and the New Right: </a:t>
            </a:r>
            <a:r>
              <a:rPr lang="en-GB" sz="1200" dirty="0"/>
              <a:t>class stratification is necessary. It reflects a </a:t>
            </a:r>
            <a:r>
              <a:rPr lang="en-GB" sz="1200" b="1" dirty="0"/>
              <a:t>meritocratic society</a:t>
            </a:r>
            <a:r>
              <a:rPr lang="en-GB" sz="1200" dirty="0"/>
              <a:t> where people are rewarded for the ability</a:t>
            </a:r>
          </a:p>
        </p:txBody>
      </p:sp>
      <p:sp>
        <p:nvSpPr>
          <p:cNvPr id="51" name="Rectangle 50"/>
          <p:cNvSpPr/>
          <p:nvPr/>
        </p:nvSpPr>
        <p:spPr>
          <a:xfrm>
            <a:off x="35536" y="3757573"/>
            <a:ext cx="1587651" cy="5810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POLARISATION: GAP BETWEEN RICH AND POOR NOW BIGGER</a:t>
            </a:r>
            <a:endParaRPr lang="en-GB" sz="1200" dirty="0"/>
          </a:p>
        </p:txBody>
      </p:sp>
      <p:sp>
        <p:nvSpPr>
          <p:cNvPr id="53" name="Rectangle 52"/>
          <p:cNvSpPr/>
          <p:nvPr/>
        </p:nvSpPr>
        <p:spPr>
          <a:xfrm>
            <a:off x="5058654" y="5823720"/>
            <a:ext cx="1587651" cy="4391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PROLETARIANISATION</a:t>
            </a:r>
            <a:endParaRPr lang="en-GB" sz="1200" dirty="0"/>
          </a:p>
        </p:txBody>
      </p:sp>
      <p:sp>
        <p:nvSpPr>
          <p:cNvPr id="54" name="Rectangle 53"/>
          <p:cNvSpPr/>
          <p:nvPr/>
        </p:nvSpPr>
        <p:spPr>
          <a:xfrm>
            <a:off x="5740443" y="3391882"/>
            <a:ext cx="1272463" cy="5810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SOCIAL CLASS HAS FRAGMENTED</a:t>
            </a:r>
            <a:endParaRPr lang="en-GB" sz="1200" dirty="0"/>
          </a:p>
        </p:txBody>
      </p:sp>
      <p:sp>
        <p:nvSpPr>
          <p:cNvPr id="57" name="Cloud 56"/>
          <p:cNvSpPr/>
          <p:nvPr/>
        </p:nvSpPr>
        <p:spPr>
          <a:xfrm>
            <a:off x="1030015" y="5367151"/>
            <a:ext cx="2070030" cy="1088499"/>
          </a:xfrm>
          <a:prstGeom prst="cloud">
            <a:avLst/>
          </a:prstGeom>
          <a:solidFill>
            <a:srgbClr val="FF3399"/>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solidFill>
                  <a:schemeClr val="bg1"/>
                </a:solidFill>
              </a:rPr>
              <a:t>CLASS IDENTITIES ARE DEAD/IRRELEVANT</a:t>
            </a:r>
            <a:endParaRPr lang="en-GB" sz="1200" dirty="0">
              <a:solidFill>
                <a:schemeClr val="bg1"/>
              </a:solidFill>
            </a:endParaRPr>
          </a:p>
        </p:txBody>
      </p:sp>
      <p:sp>
        <p:nvSpPr>
          <p:cNvPr id="58" name="TextBox 57"/>
          <p:cNvSpPr txBox="1"/>
          <p:nvPr/>
        </p:nvSpPr>
        <p:spPr>
          <a:xfrm>
            <a:off x="3062553" y="4047855"/>
            <a:ext cx="912983" cy="430887"/>
          </a:xfrm>
          <a:prstGeom prst="rect">
            <a:avLst/>
          </a:prstGeom>
          <a:solidFill>
            <a:srgbClr val="92D050"/>
          </a:solidFill>
        </p:spPr>
        <p:txBody>
          <a:bodyPr wrap="square" rtlCol="0">
            <a:spAutoFit/>
          </a:bodyPr>
          <a:lstStyle/>
          <a:p>
            <a:pPr algn="ctr"/>
            <a:r>
              <a:rPr lang="en-GB" sz="1050" dirty="0" smtClean="0"/>
              <a:t>Marxism/ neo Marxism</a:t>
            </a:r>
            <a:endParaRPr lang="en-GB" sz="1050" dirty="0"/>
          </a:p>
        </p:txBody>
      </p:sp>
      <p:sp>
        <p:nvSpPr>
          <p:cNvPr id="59" name="TextBox 58"/>
          <p:cNvSpPr txBox="1"/>
          <p:nvPr/>
        </p:nvSpPr>
        <p:spPr>
          <a:xfrm>
            <a:off x="6472405" y="2550399"/>
            <a:ext cx="912983" cy="430887"/>
          </a:xfrm>
          <a:prstGeom prst="rect">
            <a:avLst/>
          </a:prstGeom>
          <a:solidFill>
            <a:srgbClr val="92D050"/>
          </a:solidFill>
        </p:spPr>
        <p:txBody>
          <a:bodyPr wrap="square" rtlCol="0">
            <a:spAutoFit/>
          </a:bodyPr>
          <a:lstStyle/>
          <a:p>
            <a:pPr algn="ctr"/>
            <a:r>
              <a:rPr lang="en-GB" sz="1050" dirty="0" smtClean="0"/>
              <a:t>Weberian/ neo Marxism</a:t>
            </a:r>
            <a:endParaRPr lang="en-GB" sz="1050" dirty="0"/>
          </a:p>
        </p:txBody>
      </p:sp>
      <p:sp>
        <p:nvSpPr>
          <p:cNvPr id="60" name="TextBox 59"/>
          <p:cNvSpPr txBox="1"/>
          <p:nvPr/>
        </p:nvSpPr>
        <p:spPr>
          <a:xfrm>
            <a:off x="5915227" y="4136364"/>
            <a:ext cx="912983" cy="430887"/>
          </a:xfrm>
          <a:prstGeom prst="rect">
            <a:avLst/>
          </a:prstGeom>
          <a:solidFill>
            <a:srgbClr val="92D050"/>
          </a:solidFill>
        </p:spPr>
        <p:txBody>
          <a:bodyPr wrap="square" rtlCol="0">
            <a:spAutoFit/>
          </a:bodyPr>
          <a:lstStyle/>
          <a:p>
            <a:pPr algn="ctr"/>
            <a:r>
              <a:rPr lang="en-GB" sz="1050" dirty="0" smtClean="0"/>
              <a:t>Marxism/ neo Marxism</a:t>
            </a:r>
            <a:endParaRPr lang="en-GB" sz="1050" dirty="0"/>
          </a:p>
        </p:txBody>
      </p:sp>
      <p:sp>
        <p:nvSpPr>
          <p:cNvPr id="61" name="TextBox 60"/>
          <p:cNvSpPr txBox="1"/>
          <p:nvPr/>
        </p:nvSpPr>
        <p:spPr>
          <a:xfrm>
            <a:off x="2671030" y="5831999"/>
            <a:ext cx="1090114" cy="253916"/>
          </a:xfrm>
          <a:prstGeom prst="rect">
            <a:avLst/>
          </a:prstGeom>
          <a:solidFill>
            <a:srgbClr val="92D050"/>
          </a:solidFill>
        </p:spPr>
        <p:txBody>
          <a:bodyPr wrap="square" rtlCol="0">
            <a:spAutoFit/>
          </a:bodyPr>
          <a:lstStyle/>
          <a:p>
            <a:pPr algn="ctr"/>
            <a:r>
              <a:rPr lang="en-GB" sz="1050" dirty="0" smtClean="0"/>
              <a:t>Postmodernism</a:t>
            </a:r>
            <a:endParaRPr lang="en-GB" sz="1050" dirty="0"/>
          </a:p>
        </p:txBody>
      </p:sp>
      <p:cxnSp>
        <p:nvCxnSpPr>
          <p:cNvPr id="63" name="Straight Arrow Connector 62"/>
          <p:cNvCxnSpPr/>
          <p:nvPr/>
        </p:nvCxnSpPr>
        <p:spPr>
          <a:xfrm flipH="1">
            <a:off x="1623187" y="3757573"/>
            <a:ext cx="3331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623187" y="4338657"/>
            <a:ext cx="395351" cy="219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2825936" y="4338657"/>
            <a:ext cx="149144" cy="357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4842396" y="5211405"/>
            <a:ext cx="391756" cy="155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915227" y="5047811"/>
            <a:ext cx="439718" cy="784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45" idx="1"/>
          </p:cNvCxnSpPr>
          <p:nvPr/>
        </p:nvCxnSpPr>
        <p:spPr>
          <a:xfrm flipV="1">
            <a:off x="6174867" y="4843968"/>
            <a:ext cx="416696" cy="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46" idx="1"/>
          </p:cNvCxnSpPr>
          <p:nvPr/>
        </p:nvCxnSpPr>
        <p:spPr>
          <a:xfrm>
            <a:off x="6104756" y="5008948"/>
            <a:ext cx="614945" cy="494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012906" y="3747195"/>
            <a:ext cx="386054" cy="107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27667" y="3682424"/>
            <a:ext cx="43757" cy="312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8192785" y="2550399"/>
            <a:ext cx="635042" cy="225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132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128858"/>
            <a:ext cx="8229600" cy="1143000"/>
          </a:xfrm>
        </p:spPr>
        <p:txBody>
          <a:bodyPr>
            <a:normAutofit/>
          </a:bodyPr>
          <a:lstStyle/>
          <a:p>
            <a:r>
              <a:rPr lang="en-GB" sz="3600" dirty="0" smtClean="0"/>
              <a:t>Recap of theories of social class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2377525"/>
              </p:ext>
            </p:extLst>
          </p:nvPr>
        </p:nvGraphicFramePr>
        <p:xfrm>
          <a:off x="234177" y="1014142"/>
          <a:ext cx="8787160" cy="5303520"/>
        </p:xfrm>
        <a:graphic>
          <a:graphicData uri="http://schemas.openxmlformats.org/drawingml/2006/table">
            <a:tbl>
              <a:tblPr firstRow="1" bandRow="1">
                <a:tableStyleId>{5C22544A-7EE6-4342-B048-85BDC9FD1C3A}</a:tableStyleId>
              </a:tblPr>
              <a:tblGrid>
                <a:gridCol w="1757432">
                  <a:extLst>
                    <a:ext uri="{9D8B030D-6E8A-4147-A177-3AD203B41FA5}">
                      <a16:colId xmlns:a16="http://schemas.microsoft.com/office/drawing/2014/main" val="3367871288"/>
                    </a:ext>
                  </a:extLst>
                </a:gridCol>
                <a:gridCol w="1757432">
                  <a:extLst>
                    <a:ext uri="{9D8B030D-6E8A-4147-A177-3AD203B41FA5}">
                      <a16:colId xmlns:a16="http://schemas.microsoft.com/office/drawing/2014/main" val="581434326"/>
                    </a:ext>
                  </a:extLst>
                </a:gridCol>
                <a:gridCol w="1757432">
                  <a:extLst>
                    <a:ext uri="{9D8B030D-6E8A-4147-A177-3AD203B41FA5}">
                      <a16:colId xmlns:a16="http://schemas.microsoft.com/office/drawing/2014/main" val="3812587618"/>
                    </a:ext>
                  </a:extLst>
                </a:gridCol>
                <a:gridCol w="1757432">
                  <a:extLst>
                    <a:ext uri="{9D8B030D-6E8A-4147-A177-3AD203B41FA5}">
                      <a16:colId xmlns:a16="http://schemas.microsoft.com/office/drawing/2014/main" val="2881100428"/>
                    </a:ext>
                  </a:extLst>
                </a:gridCol>
                <a:gridCol w="1757432">
                  <a:extLst>
                    <a:ext uri="{9D8B030D-6E8A-4147-A177-3AD203B41FA5}">
                      <a16:colId xmlns:a16="http://schemas.microsoft.com/office/drawing/2014/main" val="1093519849"/>
                    </a:ext>
                  </a:extLst>
                </a:gridCol>
              </a:tblGrid>
              <a:tr h="370840">
                <a:tc>
                  <a:txBody>
                    <a:bodyPr/>
                    <a:lstStyle/>
                    <a:p>
                      <a:r>
                        <a:rPr lang="en-GB" sz="1600" dirty="0" smtClean="0"/>
                        <a:t>Marx (ism)</a:t>
                      </a:r>
                      <a:endParaRPr lang="en-GB" sz="1600" dirty="0"/>
                    </a:p>
                  </a:txBody>
                  <a:tcPr>
                    <a:solidFill>
                      <a:srgbClr val="92D050"/>
                    </a:solidFill>
                  </a:tcPr>
                </a:tc>
                <a:tc>
                  <a:txBody>
                    <a:bodyPr/>
                    <a:lstStyle/>
                    <a:p>
                      <a:r>
                        <a:rPr lang="en-GB" sz="1600" dirty="0" smtClean="0"/>
                        <a:t>Weber</a:t>
                      </a:r>
                      <a:endParaRPr lang="en-GB" sz="1600" dirty="0"/>
                    </a:p>
                  </a:txBody>
                  <a:tcPr>
                    <a:solidFill>
                      <a:srgbClr val="92D050"/>
                    </a:solidFill>
                  </a:tcPr>
                </a:tc>
                <a:tc>
                  <a:txBody>
                    <a:bodyPr/>
                    <a:lstStyle/>
                    <a:p>
                      <a:r>
                        <a:rPr lang="en-GB" sz="1600" dirty="0" smtClean="0"/>
                        <a:t>Neo-Marxism</a:t>
                      </a:r>
                      <a:endParaRPr lang="en-GB" sz="1600" dirty="0"/>
                    </a:p>
                  </a:txBody>
                  <a:tcPr>
                    <a:solidFill>
                      <a:srgbClr val="92D050"/>
                    </a:solidFill>
                  </a:tcPr>
                </a:tc>
                <a:tc>
                  <a:txBody>
                    <a:bodyPr/>
                    <a:lstStyle/>
                    <a:p>
                      <a:r>
                        <a:rPr lang="en-GB" sz="1600" dirty="0" smtClean="0"/>
                        <a:t>Functionalism and New</a:t>
                      </a:r>
                      <a:r>
                        <a:rPr lang="en-GB" sz="1600" baseline="0" dirty="0" smtClean="0"/>
                        <a:t> Right</a:t>
                      </a:r>
                      <a:endParaRPr lang="en-GB" sz="1600" dirty="0"/>
                    </a:p>
                  </a:txBody>
                  <a:tcPr>
                    <a:solidFill>
                      <a:srgbClr val="92D050"/>
                    </a:solidFill>
                  </a:tcPr>
                </a:tc>
                <a:tc>
                  <a:txBody>
                    <a:bodyPr/>
                    <a:lstStyle/>
                    <a:p>
                      <a:r>
                        <a:rPr lang="en-GB" sz="1600" dirty="0" smtClean="0"/>
                        <a:t>Postmodernism</a:t>
                      </a:r>
                      <a:endParaRPr lang="en-GB" sz="1600" dirty="0"/>
                    </a:p>
                  </a:txBody>
                  <a:tcPr>
                    <a:solidFill>
                      <a:srgbClr val="92D050"/>
                    </a:solidFill>
                  </a:tcPr>
                </a:tc>
                <a:extLst>
                  <a:ext uri="{0D108BD9-81ED-4DB2-BD59-A6C34878D82A}">
                    <a16:rowId xmlns:a16="http://schemas.microsoft.com/office/drawing/2014/main" val="3272950357"/>
                  </a:ext>
                </a:extLst>
              </a:tr>
              <a:tr h="370840">
                <a:tc>
                  <a:txBody>
                    <a:bodyPr/>
                    <a:lstStyle/>
                    <a:p>
                      <a:r>
                        <a:rPr lang="en-GB" sz="1600" dirty="0" smtClean="0"/>
                        <a:t>Bourgeoisie</a:t>
                      </a:r>
                      <a:r>
                        <a:rPr lang="en-GB" sz="1600" baseline="0" dirty="0" smtClean="0"/>
                        <a:t> gain their power via their control of economic systems i.e. owning businesses, land (the means of production). The middle class will disappear as the bourgeoisie and proletariat polarise (get further away from each other). </a:t>
                      </a:r>
                    </a:p>
                    <a:p>
                      <a:endParaRPr lang="en-GB" sz="1600" baseline="0" dirty="0" smtClean="0"/>
                    </a:p>
                  </a:txBody>
                  <a:tcPr>
                    <a:solidFill>
                      <a:srgbClr val="92D050"/>
                    </a:solidFill>
                  </a:tcPr>
                </a:tc>
                <a:tc>
                  <a:txBody>
                    <a:bodyPr/>
                    <a:lstStyle/>
                    <a:p>
                      <a:r>
                        <a:rPr lang="en-GB" sz="1600" b="1" i="0" kern="1200" dirty="0" smtClean="0">
                          <a:solidFill>
                            <a:schemeClr val="dk1"/>
                          </a:solidFill>
                          <a:effectLst/>
                          <a:latin typeface="+mn-lt"/>
                          <a:ea typeface="+mn-ea"/>
                          <a:cs typeface="+mn-cs"/>
                        </a:rPr>
                        <a:t>Weber</a:t>
                      </a:r>
                      <a:r>
                        <a:rPr lang="en-GB" sz="1600" b="0" i="0" kern="1200" dirty="0" smtClean="0">
                          <a:solidFill>
                            <a:schemeClr val="dk1"/>
                          </a:solidFill>
                          <a:effectLst/>
                          <a:latin typeface="+mn-lt"/>
                          <a:ea typeface="+mn-ea"/>
                          <a:cs typeface="+mn-cs"/>
                        </a:rPr>
                        <a:t> claims that power can be gained in three ways; party power, status and economic (market) power. Accepts that a middle class exist. It is permeant. Social mobility is possible between classes because of</a:t>
                      </a:r>
                      <a:r>
                        <a:rPr lang="en-GB" sz="1600" b="0" i="0" kern="1200" baseline="0" dirty="0" smtClean="0">
                          <a:solidFill>
                            <a:schemeClr val="dk1"/>
                          </a:solidFill>
                          <a:effectLst/>
                          <a:latin typeface="+mn-lt"/>
                          <a:ea typeface="+mn-ea"/>
                          <a:cs typeface="+mn-cs"/>
                        </a:rPr>
                        <a:t> the interaction between different forms of identity (not just economic power)</a:t>
                      </a:r>
                      <a:endParaRPr lang="en-GB" sz="1600" b="0" i="0" kern="1200" dirty="0" smtClean="0">
                        <a:solidFill>
                          <a:schemeClr val="dk1"/>
                        </a:solidFill>
                        <a:effectLst/>
                        <a:latin typeface="+mn-lt"/>
                        <a:ea typeface="+mn-ea"/>
                        <a:cs typeface="+mn-cs"/>
                      </a:endParaRPr>
                    </a:p>
                    <a:p>
                      <a:endParaRPr lang="en-GB" sz="1600" b="0" i="0" kern="1200" dirty="0" smtClean="0">
                        <a:solidFill>
                          <a:schemeClr val="dk1"/>
                        </a:solidFill>
                        <a:effectLst/>
                        <a:latin typeface="+mn-lt"/>
                        <a:ea typeface="+mn-ea"/>
                        <a:cs typeface="+mn-cs"/>
                      </a:endParaRPr>
                    </a:p>
                  </a:txBody>
                  <a:tcPr>
                    <a:solidFill>
                      <a:srgbClr val="92D050"/>
                    </a:solidFill>
                  </a:tcPr>
                </a:tc>
                <a:tc>
                  <a:txBody>
                    <a:bodyPr/>
                    <a:lstStyle/>
                    <a:p>
                      <a:r>
                        <a:rPr lang="en-GB" sz="1600" dirty="0" smtClean="0"/>
                        <a:t>The middle class is a permeant feature.</a:t>
                      </a:r>
                      <a:r>
                        <a:rPr lang="en-GB" sz="1600" baseline="0" dirty="0" smtClean="0"/>
                        <a:t> It allows its members to be controlled and controllers. The working class is changing and being remade. Woking class can now fluctuate between working and middle class identities. Melds Marxist and Weberian ideas </a:t>
                      </a:r>
                    </a:p>
                    <a:p>
                      <a:r>
                        <a:rPr lang="en-GB" sz="1600" baseline="0" dirty="0" smtClean="0"/>
                        <a:t>[Cross over with ‘Muddle class’ identities]</a:t>
                      </a:r>
                      <a:endParaRPr lang="en-GB" sz="1600" dirty="0"/>
                    </a:p>
                  </a:txBody>
                  <a:tcPr>
                    <a:solidFill>
                      <a:srgbClr val="92D050"/>
                    </a:solidFill>
                  </a:tcPr>
                </a:tc>
                <a:tc>
                  <a:txBody>
                    <a:bodyPr/>
                    <a:lstStyle/>
                    <a:p>
                      <a:r>
                        <a:rPr lang="en-GB" sz="1600" dirty="0" smtClean="0"/>
                        <a:t>Social class inequality is inevitable and essential in</a:t>
                      </a:r>
                      <a:r>
                        <a:rPr lang="en-GB" sz="1600" baseline="0" dirty="0" smtClean="0"/>
                        <a:t> a meritocratic society. Competition is healthy and those who do the best should be rewarded with higher positions in society. Most important jobs are secured by the most able people. </a:t>
                      </a:r>
                      <a:endParaRPr lang="en-GB" sz="1600" dirty="0"/>
                    </a:p>
                  </a:txBody>
                  <a:tcPr>
                    <a:solidFill>
                      <a:srgbClr val="92D050"/>
                    </a:solidFill>
                  </a:tcPr>
                </a:tc>
                <a:tc>
                  <a:txBody>
                    <a:bodyPr/>
                    <a:lstStyle/>
                    <a:p>
                      <a:r>
                        <a:rPr lang="en-GB" sz="1600" dirty="0" smtClean="0"/>
                        <a:t>Class is</a:t>
                      </a:r>
                      <a:r>
                        <a:rPr lang="en-GB" sz="1600" baseline="0" dirty="0" smtClean="0"/>
                        <a:t> dead and irrelevant. People no longer see themselves in social class terms. Globalisation has changed identities and mean divisions today are now status divisions. We live in an individualised society. Social exclusion now more significant based on poverty, ethnicity, gender, etc. </a:t>
                      </a:r>
                      <a:endParaRPr lang="en-GB" sz="1600" dirty="0"/>
                    </a:p>
                  </a:txBody>
                  <a:tcPr>
                    <a:solidFill>
                      <a:srgbClr val="92D050"/>
                    </a:solidFill>
                  </a:tcPr>
                </a:tc>
                <a:extLst>
                  <a:ext uri="{0D108BD9-81ED-4DB2-BD59-A6C34878D82A}">
                    <a16:rowId xmlns:a16="http://schemas.microsoft.com/office/drawing/2014/main" val="1771236998"/>
                  </a:ext>
                </a:extLst>
              </a:tr>
            </a:tbl>
          </a:graphicData>
        </a:graphic>
      </p:graphicFrame>
    </p:spTree>
    <p:extLst>
      <p:ext uri="{BB962C8B-B14F-4D97-AF65-F5344CB8AC3E}">
        <p14:creationId xmlns:p14="http://schemas.microsoft.com/office/powerpoint/2010/main" val="1552854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Social Class in the UK today</a:t>
            </a:r>
          </a:p>
        </p:txBody>
      </p:sp>
      <p:sp>
        <p:nvSpPr>
          <p:cNvPr id="3" name="Content Placeholder 2"/>
          <p:cNvSpPr>
            <a:spLocks noGrp="1"/>
          </p:cNvSpPr>
          <p:nvPr>
            <p:ph idx="1"/>
          </p:nvPr>
        </p:nvSpPr>
        <p:spPr>
          <a:xfrm>
            <a:off x="479425" y="1341438"/>
            <a:ext cx="7924800" cy="4419600"/>
          </a:xfrm>
        </p:spPr>
        <p:txBody>
          <a:bodyPr/>
          <a:lstStyle/>
          <a:p>
            <a:pPr>
              <a:defRPr/>
            </a:pPr>
            <a:r>
              <a:rPr lang="en-GB" dirty="0" smtClean="0"/>
              <a:t>4 key debates, Class is now:</a:t>
            </a:r>
          </a:p>
          <a:p>
            <a:pPr marL="0" indent="0">
              <a:buFont typeface="Wingdings" panose="05000000000000000000" pitchFamily="2" charset="2"/>
              <a:buNone/>
              <a:defRPr/>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62540942"/>
              </p:ext>
            </p:extLst>
          </p:nvPr>
        </p:nvGraphicFramePr>
        <p:xfrm>
          <a:off x="279344" y="2054938"/>
          <a:ext cx="8475772" cy="4276281"/>
        </p:xfrm>
        <a:graphic>
          <a:graphicData uri="http://schemas.openxmlformats.org/drawingml/2006/table">
            <a:tbl>
              <a:tblPr firstRow="1" bandRow="1">
                <a:tableStyleId>{00A15C55-8517-42AA-B614-E9B94910E393}</a:tableStyleId>
              </a:tblPr>
              <a:tblGrid>
                <a:gridCol w="2118943">
                  <a:extLst>
                    <a:ext uri="{9D8B030D-6E8A-4147-A177-3AD203B41FA5}">
                      <a16:colId xmlns:a16="http://schemas.microsoft.com/office/drawing/2014/main" val="20000"/>
                    </a:ext>
                  </a:extLst>
                </a:gridCol>
                <a:gridCol w="2118943">
                  <a:extLst>
                    <a:ext uri="{9D8B030D-6E8A-4147-A177-3AD203B41FA5}">
                      <a16:colId xmlns:a16="http://schemas.microsoft.com/office/drawing/2014/main" val="20001"/>
                    </a:ext>
                  </a:extLst>
                </a:gridCol>
                <a:gridCol w="2118943">
                  <a:extLst>
                    <a:ext uri="{9D8B030D-6E8A-4147-A177-3AD203B41FA5}">
                      <a16:colId xmlns:a16="http://schemas.microsoft.com/office/drawing/2014/main" val="20002"/>
                    </a:ext>
                  </a:extLst>
                </a:gridCol>
                <a:gridCol w="2118943">
                  <a:extLst>
                    <a:ext uri="{9D8B030D-6E8A-4147-A177-3AD203B41FA5}">
                      <a16:colId xmlns:a16="http://schemas.microsoft.com/office/drawing/2014/main" val="20003"/>
                    </a:ext>
                  </a:extLst>
                </a:gridCol>
              </a:tblGrid>
              <a:tr h="529818">
                <a:tc>
                  <a:txBody>
                    <a:bodyPr/>
                    <a:lstStyle/>
                    <a:p>
                      <a:r>
                        <a:rPr lang="en-GB" sz="1600" dirty="0" smtClean="0">
                          <a:solidFill>
                            <a:schemeClr val="bg1"/>
                          </a:solidFill>
                        </a:rPr>
                        <a:t>Polarised</a:t>
                      </a:r>
                      <a:endParaRPr lang="en-GB" sz="1600" dirty="0">
                        <a:solidFill>
                          <a:schemeClr val="bg1"/>
                        </a:solidFill>
                      </a:endParaRPr>
                    </a:p>
                  </a:txBody>
                  <a:tcPr marL="91443" marR="91443">
                    <a:solidFill>
                      <a:srgbClr val="7030A0"/>
                    </a:solidFill>
                  </a:tcPr>
                </a:tc>
                <a:tc>
                  <a:txBody>
                    <a:bodyPr/>
                    <a:lstStyle/>
                    <a:p>
                      <a:r>
                        <a:rPr lang="en-GB" sz="1600" dirty="0" smtClean="0">
                          <a:solidFill>
                            <a:schemeClr val="bg1"/>
                          </a:solidFill>
                        </a:rPr>
                        <a:t>Fragmented</a:t>
                      </a:r>
                      <a:endParaRPr lang="en-GB" sz="1600" dirty="0">
                        <a:solidFill>
                          <a:schemeClr val="bg1"/>
                        </a:solidFill>
                      </a:endParaRPr>
                    </a:p>
                  </a:txBody>
                  <a:tcPr marL="91443" marR="91443">
                    <a:solidFill>
                      <a:srgbClr val="7030A0"/>
                    </a:solidFill>
                  </a:tcPr>
                </a:tc>
                <a:tc>
                  <a:txBody>
                    <a:bodyPr/>
                    <a:lstStyle/>
                    <a:p>
                      <a:r>
                        <a:rPr lang="en-GB" sz="1600" dirty="0" smtClean="0">
                          <a:solidFill>
                            <a:schemeClr val="bg1"/>
                          </a:solidFill>
                        </a:rPr>
                        <a:t>Divided/</a:t>
                      </a:r>
                    </a:p>
                    <a:p>
                      <a:r>
                        <a:rPr lang="en-GB" sz="1600" dirty="0" smtClean="0">
                          <a:solidFill>
                            <a:schemeClr val="bg1"/>
                          </a:solidFill>
                        </a:rPr>
                        <a:t>meritocratic</a:t>
                      </a:r>
                      <a:endParaRPr lang="en-GB" sz="1600" dirty="0">
                        <a:solidFill>
                          <a:schemeClr val="bg1"/>
                        </a:solidFill>
                      </a:endParaRPr>
                    </a:p>
                  </a:txBody>
                  <a:tcPr marL="91443" marR="91443">
                    <a:solidFill>
                      <a:srgbClr val="7030A0"/>
                    </a:solidFill>
                  </a:tcPr>
                </a:tc>
                <a:tc>
                  <a:txBody>
                    <a:bodyPr/>
                    <a:lstStyle/>
                    <a:p>
                      <a:r>
                        <a:rPr lang="en-GB" sz="1600" dirty="0" smtClean="0">
                          <a:solidFill>
                            <a:schemeClr val="bg1"/>
                          </a:solidFill>
                        </a:rPr>
                        <a:t>Dead/irrelevant</a:t>
                      </a:r>
                      <a:endParaRPr lang="en-GB" sz="1600" dirty="0">
                        <a:solidFill>
                          <a:schemeClr val="bg1"/>
                        </a:solidFill>
                      </a:endParaRPr>
                    </a:p>
                  </a:txBody>
                  <a:tcPr marL="91443" marR="91443">
                    <a:solidFill>
                      <a:srgbClr val="7030A0"/>
                    </a:solidFill>
                  </a:tcPr>
                </a:tc>
                <a:extLst>
                  <a:ext uri="{0D108BD9-81ED-4DB2-BD59-A6C34878D82A}">
                    <a16:rowId xmlns:a16="http://schemas.microsoft.com/office/drawing/2014/main" val="10000"/>
                  </a:ext>
                </a:extLst>
              </a:tr>
              <a:tr h="2480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The gap between the rich and poor</a:t>
                      </a:r>
                      <a:r>
                        <a:rPr lang="en-GB" sz="1600" baseline="0" dirty="0" smtClean="0">
                          <a:solidFill>
                            <a:schemeClr val="bg1"/>
                          </a:solidFill>
                        </a:rPr>
                        <a:t> has widened and the middle class has either been stretched out or polarised into different camps. Globalisation has led to a transnational capitalist class.</a:t>
                      </a:r>
                      <a:endParaRPr lang="en-GB" sz="1600" dirty="0" smtClean="0">
                        <a:solidFill>
                          <a:schemeClr val="bg1"/>
                        </a:solidFill>
                      </a:endParaRPr>
                    </a:p>
                  </a:txBody>
                  <a:tcPr marL="91443" marR="91443">
                    <a:solidFill>
                      <a:srgbClr val="7030A0"/>
                    </a:solidFill>
                  </a:tcPr>
                </a:tc>
                <a:tc>
                  <a:txBody>
                    <a:bodyPr/>
                    <a:lstStyle/>
                    <a:p>
                      <a:r>
                        <a:rPr lang="en-GB" sz="1600" dirty="0" smtClean="0">
                          <a:solidFill>
                            <a:schemeClr val="bg1"/>
                          </a:solidFill>
                        </a:rPr>
                        <a:t>The traditional class structure has split, divided and is no longer coherent. Class</a:t>
                      </a:r>
                      <a:r>
                        <a:rPr lang="en-GB" sz="1600" baseline="0" dirty="0" smtClean="0">
                          <a:solidFill>
                            <a:schemeClr val="bg1"/>
                          </a:solidFill>
                        </a:rPr>
                        <a:t> lines have blurred. Inequality is still an issue.</a:t>
                      </a:r>
                      <a:endParaRPr lang="en-GB" sz="1600" dirty="0">
                        <a:solidFill>
                          <a:schemeClr val="bg1"/>
                        </a:solidFill>
                      </a:endParaRPr>
                    </a:p>
                  </a:txBody>
                  <a:tcPr marL="91443" marR="91443">
                    <a:solidFill>
                      <a:srgbClr val="7030A0"/>
                    </a:solidFill>
                  </a:tcPr>
                </a:tc>
                <a:tc>
                  <a:txBody>
                    <a:bodyPr/>
                    <a:lstStyle/>
                    <a:p>
                      <a:r>
                        <a:rPr lang="en-GB" sz="1600" dirty="0" smtClean="0">
                          <a:solidFill>
                            <a:schemeClr val="bg1"/>
                          </a:solidFill>
                        </a:rPr>
                        <a:t>Society remains unequal but this is normal. The most talented rise and the least talented fall. Society benefits</a:t>
                      </a:r>
                      <a:r>
                        <a:rPr lang="en-GB" sz="1600" baseline="0" dirty="0" smtClean="0">
                          <a:solidFill>
                            <a:schemeClr val="bg1"/>
                          </a:solidFill>
                        </a:rPr>
                        <a:t> from competition.</a:t>
                      </a:r>
                      <a:endParaRPr lang="en-GB" sz="1600" dirty="0">
                        <a:solidFill>
                          <a:schemeClr val="bg1"/>
                        </a:solidFill>
                      </a:endParaRPr>
                    </a:p>
                  </a:txBody>
                  <a:tcPr marL="91443" marR="91443">
                    <a:solidFill>
                      <a:srgbClr val="7030A0"/>
                    </a:solidFill>
                  </a:tcPr>
                </a:tc>
                <a:tc>
                  <a:txBody>
                    <a:bodyPr/>
                    <a:lstStyle/>
                    <a:p>
                      <a:r>
                        <a:rPr lang="en-GB" sz="1600" dirty="0" smtClean="0">
                          <a:solidFill>
                            <a:schemeClr val="bg1"/>
                          </a:solidFill>
                        </a:rPr>
                        <a:t>Class divisions are not useful-</a:t>
                      </a:r>
                      <a:r>
                        <a:rPr lang="en-GB" sz="1600" baseline="0" dirty="0" smtClean="0">
                          <a:solidFill>
                            <a:schemeClr val="bg1"/>
                          </a:solidFill>
                        </a:rPr>
                        <a:t> we identify ourselves in a number of ways. </a:t>
                      </a:r>
                      <a:endParaRPr lang="en-GB" sz="1600" dirty="0">
                        <a:solidFill>
                          <a:schemeClr val="bg1"/>
                        </a:solidFill>
                      </a:endParaRPr>
                    </a:p>
                  </a:txBody>
                  <a:tcPr marL="91443" marR="91443">
                    <a:solidFill>
                      <a:srgbClr val="7030A0"/>
                    </a:solidFill>
                  </a:tcPr>
                </a:tc>
                <a:extLst>
                  <a:ext uri="{0D108BD9-81ED-4DB2-BD59-A6C34878D82A}">
                    <a16:rowId xmlns:a16="http://schemas.microsoft.com/office/drawing/2014/main" val="10001"/>
                  </a:ext>
                </a:extLst>
              </a:tr>
              <a:tr h="1167321">
                <a:tc>
                  <a:txBody>
                    <a:bodyPr/>
                    <a:lstStyle/>
                    <a:p>
                      <a:r>
                        <a:rPr lang="en-GB" sz="1600" dirty="0" smtClean="0">
                          <a:solidFill>
                            <a:schemeClr val="bg1"/>
                          </a:solidFill>
                        </a:rPr>
                        <a:t>Associated</a:t>
                      </a:r>
                      <a:r>
                        <a:rPr lang="en-GB" sz="1600" baseline="0" dirty="0" smtClean="0">
                          <a:solidFill>
                            <a:schemeClr val="bg1"/>
                          </a:solidFill>
                        </a:rPr>
                        <a:t> with Marxists and neo-</a:t>
                      </a:r>
                      <a:r>
                        <a:rPr lang="en-GB" sz="1600" baseline="0" dirty="0" err="1" smtClean="0">
                          <a:solidFill>
                            <a:schemeClr val="bg1"/>
                          </a:solidFill>
                        </a:rPr>
                        <a:t>marxists</a:t>
                      </a:r>
                      <a:endParaRPr lang="en-GB" sz="1600" dirty="0">
                        <a:solidFill>
                          <a:schemeClr val="bg1"/>
                        </a:solidFill>
                      </a:endParaRPr>
                    </a:p>
                  </a:txBody>
                  <a:tcPr marL="91443" marR="91443">
                    <a:solidFill>
                      <a:srgbClr val="7030A0"/>
                    </a:solidFill>
                  </a:tcPr>
                </a:tc>
                <a:tc>
                  <a:txBody>
                    <a:bodyPr/>
                    <a:lstStyle/>
                    <a:p>
                      <a:r>
                        <a:rPr lang="en-GB" sz="1600" dirty="0" smtClean="0">
                          <a:solidFill>
                            <a:schemeClr val="bg1"/>
                          </a:solidFill>
                        </a:rPr>
                        <a:t>Associated</a:t>
                      </a:r>
                      <a:r>
                        <a:rPr lang="en-GB" sz="1600" baseline="0" dirty="0" smtClean="0">
                          <a:solidFill>
                            <a:schemeClr val="bg1"/>
                          </a:solidFill>
                        </a:rPr>
                        <a:t> with </a:t>
                      </a:r>
                      <a:r>
                        <a:rPr lang="en-GB" sz="1600" baseline="0" dirty="0" err="1" smtClean="0">
                          <a:solidFill>
                            <a:schemeClr val="bg1"/>
                          </a:solidFill>
                        </a:rPr>
                        <a:t>Weberians</a:t>
                      </a:r>
                      <a:r>
                        <a:rPr lang="en-GB" sz="1600" baseline="0" dirty="0" smtClean="0">
                          <a:solidFill>
                            <a:schemeClr val="bg1"/>
                          </a:solidFill>
                        </a:rPr>
                        <a:t> and some neo-</a:t>
                      </a:r>
                      <a:r>
                        <a:rPr lang="en-GB" sz="1600" baseline="0" dirty="0" err="1" smtClean="0">
                          <a:solidFill>
                            <a:schemeClr val="bg1"/>
                          </a:solidFill>
                        </a:rPr>
                        <a:t>marxists</a:t>
                      </a:r>
                      <a:endParaRPr lang="en-GB" sz="1600" dirty="0">
                        <a:solidFill>
                          <a:schemeClr val="bg1"/>
                        </a:solidFill>
                      </a:endParaRPr>
                    </a:p>
                  </a:txBody>
                  <a:tcPr marL="91443" marR="91443">
                    <a:solidFill>
                      <a:srgbClr val="7030A0"/>
                    </a:solidFill>
                  </a:tcPr>
                </a:tc>
                <a:tc>
                  <a:txBody>
                    <a:bodyPr/>
                    <a:lstStyle/>
                    <a:p>
                      <a:r>
                        <a:rPr lang="en-GB" sz="1600" dirty="0" smtClean="0">
                          <a:solidFill>
                            <a:schemeClr val="bg1"/>
                          </a:solidFill>
                        </a:rPr>
                        <a:t>Associated with functionalists</a:t>
                      </a:r>
                      <a:r>
                        <a:rPr lang="en-GB" sz="1600" baseline="0" dirty="0" smtClean="0">
                          <a:solidFill>
                            <a:schemeClr val="bg1"/>
                          </a:solidFill>
                        </a:rPr>
                        <a:t> and the new right. </a:t>
                      </a:r>
                      <a:endParaRPr lang="en-GB" sz="1600" dirty="0">
                        <a:solidFill>
                          <a:schemeClr val="bg1"/>
                        </a:solidFill>
                      </a:endParaRPr>
                    </a:p>
                  </a:txBody>
                  <a:tcPr marL="91443" marR="91443">
                    <a:solidFill>
                      <a:srgbClr val="7030A0"/>
                    </a:solidFill>
                  </a:tcPr>
                </a:tc>
                <a:tc>
                  <a:txBody>
                    <a:bodyPr/>
                    <a:lstStyle/>
                    <a:p>
                      <a:r>
                        <a:rPr lang="en-GB" sz="1600" dirty="0" smtClean="0">
                          <a:solidFill>
                            <a:schemeClr val="bg1"/>
                          </a:solidFill>
                        </a:rPr>
                        <a:t>Associated</a:t>
                      </a:r>
                      <a:r>
                        <a:rPr lang="en-GB" sz="1600" baseline="0" dirty="0" smtClean="0">
                          <a:solidFill>
                            <a:schemeClr val="bg1"/>
                          </a:solidFill>
                        </a:rPr>
                        <a:t> with some postmodernists </a:t>
                      </a:r>
                      <a:endParaRPr lang="en-GB" sz="1600" dirty="0">
                        <a:solidFill>
                          <a:schemeClr val="bg1"/>
                        </a:solidFill>
                      </a:endParaRPr>
                    </a:p>
                  </a:txBody>
                  <a:tcPr marL="91443" marR="91443">
                    <a:solidFill>
                      <a:srgbClr val="7030A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41008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Social Class in the UK today</a:t>
            </a:r>
          </a:p>
        </p:txBody>
      </p:sp>
      <p:sp>
        <p:nvSpPr>
          <p:cNvPr id="3" name="Content Placeholder 2"/>
          <p:cNvSpPr>
            <a:spLocks noGrp="1"/>
          </p:cNvSpPr>
          <p:nvPr>
            <p:ph idx="1"/>
          </p:nvPr>
        </p:nvSpPr>
        <p:spPr>
          <a:xfrm>
            <a:off x="479425" y="1341438"/>
            <a:ext cx="7924800" cy="4419600"/>
          </a:xfrm>
        </p:spPr>
        <p:txBody>
          <a:bodyPr/>
          <a:lstStyle/>
          <a:p>
            <a:pPr>
              <a:defRPr/>
            </a:pPr>
            <a:r>
              <a:rPr lang="en-GB" dirty="0" smtClean="0"/>
              <a:t>So what about the classes:</a:t>
            </a:r>
          </a:p>
          <a:p>
            <a:pPr marL="0" indent="0">
              <a:buFont typeface="Wingdings" panose="05000000000000000000" pitchFamily="2" charset="2"/>
              <a:buNone/>
              <a:defRPr/>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47064951"/>
              </p:ext>
            </p:extLst>
          </p:nvPr>
        </p:nvGraphicFramePr>
        <p:xfrm>
          <a:off x="279344" y="1876263"/>
          <a:ext cx="8475772" cy="4711883"/>
        </p:xfrm>
        <a:graphic>
          <a:graphicData uri="http://schemas.openxmlformats.org/drawingml/2006/table">
            <a:tbl>
              <a:tblPr firstRow="1" bandRow="1">
                <a:tableStyleId>{00A15C55-8517-42AA-B614-E9B94910E393}</a:tableStyleId>
              </a:tblPr>
              <a:tblGrid>
                <a:gridCol w="2118943">
                  <a:extLst>
                    <a:ext uri="{9D8B030D-6E8A-4147-A177-3AD203B41FA5}">
                      <a16:colId xmlns:a16="http://schemas.microsoft.com/office/drawing/2014/main" val="20000"/>
                    </a:ext>
                  </a:extLst>
                </a:gridCol>
                <a:gridCol w="2118943">
                  <a:extLst>
                    <a:ext uri="{9D8B030D-6E8A-4147-A177-3AD203B41FA5}">
                      <a16:colId xmlns:a16="http://schemas.microsoft.com/office/drawing/2014/main" val="20001"/>
                    </a:ext>
                  </a:extLst>
                </a:gridCol>
                <a:gridCol w="2118943">
                  <a:extLst>
                    <a:ext uri="{9D8B030D-6E8A-4147-A177-3AD203B41FA5}">
                      <a16:colId xmlns:a16="http://schemas.microsoft.com/office/drawing/2014/main" val="20002"/>
                    </a:ext>
                  </a:extLst>
                </a:gridCol>
                <a:gridCol w="2118943">
                  <a:extLst>
                    <a:ext uri="{9D8B030D-6E8A-4147-A177-3AD203B41FA5}">
                      <a16:colId xmlns:a16="http://schemas.microsoft.com/office/drawing/2014/main" val="20003"/>
                    </a:ext>
                  </a:extLst>
                </a:gridCol>
              </a:tblGrid>
              <a:tr h="559939">
                <a:tc>
                  <a:txBody>
                    <a:bodyPr/>
                    <a:lstStyle/>
                    <a:p>
                      <a:r>
                        <a:rPr lang="en-GB" sz="1600" dirty="0" smtClean="0"/>
                        <a:t>Upper</a:t>
                      </a:r>
                      <a:r>
                        <a:rPr lang="en-GB" sz="1600" baseline="0" dirty="0" smtClean="0"/>
                        <a:t> Class</a:t>
                      </a:r>
                      <a:endParaRPr lang="en-GB" sz="1600" dirty="0"/>
                    </a:p>
                  </a:txBody>
                  <a:tcPr marL="91443" marR="91443">
                    <a:solidFill>
                      <a:srgbClr val="FF99FF"/>
                    </a:solidFill>
                  </a:tcPr>
                </a:tc>
                <a:tc>
                  <a:txBody>
                    <a:bodyPr/>
                    <a:lstStyle/>
                    <a:p>
                      <a:r>
                        <a:rPr lang="en-GB" sz="1600" dirty="0" smtClean="0"/>
                        <a:t>Middle class has got bigger</a:t>
                      </a:r>
                      <a:endParaRPr lang="en-GB" sz="1600" dirty="0"/>
                    </a:p>
                  </a:txBody>
                  <a:tcPr marL="91443" marR="91443">
                    <a:solidFill>
                      <a:srgbClr val="FF99FF"/>
                    </a:solidFill>
                  </a:tcPr>
                </a:tc>
                <a:tc>
                  <a:txBody>
                    <a:bodyPr/>
                    <a:lstStyle/>
                    <a:p>
                      <a:r>
                        <a:rPr lang="en-GB" sz="1600" dirty="0" smtClean="0"/>
                        <a:t>Middle class is united</a:t>
                      </a:r>
                      <a:endParaRPr lang="en-GB" sz="1600" dirty="0"/>
                    </a:p>
                  </a:txBody>
                  <a:tcPr marL="91443" marR="91443">
                    <a:solidFill>
                      <a:srgbClr val="FF99FF"/>
                    </a:solidFill>
                  </a:tcPr>
                </a:tc>
                <a:tc>
                  <a:txBody>
                    <a:bodyPr/>
                    <a:lstStyle/>
                    <a:p>
                      <a:r>
                        <a:rPr lang="en-GB" sz="1600" dirty="0" smtClean="0"/>
                        <a:t>Working class </a:t>
                      </a:r>
                      <a:endParaRPr lang="en-GB" sz="1600" dirty="0"/>
                    </a:p>
                  </a:txBody>
                  <a:tcPr marL="91443" marR="91443">
                    <a:solidFill>
                      <a:srgbClr val="FF99FF"/>
                    </a:solidFill>
                  </a:tcPr>
                </a:tc>
                <a:extLst>
                  <a:ext uri="{0D108BD9-81ED-4DB2-BD59-A6C34878D82A}">
                    <a16:rowId xmlns:a16="http://schemas.microsoft.com/office/drawing/2014/main" val="10000"/>
                  </a:ext>
                </a:extLst>
              </a:tr>
              <a:tr h="3153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Rich have got richer</a:t>
                      </a:r>
                      <a:r>
                        <a:rPr lang="en-GB" sz="1600" baseline="0" dirty="0" smtClean="0"/>
                        <a:t>. Globalisation has led to a transnational capitalist class.</a:t>
                      </a:r>
                      <a:endParaRPr lang="en-GB" sz="1600" dirty="0" smtClean="0"/>
                    </a:p>
                  </a:txBody>
                  <a:tcPr marL="91443" marR="91443">
                    <a:solidFill>
                      <a:srgbClr val="FF99FF"/>
                    </a:solidFill>
                  </a:tcPr>
                </a:tc>
                <a:tc>
                  <a:txBody>
                    <a:bodyPr/>
                    <a:lstStyle/>
                    <a:p>
                      <a:r>
                        <a:rPr lang="en-GB" sz="1600" dirty="0" smtClean="0"/>
                        <a:t>Class</a:t>
                      </a:r>
                      <a:r>
                        <a:rPr lang="en-GB" sz="1600" baseline="0" dirty="0" smtClean="0"/>
                        <a:t> lines have blurred. More people are now middle class (</a:t>
                      </a:r>
                      <a:r>
                        <a:rPr lang="en-GB" sz="1600" baseline="0" dirty="0" err="1" smtClean="0"/>
                        <a:t>embourgeoisement</a:t>
                      </a:r>
                      <a:r>
                        <a:rPr lang="en-GB" sz="1600" baseline="0" dirty="0" smtClean="0"/>
                        <a:t>). There are lots of different groups that fit under the middle class heading. Inequality is still an issue.</a:t>
                      </a:r>
                      <a:endParaRPr lang="en-GB" sz="1600" dirty="0"/>
                    </a:p>
                  </a:txBody>
                  <a:tcPr marL="91443" marR="91443">
                    <a:solidFill>
                      <a:srgbClr val="FF99FF"/>
                    </a:solidFill>
                  </a:tcPr>
                </a:tc>
                <a:tc>
                  <a:txBody>
                    <a:bodyPr/>
                    <a:lstStyle/>
                    <a:p>
                      <a:r>
                        <a:rPr lang="en-GB" sz="1600" dirty="0" smtClean="0"/>
                        <a:t>The middle class are</a:t>
                      </a:r>
                      <a:r>
                        <a:rPr lang="en-GB" sz="1600" baseline="0" dirty="0" smtClean="0"/>
                        <a:t> united based on selling their mental labour (Giddens)</a:t>
                      </a:r>
                      <a:endParaRPr lang="en-GB" sz="1600" dirty="0"/>
                    </a:p>
                  </a:txBody>
                  <a:tcPr marL="91443" marR="91443">
                    <a:solidFill>
                      <a:srgbClr val="FF99FF"/>
                    </a:solidFill>
                  </a:tcPr>
                </a:tc>
                <a:tc>
                  <a:txBody>
                    <a:bodyPr/>
                    <a:lstStyle/>
                    <a:p>
                      <a:r>
                        <a:rPr lang="en-GB" sz="1600" dirty="0" smtClean="0"/>
                        <a:t>Is now bigger (owing to the</a:t>
                      </a:r>
                      <a:r>
                        <a:rPr lang="en-GB" sz="1600" baseline="0" dirty="0" smtClean="0"/>
                        <a:t> rich getting richer). A process of deskilling and </a:t>
                      </a:r>
                      <a:r>
                        <a:rPr lang="en-GB" sz="1600" baseline="0" dirty="0" err="1" smtClean="0"/>
                        <a:t>proletarianisation</a:t>
                      </a:r>
                      <a:r>
                        <a:rPr lang="en-GB" sz="1600" baseline="0" dirty="0" smtClean="0"/>
                        <a:t> has led to this.  Traditional working class identities have broken down – leading to creation of new w/c: </a:t>
                      </a:r>
                      <a:r>
                        <a:rPr lang="en-GB" sz="1600" baseline="0" dirty="0" err="1" smtClean="0"/>
                        <a:t>salariat</a:t>
                      </a:r>
                      <a:r>
                        <a:rPr lang="en-GB" sz="1600" baseline="0" dirty="0" smtClean="0"/>
                        <a:t>, precariat, underclass</a:t>
                      </a:r>
                      <a:endParaRPr lang="en-GB" sz="1600" dirty="0"/>
                    </a:p>
                  </a:txBody>
                  <a:tcPr marL="91443" marR="91443">
                    <a:solidFill>
                      <a:srgbClr val="FF99FF"/>
                    </a:solidFill>
                  </a:tcPr>
                </a:tc>
                <a:extLst>
                  <a:ext uri="{0D108BD9-81ED-4DB2-BD59-A6C34878D82A}">
                    <a16:rowId xmlns:a16="http://schemas.microsoft.com/office/drawing/2014/main" val="10001"/>
                  </a:ext>
                </a:extLst>
              </a:tr>
              <a:tr h="979422">
                <a:tc>
                  <a:txBody>
                    <a:bodyPr/>
                    <a:lstStyle/>
                    <a:p>
                      <a:r>
                        <a:rPr lang="en-GB" sz="1600" dirty="0" smtClean="0"/>
                        <a:t>Associated</a:t>
                      </a:r>
                      <a:r>
                        <a:rPr lang="en-GB" sz="1600" baseline="0" dirty="0" smtClean="0"/>
                        <a:t> with Marxists and neo-</a:t>
                      </a:r>
                      <a:r>
                        <a:rPr lang="en-GB" sz="1600" baseline="0" dirty="0" err="1" smtClean="0"/>
                        <a:t>marxists</a:t>
                      </a:r>
                      <a:endParaRPr lang="en-GB" sz="1600" dirty="0"/>
                    </a:p>
                  </a:txBody>
                  <a:tcPr marL="91443" marR="91443">
                    <a:solidFill>
                      <a:srgbClr val="FF99FF"/>
                    </a:solidFill>
                  </a:tcPr>
                </a:tc>
                <a:tc>
                  <a:txBody>
                    <a:bodyPr/>
                    <a:lstStyle/>
                    <a:p>
                      <a:r>
                        <a:rPr lang="en-GB" sz="1600" dirty="0" smtClean="0"/>
                        <a:t>Associated</a:t>
                      </a:r>
                      <a:r>
                        <a:rPr lang="en-GB" sz="1600" baseline="0" dirty="0" smtClean="0"/>
                        <a:t> with </a:t>
                      </a:r>
                      <a:r>
                        <a:rPr lang="en-GB" sz="1600" baseline="0" dirty="0" err="1" smtClean="0"/>
                        <a:t>Weberians</a:t>
                      </a:r>
                      <a:r>
                        <a:rPr lang="en-GB" sz="1600" baseline="0" dirty="0" smtClean="0"/>
                        <a:t> and some neo-</a:t>
                      </a:r>
                      <a:r>
                        <a:rPr lang="en-GB" sz="1600" baseline="0" dirty="0" err="1" smtClean="0"/>
                        <a:t>marxists</a:t>
                      </a:r>
                      <a:endParaRPr lang="en-GB" sz="1600" dirty="0"/>
                    </a:p>
                  </a:txBody>
                  <a:tcPr marL="91443" marR="91443">
                    <a:solidFill>
                      <a:srgbClr val="FF99FF"/>
                    </a:solidFill>
                  </a:tcPr>
                </a:tc>
                <a:tc>
                  <a:txBody>
                    <a:bodyPr/>
                    <a:lstStyle/>
                    <a:p>
                      <a:r>
                        <a:rPr lang="en-GB" sz="1600" dirty="0" smtClean="0"/>
                        <a:t>Associated with functionalists</a:t>
                      </a:r>
                      <a:r>
                        <a:rPr lang="en-GB" sz="1600" baseline="0" dirty="0" smtClean="0"/>
                        <a:t> and the new right. </a:t>
                      </a:r>
                      <a:endParaRPr lang="en-GB" sz="1600" dirty="0"/>
                    </a:p>
                  </a:txBody>
                  <a:tcPr marL="91443" marR="91443">
                    <a:solidFill>
                      <a:srgbClr val="FF99FF"/>
                    </a:solidFill>
                  </a:tcPr>
                </a:tc>
                <a:tc>
                  <a:txBody>
                    <a:bodyPr/>
                    <a:lstStyle/>
                    <a:p>
                      <a:r>
                        <a:rPr lang="en-GB" sz="1600" dirty="0" smtClean="0"/>
                        <a:t>Marxists </a:t>
                      </a:r>
                      <a:endParaRPr lang="en-GB" sz="1600" dirty="0"/>
                    </a:p>
                  </a:txBody>
                  <a:tcPr marL="91443" marR="91443">
                    <a:solidFill>
                      <a:srgbClr val="FF99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5641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a:t>
            </a:r>
            <a:endParaRPr lang="en-GB" dirty="0"/>
          </a:p>
        </p:txBody>
      </p:sp>
      <p:sp>
        <p:nvSpPr>
          <p:cNvPr id="3" name="Content Placeholder 2"/>
          <p:cNvSpPr>
            <a:spLocks noGrp="1"/>
          </p:cNvSpPr>
          <p:nvPr>
            <p:ph idx="1"/>
          </p:nvPr>
        </p:nvSpPr>
        <p:spPr/>
        <p:txBody>
          <a:bodyPr/>
          <a:lstStyle/>
          <a:p>
            <a:r>
              <a:rPr lang="en-GB" sz="2400" b="1" dirty="0" smtClean="0"/>
              <a:t>What do the following slides show us about salaries for jobs in the UK today?</a:t>
            </a:r>
          </a:p>
          <a:p>
            <a:r>
              <a:rPr lang="en-GB" sz="2400" b="1" dirty="0" smtClean="0"/>
              <a:t>Where could some of these examples fit into the research you have done?</a:t>
            </a:r>
          </a:p>
          <a:p>
            <a:endParaRPr lang="en-GB" sz="2400" b="1" dirty="0"/>
          </a:p>
          <a:p>
            <a:endParaRPr lang="en-GB" sz="2400" b="1" dirty="0" smtClean="0"/>
          </a:p>
          <a:p>
            <a:endParaRPr lang="en-GB" sz="2400" b="1" dirty="0"/>
          </a:p>
          <a:p>
            <a:endParaRPr lang="en-GB" sz="2400" b="1" dirty="0" smtClean="0"/>
          </a:p>
          <a:p>
            <a:endParaRPr lang="en-GB" sz="2400" b="1" dirty="0"/>
          </a:p>
          <a:p>
            <a:pPr marL="0" indent="0">
              <a:buNone/>
            </a:pPr>
            <a:r>
              <a:rPr lang="en-GB" sz="1800" dirty="0"/>
              <a:t>https://www.findcourses.co.uk/inspiration/articles/average-salary-uk-2018-14105#average-salary-uk-infographic</a:t>
            </a:r>
          </a:p>
        </p:txBody>
      </p:sp>
    </p:spTree>
    <p:extLst>
      <p:ext uri="{BB962C8B-B14F-4D97-AF65-F5344CB8AC3E}">
        <p14:creationId xmlns:p14="http://schemas.microsoft.com/office/powerpoint/2010/main" val="424996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9197" y="747132"/>
            <a:ext cx="8009015" cy="5339343"/>
          </a:xfrm>
          <a:prstGeom prst="rect">
            <a:avLst/>
          </a:prstGeom>
        </p:spPr>
      </p:pic>
    </p:spTree>
    <p:extLst>
      <p:ext uri="{BB962C8B-B14F-4D97-AF65-F5344CB8AC3E}">
        <p14:creationId xmlns:p14="http://schemas.microsoft.com/office/powerpoint/2010/main" val="203635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 y="452437"/>
            <a:ext cx="7848600" cy="5953125"/>
          </a:xfrm>
          <a:prstGeom prst="rect">
            <a:avLst/>
          </a:prstGeom>
        </p:spPr>
      </p:pic>
    </p:spTree>
    <p:extLst>
      <p:ext uri="{BB962C8B-B14F-4D97-AF65-F5344CB8AC3E}">
        <p14:creationId xmlns:p14="http://schemas.microsoft.com/office/powerpoint/2010/main" val="1492569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dial">
  <a:themeElements>
    <a:clrScheme name="Custom 12">
      <a:dk1>
        <a:srgbClr val="000000"/>
      </a:dk1>
      <a:lt1>
        <a:srgbClr val="FFFFFF"/>
      </a:lt1>
      <a:dk2>
        <a:srgbClr val="FFFFFF"/>
      </a:dk2>
      <a:lt2>
        <a:srgbClr val="669999"/>
      </a:lt2>
      <a:accent1>
        <a:srgbClr val="00B0F0"/>
      </a:accent1>
      <a:accent2>
        <a:srgbClr val="00B0F0"/>
      </a:accent2>
      <a:accent3>
        <a:srgbClr val="FFFFFF"/>
      </a:accent3>
      <a:accent4>
        <a:srgbClr val="000000"/>
      </a:accent4>
      <a:accent5>
        <a:srgbClr val="CAE2FF"/>
      </a:accent5>
      <a:accent6>
        <a:srgbClr val="00B0F0"/>
      </a:accent6>
      <a:hlink>
        <a:srgbClr val="996666"/>
      </a:hlink>
      <a:folHlink>
        <a:srgbClr val="00B0F0"/>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2409</TotalTime>
  <Words>1578</Words>
  <Application>Microsoft Office PowerPoint</Application>
  <PresentationFormat>On-screen Show (4:3)</PresentationFormat>
  <Paragraphs>183</Paragraphs>
  <Slides>22</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 Black</vt:lpstr>
      <vt:lpstr>Calibri</vt:lpstr>
      <vt:lpstr>Calibri Light</vt:lpstr>
      <vt:lpstr>Times New Roman</vt:lpstr>
      <vt:lpstr>Wingdings</vt:lpstr>
      <vt:lpstr>Office Theme</vt:lpstr>
      <vt:lpstr>Radial</vt:lpstr>
      <vt:lpstr>1_Office Theme</vt:lpstr>
      <vt:lpstr>Social class</vt:lpstr>
      <vt:lpstr>Key Concepts:</vt:lpstr>
      <vt:lpstr>PowerPoint Presentation</vt:lpstr>
      <vt:lpstr>Recap of theories of social class</vt:lpstr>
      <vt:lpstr>Social Class in the UK today</vt:lpstr>
      <vt:lpstr>Social Class in the UK today</vt:lpstr>
      <vt:lpstr>Activity </vt:lpstr>
      <vt:lpstr>PowerPoint Presentation</vt:lpstr>
      <vt:lpstr>PowerPoint Presentation</vt:lpstr>
      <vt:lpstr>PowerPoint Presentation</vt:lpstr>
      <vt:lpstr>PowerPoint Presentation</vt:lpstr>
      <vt:lpstr>PowerPoint Presentation</vt:lpstr>
      <vt:lpstr>Nature of the Working Class historically: </vt:lpstr>
      <vt:lpstr> The working classes today? </vt:lpstr>
      <vt:lpstr>Middle Class or Middle Classes?</vt:lpstr>
      <vt:lpstr>Middle Class or Middle Classes?</vt:lpstr>
      <vt:lpstr>Nature of upper class: </vt:lpstr>
      <vt:lpstr>Nature of the upper class</vt:lpstr>
      <vt:lpstr>Exam question</vt:lpstr>
      <vt:lpstr>Is class no longer significant?</vt:lpstr>
      <vt:lpstr>Activity </vt:lpstr>
      <vt:lpstr>Essay question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Roberts</dc:creator>
  <cp:lastModifiedBy>Hannah Roberts</cp:lastModifiedBy>
  <cp:revision>23</cp:revision>
  <cp:lastPrinted>2019-08-29T09:43:12Z</cp:lastPrinted>
  <dcterms:created xsi:type="dcterms:W3CDTF">2019-07-11T09:14:49Z</dcterms:created>
  <dcterms:modified xsi:type="dcterms:W3CDTF">2019-09-04T09:37:18Z</dcterms:modified>
</cp:coreProperties>
</file>