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3"/>
  </p:sldMasterIdLst>
  <p:handoutMasterIdLst>
    <p:handoutMasterId r:id="rId19"/>
  </p:handoutMasterIdLst>
  <p:sldIdLst>
    <p:sldId id="284" r:id="rId4"/>
    <p:sldId id="257" r:id="rId5"/>
    <p:sldId id="272" r:id="rId6"/>
    <p:sldId id="273" r:id="rId7"/>
    <p:sldId id="259" r:id="rId8"/>
    <p:sldId id="269" r:id="rId9"/>
    <p:sldId id="270" r:id="rId10"/>
    <p:sldId id="288" r:id="rId11"/>
    <p:sldId id="281" r:id="rId12"/>
    <p:sldId id="282" r:id="rId13"/>
    <p:sldId id="289" r:id="rId14"/>
    <p:sldId id="285" r:id="rId15"/>
    <p:sldId id="277" r:id="rId16"/>
    <p:sldId id="286" r:id="rId17"/>
    <p:sldId id="283" r:id="rId18"/>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3399"/>
    <a:srgbClr val="63972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3" autoAdjust="0"/>
    <p:restoredTop sz="94643" autoAdjust="0"/>
  </p:normalViewPr>
  <p:slideViewPr>
    <p:cSldViewPr>
      <p:cViewPr varScale="1">
        <p:scale>
          <a:sx n="102" d="100"/>
          <a:sy n="102" d="100"/>
        </p:scale>
        <p:origin x="11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Tahoma" panose="020B0604030504040204" pitchFamily="34" charset="0"/>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Tahoma" panose="020B0604030504040204" pitchFamily="34" charset="0"/>
              </a:defRPr>
            </a:lvl1pPr>
          </a:lstStyle>
          <a:p>
            <a:pPr>
              <a:defRPr/>
            </a:pPr>
            <a:fld id="{B42A1489-B58C-8249-A92F-3EE322C1ED04}" type="datetimeFigureOut">
              <a:rPr lang="en-GB"/>
              <a:pPr>
                <a:defRPr/>
              </a:pPr>
              <a:t>02/07/2019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Tahoma" panose="020B0604030504040204" pitchFamily="34" charset="0"/>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3D6EEC4B-9CE9-E34B-9F27-36DD3F9D4CF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GB"/>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GB"/>
          </a:p>
        </p:txBody>
      </p:sp>
      <p:sp>
        <p:nvSpPr>
          <p:cNvPr id="6" name="Slide Number Placeholder 5"/>
          <p:cNvSpPr>
            <a:spLocks noGrp="1"/>
          </p:cNvSpPr>
          <p:nvPr>
            <p:ph type="sldNum" sz="quarter" idx="12"/>
          </p:nvPr>
        </p:nvSpPr>
        <p:spPr>
          <a:xfrm>
            <a:off x="8040685" y="5870576"/>
            <a:ext cx="417516" cy="377825"/>
          </a:xfrm>
        </p:spPr>
        <p:txBody>
          <a:bodyPr/>
          <a:lstStyle/>
          <a:p>
            <a:pPr>
              <a:defRPr/>
            </a:pPr>
            <a:fld id="{D0022D69-D50C-7248-B949-963DD72F74AD}" type="slidenum">
              <a:rPr lang="en-GB" altLang="en-US" smtClean="0"/>
              <a:pPr>
                <a:defRPr/>
              </a:pPr>
              <a:t>‹#›</a:t>
            </a:fld>
            <a:endParaRPr lang="en-GB" altLang="en-US"/>
          </a:p>
        </p:txBody>
      </p:sp>
    </p:spTree>
    <p:extLst>
      <p:ext uri="{BB962C8B-B14F-4D97-AF65-F5344CB8AC3E}">
        <p14:creationId xmlns:p14="http://schemas.microsoft.com/office/powerpoint/2010/main" val="380570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47228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14335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187927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355978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3370944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1162727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51110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414801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396441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BC703FE-E1C4-4C4A-8EA6-A1F8DB00A168}" type="slidenum">
              <a:rPr lang="en-GB" altLang="en-US" smtClean="0"/>
              <a:pPr>
                <a:defRPr/>
              </a:pPr>
              <a:t>‹#›</a:t>
            </a:fld>
            <a:endParaRPr lang="en-GB" altLang="en-US"/>
          </a:p>
        </p:txBody>
      </p:sp>
    </p:spTree>
    <p:extLst>
      <p:ext uri="{BB962C8B-B14F-4D97-AF65-F5344CB8AC3E}">
        <p14:creationId xmlns:p14="http://schemas.microsoft.com/office/powerpoint/2010/main" val="27863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385470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360003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F62D1A77-5979-684C-B9A6-947FFEE07CF3}" type="slidenum">
              <a:rPr lang="en-GB" altLang="en-US" smtClean="0"/>
              <a:pPr>
                <a:defRPr/>
              </a:pPr>
              <a:t>‹#›</a:t>
            </a:fld>
            <a:endParaRPr lang="en-GB" altLang="en-US"/>
          </a:p>
        </p:txBody>
      </p:sp>
    </p:spTree>
    <p:extLst>
      <p:ext uri="{BB962C8B-B14F-4D97-AF65-F5344CB8AC3E}">
        <p14:creationId xmlns:p14="http://schemas.microsoft.com/office/powerpoint/2010/main" val="34446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E0A271A7-B37F-E94D-81BD-E484BF0C41EE}" type="slidenum">
              <a:rPr lang="en-GB" altLang="en-US" smtClean="0"/>
              <a:pPr>
                <a:defRPr/>
              </a:pPr>
              <a:t>‹#›</a:t>
            </a:fld>
            <a:endParaRPr lang="en-GB" altLang="en-US"/>
          </a:p>
        </p:txBody>
      </p:sp>
    </p:spTree>
    <p:extLst>
      <p:ext uri="{BB962C8B-B14F-4D97-AF65-F5344CB8AC3E}">
        <p14:creationId xmlns:p14="http://schemas.microsoft.com/office/powerpoint/2010/main" val="16480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357057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78C70B5-87E5-DA41-940A-2C4860CF6C23}" type="slidenum">
              <a:rPr lang="en-GB" altLang="en-US" smtClean="0"/>
              <a:pPr>
                <a:defRPr/>
              </a:pPr>
              <a:t>‹#›</a:t>
            </a:fld>
            <a:endParaRPr lang="en-GB" altLang="en-US"/>
          </a:p>
        </p:txBody>
      </p:sp>
    </p:spTree>
    <p:extLst>
      <p:ext uri="{BB962C8B-B14F-4D97-AF65-F5344CB8AC3E}">
        <p14:creationId xmlns:p14="http://schemas.microsoft.com/office/powerpoint/2010/main" val="98537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GB"/>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GB"/>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42DC295-CC6E-594A-821B-96E16553469A}" type="slidenum">
              <a:rPr lang="en-GB" altLang="en-US" smtClean="0"/>
              <a:pPr>
                <a:defRPr/>
              </a:pPr>
              <a:t>‹#›</a:t>
            </a:fld>
            <a:endParaRPr lang="en-GB" altLang="en-US"/>
          </a:p>
        </p:txBody>
      </p:sp>
    </p:spTree>
    <p:extLst>
      <p:ext uri="{BB962C8B-B14F-4D97-AF65-F5344CB8AC3E}">
        <p14:creationId xmlns:p14="http://schemas.microsoft.com/office/powerpoint/2010/main" val="2300732841"/>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UKrxp4BcJrGLzmqAhCjASg/videos?disable_polymer=1"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hyperlink" Target="https://www.asa.org.uk/codes-and-rulings/advertising-cod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a.org.uk/codes-and-rulings/advertising-codes/broadcast-code.html" TargetMode="External"/><Relationship Id="rId2" Type="http://schemas.openxmlformats.org/officeDocument/2006/relationships/hyperlink" Target="https://www.asa.org.uk/about-asa-and-cap/about-regulation/about-the-asa-and-cap.html" TargetMode="External"/><Relationship Id="rId1" Type="http://schemas.openxmlformats.org/officeDocument/2006/relationships/slideLayout" Target="../slideLayouts/slideLayout2.xml"/><Relationship Id="rId4" Type="http://schemas.openxmlformats.org/officeDocument/2006/relationships/hyperlink" Target="https://www.asa.org.uk/codes-and-rulings/ruling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ng.com/videos/search?q=albert+bandura+theory&amp;&amp;view=detail&amp;mid=21E874B7A8AEFB096F7421E874B7A8AEFB096F74&amp;&amp;FORM=VRDGAR" TargetMode="External"/><Relationship Id="rId2" Type="http://schemas.openxmlformats.org/officeDocument/2006/relationships/hyperlink" Target="https://labblog.uofmhealth.org/rounds/does-netflixs-13-reasons-why-influence-teen-suicide-survey-asks-at-risk-youths?utm_source=twitter&amp;utm_medium=paid"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twitter.com/davidschneider/status/1067723096017289216/photo/1"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6xh9FjcQTW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koPmuEyP3a0" TargetMode="External"/><Relationship Id="rId1" Type="http://schemas.openxmlformats.org/officeDocument/2006/relationships/slideLayout" Target="../slideLayouts/slideLayout6.xml"/><Relationship Id="rId6" Type="http://schemas.openxmlformats.org/officeDocument/2006/relationships/hyperlink" Target="https://www.campaignlive.co.uk/article/gillette-fell-progressive-man-trap/1522981?fbclid=IwAR25Zij_kOP5uGLi203HyaP6Bj6VZyxwLQAaeBVSs9Bi3ApMxXPRc3Fxol4" TargetMode="External"/><Relationship Id="rId5" Type="http://schemas.openxmlformats.org/officeDocument/2006/relationships/hyperlink" Target="http://www.pretty52.com/news/news-new-gillette-advert-tackles-toxic-masculinity-in-metoo-era-20190115" TargetMode="External"/><Relationship Id="rId4" Type="http://schemas.openxmlformats.org/officeDocument/2006/relationships/hyperlink" Target="https://www.buzzfeed.com/ikrd/gillette-advert-toxic-masculinit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32608489"/>
              </p:ext>
            </p:extLst>
          </p:nvPr>
        </p:nvGraphicFramePr>
        <p:xfrm>
          <a:off x="179512" y="332656"/>
          <a:ext cx="8780041" cy="6264697"/>
        </p:xfrm>
        <a:graphic>
          <a:graphicData uri="http://schemas.openxmlformats.org/drawingml/2006/table">
            <a:tbl>
              <a:tblPr firstRow="1" firstCol="1">
                <a:tableStyleId>{21E4AEA4-8DFA-4A89-87EB-49C32662AFE0}</a:tableStyleId>
              </a:tblPr>
              <a:tblGrid>
                <a:gridCol w="1076262">
                  <a:extLst>
                    <a:ext uri="{9D8B030D-6E8A-4147-A177-3AD203B41FA5}">
                      <a16:colId xmlns:a16="http://schemas.microsoft.com/office/drawing/2014/main" val="2150304326"/>
                    </a:ext>
                  </a:extLst>
                </a:gridCol>
                <a:gridCol w="1321101">
                  <a:extLst>
                    <a:ext uri="{9D8B030D-6E8A-4147-A177-3AD203B41FA5}">
                      <a16:colId xmlns:a16="http://schemas.microsoft.com/office/drawing/2014/main" val="2878406262"/>
                    </a:ext>
                  </a:extLst>
                </a:gridCol>
                <a:gridCol w="1796350">
                  <a:extLst>
                    <a:ext uri="{9D8B030D-6E8A-4147-A177-3AD203B41FA5}">
                      <a16:colId xmlns:a16="http://schemas.microsoft.com/office/drawing/2014/main" val="2915418785"/>
                    </a:ext>
                  </a:extLst>
                </a:gridCol>
                <a:gridCol w="1146582">
                  <a:extLst>
                    <a:ext uri="{9D8B030D-6E8A-4147-A177-3AD203B41FA5}">
                      <a16:colId xmlns:a16="http://schemas.microsoft.com/office/drawing/2014/main" val="2009112403"/>
                    </a:ext>
                  </a:extLst>
                </a:gridCol>
                <a:gridCol w="1146582">
                  <a:extLst>
                    <a:ext uri="{9D8B030D-6E8A-4147-A177-3AD203B41FA5}">
                      <a16:colId xmlns:a16="http://schemas.microsoft.com/office/drawing/2014/main" val="75716204"/>
                    </a:ext>
                  </a:extLst>
                </a:gridCol>
                <a:gridCol w="1146582">
                  <a:extLst>
                    <a:ext uri="{9D8B030D-6E8A-4147-A177-3AD203B41FA5}">
                      <a16:colId xmlns:a16="http://schemas.microsoft.com/office/drawing/2014/main" val="385625232"/>
                    </a:ext>
                  </a:extLst>
                </a:gridCol>
                <a:gridCol w="1146582">
                  <a:extLst>
                    <a:ext uri="{9D8B030D-6E8A-4147-A177-3AD203B41FA5}">
                      <a16:colId xmlns:a16="http://schemas.microsoft.com/office/drawing/2014/main" val="2605707594"/>
                    </a:ext>
                  </a:extLst>
                </a:gridCol>
              </a:tblGrid>
              <a:tr h="242936">
                <a:tc rowSpan="4">
                  <a:txBody>
                    <a:bodyPr/>
                    <a:lstStyle/>
                    <a:p>
                      <a:pPr algn="l">
                        <a:lnSpc>
                          <a:spcPct val="107000"/>
                        </a:lnSpc>
                        <a:spcAft>
                          <a:spcPts val="800"/>
                        </a:spcAft>
                      </a:pPr>
                      <a:r>
                        <a:rPr lang="en-GB" sz="1200" dirty="0">
                          <a:effectLst/>
                        </a:rPr>
                        <a:t>Framework</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lnSpc>
                          <a:spcPct val="107000"/>
                        </a:lnSpc>
                        <a:spcAft>
                          <a:spcPts val="800"/>
                        </a:spcAft>
                      </a:pPr>
                      <a:r>
                        <a:rPr lang="en-GB" sz="1200" dirty="0">
                          <a:effectLst/>
                        </a:rPr>
                        <a:t>Theorist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lnSpc>
                          <a:spcPct val="107000"/>
                        </a:lnSpc>
                        <a:spcAft>
                          <a:spcPts val="800"/>
                        </a:spcAft>
                      </a:pPr>
                      <a:r>
                        <a:rPr lang="en-GB" sz="1200" dirty="0">
                          <a:effectLst/>
                        </a:rPr>
                        <a:t>Prompts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07000"/>
                        </a:lnSpc>
                        <a:spcAft>
                          <a:spcPts val="0"/>
                        </a:spcAft>
                      </a:pPr>
                      <a:r>
                        <a:rPr lang="en-GB" sz="1200" dirty="0">
                          <a:effectLst/>
                        </a:rPr>
                        <a:t>Component 1: Section A: Language and Representation </a:t>
                      </a:r>
                      <a:endParaRPr lang="en-GB"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6738548"/>
                  </a:ext>
                </a:extLst>
              </a:tr>
              <a:tr h="24293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200" dirty="0">
                          <a:solidFill>
                            <a:schemeClr val="tx1"/>
                          </a:solidFill>
                          <a:effectLst/>
                        </a:rPr>
                        <a:t>Marketing</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dirty="0">
                          <a:solidFill>
                            <a:schemeClr val="tx1"/>
                          </a:solidFill>
                          <a:effectLst/>
                        </a:rPr>
                        <a:t>Advertising</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a:solidFill>
                            <a:schemeClr val="tx1"/>
                          </a:solidFill>
                          <a:effectLst/>
                        </a:rPr>
                        <a:t>Music Video</a:t>
                      </a:r>
                      <a:endParaRPr lang="en-GB"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a:solidFill>
                            <a:schemeClr val="tx1"/>
                          </a:solidFill>
                          <a:effectLst/>
                        </a:rPr>
                        <a:t>Newspaper</a:t>
                      </a:r>
                      <a:endParaRPr lang="en-GB"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707521613"/>
                  </a:ext>
                </a:extLst>
              </a:tr>
              <a:tr h="264388">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lnSpc>
                          <a:spcPct val="107000"/>
                        </a:lnSpc>
                        <a:spcAft>
                          <a:spcPts val="800"/>
                        </a:spcAft>
                      </a:pPr>
                      <a:r>
                        <a:rPr lang="en-GB" sz="1200" dirty="0">
                          <a:solidFill>
                            <a:schemeClr val="tx1"/>
                          </a:solidFill>
                          <a:effectLst/>
                        </a:rPr>
                        <a:t>Kiss of the Vampire</a:t>
                      </a:r>
                      <a:endParaRPr lang="en-GB"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dirty="0">
                          <a:solidFill>
                            <a:schemeClr val="tx1"/>
                          </a:solidFill>
                          <a:effectLst/>
                        </a:rPr>
                        <a:t>Tide</a:t>
                      </a:r>
                      <a:endParaRPr lang="en-GB"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dirty="0">
                          <a:solidFill>
                            <a:schemeClr val="tx1"/>
                          </a:solidFill>
                          <a:effectLst/>
                        </a:rPr>
                        <a:t>Formation</a:t>
                      </a:r>
                      <a:endParaRPr lang="en-GB"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a:solidFill>
                            <a:schemeClr val="tx1"/>
                          </a:solidFill>
                          <a:effectLst/>
                        </a:rPr>
                        <a:t>The Times</a:t>
                      </a:r>
                      <a:endParaRPr lang="en-GB"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775357533"/>
                  </a:ext>
                </a:extLst>
              </a:tr>
              <a:tr h="242936">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200" b="1" dirty="0" err="1">
                          <a:solidFill>
                            <a:schemeClr val="tx1"/>
                          </a:solidFill>
                          <a:effectLst/>
                        </a:rPr>
                        <a:t>WaterAid</a:t>
                      </a:r>
                      <a:endParaRPr lang="en-GB" sz="1200" b="1"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dirty="0">
                          <a:solidFill>
                            <a:schemeClr val="tx1"/>
                          </a:solidFill>
                          <a:effectLst/>
                        </a:rPr>
                        <a:t>Riptide</a:t>
                      </a:r>
                      <a:endParaRPr lang="en-GB"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dirty="0">
                          <a:solidFill>
                            <a:schemeClr val="tx1"/>
                          </a:solidFill>
                          <a:effectLst/>
                        </a:rPr>
                        <a:t>Daily Mirror</a:t>
                      </a:r>
                      <a:endParaRPr lang="en-GB"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276792499"/>
                  </a:ext>
                </a:extLst>
              </a:tr>
              <a:tr h="266998">
                <a:tc rowSpan="5">
                  <a:txBody>
                    <a:bodyPr/>
                    <a:lstStyle/>
                    <a:p>
                      <a:pPr algn="ctr">
                        <a:lnSpc>
                          <a:spcPct val="107000"/>
                        </a:lnSpc>
                        <a:spcAft>
                          <a:spcPts val="800"/>
                        </a:spcAft>
                      </a:pPr>
                      <a:r>
                        <a:rPr lang="en-GB" sz="1200" dirty="0">
                          <a:effectLst/>
                        </a:rPr>
                        <a:t>Media Language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7000"/>
                        </a:lnSpc>
                        <a:spcAft>
                          <a:spcPts val="800"/>
                        </a:spcAft>
                      </a:pPr>
                      <a:r>
                        <a:rPr lang="en-GB" sz="1200" dirty="0">
                          <a:effectLst/>
                        </a:rPr>
                        <a:t>Roland Barthes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The 5 Codes (SEARS)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21070494"/>
                  </a:ext>
                </a:extLst>
              </a:tr>
              <a:tr h="266998">
                <a:tc vMerge="1">
                  <a:txBody>
                    <a:bodyPr/>
                    <a:lstStyle/>
                    <a:p>
                      <a:endParaRPr lang="en-GB"/>
                    </a:p>
                  </a:txBody>
                  <a:tcPr/>
                </a:tc>
                <a:tc>
                  <a:txBody>
                    <a:bodyPr/>
                    <a:lstStyle/>
                    <a:p>
                      <a:pPr algn="l">
                        <a:lnSpc>
                          <a:spcPct val="107000"/>
                        </a:lnSpc>
                        <a:spcAft>
                          <a:spcPts val="800"/>
                        </a:spcAft>
                      </a:pPr>
                      <a:r>
                        <a:rPr lang="en-GB" sz="1200" dirty="0" err="1">
                          <a:effectLst/>
                        </a:rPr>
                        <a:t>Tzvetan</a:t>
                      </a:r>
                      <a:r>
                        <a:rPr lang="en-GB" sz="1200" dirty="0">
                          <a:effectLst/>
                        </a:rPr>
                        <a:t> </a:t>
                      </a:r>
                      <a:r>
                        <a:rPr lang="en-GB" sz="1200" dirty="0" err="1">
                          <a:effectLst/>
                        </a:rPr>
                        <a:t>Todorov</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Equilibrium</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8802872"/>
                  </a:ext>
                </a:extLst>
              </a:tr>
              <a:tr h="266998">
                <a:tc vMerge="1">
                  <a:txBody>
                    <a:bodyPr/>
                    <a:lstStyle/>
                    <a:p>
                      <a:endParaRPr lang="en-GB"/>
                    </a:p>
                  </a:txBody>
                  <a:tcPr/>
                </a:tc>
                <a:tc>
                  <a:txBody>
                    <a:bodyPr/>
                    <a:lstStyle/>
                    <a:p>
                      <a:pPr algn="l">
                        <a:lnSpc>
                          <a:spcPct val="107000"/>
                        </a:lnSpc>
                        <a:spcAft>
                          <a:spcPts val="800"/>
                        </a:spcAft>
                      </a:pPr>
                      <a:r>
                        <a:rPr lang="en-GB" sz="1200" dirty="0">
                          <a:effectLst/>
                        </a:rPr>
                        <a:t>Levi Strauss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Binary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02415298"/>
                  </a:ext>
                </a:extLst>
              </a:tr>
              <a:tr h="266998">
                <a:tc vMerge="1">
                  <a:txBody>
                    <a:bodyPr/>
                    <a:lstStyle/>
                    <a:p>
                      <a:endParaRPr lang="en-GB"/>
                    </a:p>
                  </a:txBody>
                  <a:tcPr/>
                </a:tc>
                <a:tc>
                  <a:txBody>
                    <a:bodyPr/>
                    <a:lstStyle/>
                    <a:p>
                      <a:pPr algn="l">
                        <a:lnSpc>
                          <a:spcPct val="107000"/>
                        </a:lnSpc>
                        <a:spcAft>
                          <a:spcPts val="800"/>
                        </a:spcAft>
                      </a:pPr>
                      <a:r>
                        <a:rPr lang="en-GB" sz="1200">
                          <a:effectLst/>
                        </a:rPr>
                        <a:t>Steve Neale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Genre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83945102"/>
                  </a:ext>
                </a:extLst>
              </a:tr>
              <a:tr h="266998">
                <a:tc vMerge="1">
                  <a:txBody>
                    <a:bodyPr/>
                    <a:lstStyle/>
                    <a:p>
                      <a:endParaRPr lang="en-GB"/>
                    </a:p>
                  </a:txBody>
                  <a:tcPr/>
                </a:tc>
                <a:tc>
                  <a:txBody>
                    <a:bodyPr/>
                    <a:lstStyle/>
                    <a:p>
                      <a:pPr algn="l">
                        <a:lnSpc>
                          <a:spcPct val="107000"/>
                        </a:lnSpc>
                        <a:spcAft>
                          <a:spcPts val="800"/>
                        </a:spcAft>
                      </a:pPr>
                      <a:r>
                        <a:rPr lang="en-GB" sz="1200" dirty="0">
                          <a:effectLst/>
                        </a:rPr>
                        <a:t>Baudrillard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Post-Modernism</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44079778"/>
                  </a:ext>
                </a:extLst>
              </a:tr>
              <a:tr h="242936">
                <a:tc rowSpan="6">
                  <a:txBody>
                    <a:bodyPr/>
                    <a:lstStyle/>
                    <a:p>
                      <a:pPr algn="ctr">
                        <a:lnSpc>
                          <a:spcPct val="107000"/>
                        </a:lnSpc>
                        <a:spcAft>
                          <a:spcPts val="800"/>
                        </a:spcAft>
                      </a:pPr>
                      <a:r>
                        <a:rPr lang="en-GB" sz="1200" dirty="0">
                          <a:effectLst/>
                        </a:rPr>
                        <a:t>Representation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R w="12700" cap="flat" cmpd="sng" algn="ctr">
                      <a:solidFill>
                        <a:schemeClr val="accent2"/>
                      </a:solidFill>
                      <a:prstDash val="solid"/>
                      <a:round/>
                      <a:headEnd type="none" w="med" len="med"/>
                      <a:tailEnd type="none" w="med" len="med"/>
                    </a:lnR>
                  </a:tcPr>
                </a:tc>
                <a:tc>
                  <a:txBody>
                    <a:bodyPr/>
                    <a:lstStyle/>
                    <a:p>
                      <a:pPr algn="l">
                        <a:lnSpc>
                          <a:spcPct val="107000"/>
                        </a:lnSpc>
                        <a:spcAft>
                          <a:spcPts val="800"/>
                        </a:spcAft>
                      </a:pPr>
                      <a:r>
                        <a:rPr lang="en-GB" sz="1200" dirty="0">
                          <a:effectLst/>
                        </a:rPr>
                        <a:t>Stuart Hall</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Stereotyping and inequality </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75128261"/>
                  </a:ext>
                </a:extLst>
              </a:tr>
              <a:tr h="266998">
                <a:tc vMerge="1">
                  <a:txBody>
                    <a:bodyPr/>
                    <a:lstStyle/>
                    <a:p>
                      <a:endParaRPr lang="en-GB"/>
                    </a:p>
                  </a:txBody>
                  <a:tcPr/>
                </a:tc>
                <a:tc>
                  <a:txBody>
                    <a:bodyPr/>
                    <a:lstStyle/>
                    <a:p>
                      <a:pPr algn="l">
                        <a:lnSpc>
                          <a:spcPct val="107000"/>
                        </a:lnSpc>
                        <a:spcAft>
                          <a:spcPts val="800"/>
                        </a:spcAft>
                      </a:pPr>
                      <a:r>
                        <a:rPr lang="en-GB" sz="1200">
                          <a:effectLst/>
                        </a:rPr>
                        <a:t>David Gauntlett</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Pick ‘n’ Mix</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8271425"/>
                  </a:ext>
                </a:extLst>
              </a:tr>
              <a:tr h="266998">
                <a:tc vMerge="1">
                  <a:txBody>
                    <a:bodyPr/>
                    <a:lstStyle/>
                    <a:p>
                      <a:endParaRPr lang="en-GB"/>
                    </a:p>
                  </a:txBody>
                  <a:tcPr/>
                </a:tc>
                <a:tc>
                  <a:txBody>
                    <a:bodyPr/>
                    <a:lstStyle/>
                    <a:p>
                      <a:pPr algn="l">
                        <a:lnSpc>
                          <a:spcPct val="107000"/>
                        </a:lnSpc>
                        <a:spcAft>
                          <a:spcPts val="800"/>
                        </a:spcAft>
                      </a:pPr>
                      <a:r>
                        <a:rPr lang="en-GB" sz="1200">
                          <a:effectLst/>
                        </a:rPr>
                        <a:t>Butler</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a:effectLst/>
                        </a:rPr>
                        <a:t>Performative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55177279"/>
                  </a:ext>
                </a:extLst>
              </a:tr>
              <a:tr h="266998">
                <a:tc vMerge="1">
                  <a:txBody>
                    <a:bodyPr/>
                    <a:lstStyle/>
                    <a:p>
                      <a:endParaRPr lang="en-GB"/>
                    </a:p>
                  </a:txBody>
                  <a:tcPr/>
                </a:tc>
                <a:tc>
                  <a:txBody>
                    <a:bodyPr/>
                    <a:lstStyle/>
                    <a:p>
                      <a:pPr algn="l">
                        <a:lnSpc>
                          <a:spcPct val="107000"/>
                        </a:lnSpc>
                        <a:spcAft>
                          <a:spcPts val="800"/>
                        </a:spcAft>
                      </a:pPr>
                      <a:r>
                        <a:rPr lang="en-GB" sz="1200">
                          <a:effectLst/>
                        </a:rPr>
                        <a:t>Liesbet van Zoonen</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a:effectLst/>
                        </a:rPr>
                        <a:t>Gender is constructed</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91567210"/>
                  </a:ext>
                </a:extLst>
              </a:tr>
              <a:tr h="266998">
                <a:tc vMerge="1">
                  <a:txBody>
                    <a:bodyPr/>
                    <a:lstStyle/>
                    <a:p>
                      <a:endParaRPr lang="en-GB"/>
                    </a:p>
                  </a:txBody>
                  <a:tcPr/>
                </a:tc>
                <a:tc>
                  <a:txBody>
                    <a:bodyPr/>
                    <a:lstStyle/>
                    <a:p>
                      <a:pPr algn="l">
                        <a:lnSpc>
                          <a:spcPct val="107000"/>
                        </a:lnSpc>
                        <a:spcAft>
                          <a:spcPts val="800"/>
                        </a:spcAft>
                      </a:pPr>
                      <a:r>
                        <a:rPr lang="en-GB" sz="1200">
                          <a:effectLst/>
                        </a:rPr>
                        <a:t>Bell hooks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a:effectLst/>
                        </a:rPr>
                        <a:t>Patriarchal oppression</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57346679"/>
                  </a:ext>
                </a:extLst>
              </a:tr>
              <a:tr h="266998">
                <a:tc vMerge="1">
                  <a:txBody>
                    <a:bodyPr/>
                    <a:lstStyle/>
                    <a:p>
                      <a:endParaRPr lang="en-GB"/>
                    </a:p>
                  </a:txBody>
                  <a:tcPr/>
                </a:tc>
                <a:tc>
                  <a:txBody>
                    <a:bodyPr/>
                    <a:lstStyle/>
                    <a:p>
                      <a:pPr algn="l">
                        <a:lnSpc>
                          <a:spcPct val="107000"/>
                        </a:lnSpc>
                        <a:spcAft>
                          <a:spcPts val="800"/>
                        </a:spcAft>
                      </a:pPr>
                      <a:r>
                        <a:rPr lang="en-GB" sz="1200" dirty="0">
                          <a:effectLst/>
                        </a:rPr>
                        <a:t>Gilroy</a:t>
                      </a:r>
                      <a:endParaRPr lang="en-GB"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Ethnicity </a:t>
                      </a:r>
                      <a:endParaRPr lang="en-GB"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91632050"/>
                  </a:ext>
                </a:extLst>
              </a:tr>
              <a:tr h="266998">
                <a:tc rowSpan="3">
                  <a:txBody>
                    <a:bodyPr/>
                    <a:lstStyle/>
                    <a:p>
                      <a:pPr algn="ctr">
                        <a:lnSpc>
                          <a:spcPct val="107000"/>
                        </a:lnSpc>
                        <a:spcAft>
                          <a:spcPts val="800"/>
                        </a:spcAft>
                      </a:pPr>
                      <a:r>
                        <a:rPr lang="en-GB" sz="1200" dirty="0">
                          <a:effectLst/>
                        </a:rPr>
                        <a:t>Industries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R w="12700" cap="flat" cmpd="sng" algn="ctr">
                      <a:solidFill>
                        <a:schemeClr val="accent2"/>
                      </a:solidFill>
                      <a:prstDash val="solid"/>
                      <a:round/>
                      <a:headEnd type="none" w="med" len="med"/>
                      <a:tailEnd type="none" w="med" len="med"/>
                    </a:lnR>
                  </a:tcPr>
                </a:tc>
                <a:tc>
                  <a:txBody>
                    <a:bodyPr/>
                    <a:lstStyle/>
                    <a:p>
                      <a:pPr algn="l">
                        <a:lnSpc>
                          <a:spcPct val="107000"/>
                        </a:lnSpc>
                        <a:spcAft>
                          <a:spcPts val="800"/>
                        </a:spcAft>
                      </a:pPr>
                      <a:r>
                        <a:rPr lang="en-GB" sz="1200">
                          <a:effectLst/>
                        </a:rPr>
                        <a:t>Curran and Seaton</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a:effectLst/>
                        </a:rPr>
                        <a:t>Power and Industries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36321655"/>
                  </a:ext>
                </a:extLst>
              </a:tr>
              <a:tr h="462325">
                <a:tc vMerge="1">
                  <a:txBody>
                    <a:bodyPr/>
                    <a:lstStyle/>
                    <a:p>
                      <a:endParaRPr lang="en-GB"/>
                    </a:p>
                  </a:txBody>
                  <a:tcPr/>
                </a:tc>
                <a:tc>
                  <a:txBody>
                    <a:bodyPr/>
                    <a:lstStyle/>
                    <a:p>
                      <a:pPr algn="l">
                        <a:lnSpc>
                          <a:spcPct val="107000"/>
                        </a:lnSpc>
                        <a:spcAft>
                          <a:spcPts val="800"/>
                        </a:spcAft>
                      </a:pPr>
                      <a:r>
                        <a:rPr lang="en-GB" sz="1200">
                          <a:effectLst/>
                        </a:rPr>
                        <a:t>Livingstone and Lunt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a:effectLst/>
                        </a:rPr>
                        <a:t>UK regulation</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9014307"/>
                  </a:ext>
                </a:extLst>
              </a:tr>
              <a:tr h="294272">
                <a:tc vMerge="1">
                  <a:txBody>
                    <a:bodyPr/>
                    <a:lstStyle/>
                    <a:p>
                      <a:endParaRPr lang="en-GB"/>
                    </a:p>
                  </a:txBody>
                  <a:tcPr/>
                </a:tc>
                <a:tc>
                  <a:txBody>
                    <a:bodyPr/>
                    <a:lstStyle/>
                    <a:p>
                      <a:pPr algn="l">
                        <a:lnSpc>
                          <a:spcPct val="107000"/>
                        </a:lnSpc>
                        <a:spcAft>
                          <a:spcPts val="0"/>
                        </a:spcAft>
                      </a:pPr>
                      <a:r>
                        <a:rPr lang="en-GB" sz="1200" dirty="0">
                          <a:effectLst/>
                        </a:rPr>
                        <a:t>Hesmondhalgh</a:t>
                      </a: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Cultural industries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4261020"/>
                  </a:ext>
                </a:extLst>
              </a:tr>
              <a:tr h="266998">
                <a:tc rowSpan="5">
                  <a:txBody>
                    <a:bodyPr/>
                    <a:lstStyle/>
                    <a:p>
                      <a:pPr algn="ctr">
                        <a:lnSpc>
                          <a:spcPct val="107000"/>
                        </a:lnSpc>
                        <a:spcAft>
                          <a:spcPts val="800"/>
                        </a:spcAft>
                      </a:pPr>
                      <a:r>
                        <a:rPr lang="en-GB" sz="1200" dirty="0">
                          <a:effectLst/>
                        </a:rPr>
                        <a:t>Audience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R w="12700" cap="flat" cmpd="sng" algn="ctr">
                      <a:solidFill>
                        <a:schemeClr val="accent2"/>
                      </a:solidFill>
                      <a:prstDash val="solid"/>
                      <a:round/>
                      <a:headEnd type="none" w="med" len="med"/>
                      <a:tailEnd type="none" w="med" len="med"/>
                    </a:lnR>
                  </a:tcPr>
                </a:tc>
                <a:tc>
                  <a:txBody>
                    <a:bodyPr/>
                    <a:lstStyle/>
                    <a:p>
                      <a:pPr algn="l">
                        <a:lnSpc>
                          <a:spcPct val="107000"/>
                        </a:lnSpc>
                        <a:spcAft>
                          <a:spcPts val="800"/>
                        </a:spcAft>
                      </a:pPr>
                      <a:r>
                        <a:rPr lang="en-GB" sz="1200" b="1">
                          <a:effectLst/>
                        </a:rPr>
                        <a:t>Albert Bandura</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b="1">
                          <a:effectLst/>
                        </a:rPr>
                        <a:t>Media Effects</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b="1" dirty="0">
                          <a:effectLst/>
                        </a:rPr>
                        <a:t> </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b="1" dirty="0">
                          <a:effectLst/>
                        </a:rPr>
                        <a:t>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5457244"/>
                  </a:ext>
                </a:extLst>
              </a:tr>
              <a:tr h="266998">
                <a:tc vMerge="1">
                  <a:txBody>
                    <a:bodyPr/>
                    <a:lstStyle/>
                    <a:p>
                      <a:endParaRPr lang="en-GB"/>
                    </a:p>
                  </a:txBody>
                  <a:tcPr/>
                </a:tc>
                <a:tc>
                  <a:txBody>
                    <a:bodyPr/>
                    <a:lstStyle/>
                    <a:p>
                      <a:pPr algn="l">
                        <a:lnSpc>
                          <a:spcPct val="107000"/>
                        </a:lnSpc>
                        <a:spcAft>
                          <a:spcPts val="800"/>
                        </a:spcAft>
                      </a:pPr>
                      <a:r>
                        <a:rPr lang="en-GB" sz="1200" b="1">
                          <a:effectLst/>
                        </a:rPr>
                        <a:t>George Gerbner</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b="1">
                          <a:effectLst/>
                        </a:rPr>
                        <a:t>Cultivation</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b="1">
                          <a:effectLst/>
                        </a:rPr>
                        <a:t> </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b="1" dirty="0">
                          <a:effectLst/>
                        </a:rPr>
                        <a:t>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54392789"/>
                  </a:ext>
                </a:extLst>
              </a:tr>
              <a:tr h="266998">
                <a:tc vMerge="1">
                  <a:txBody>
                    <a:bodyPr/>
                    <a:lstStyle/>
                    <a:p>
                      <a:endParaRPr lang="en-GB"/>
                    </a:p>
                  </a:txBody>
                  <a:tcPr/>
                </a:tc>
                <a:tc>
                  <a:txBody>
                    <a:bodyPr/>
                    <a:lstStyle/>
                    <a:p>
                      <a:pPr algn="l">
                        <a:lnSpc>
                          <a:spcPct val="107000"/>
                        </a:lnSpc>
                        <a:spcAft>
                          <a:spcPts val="800"/>
                        </a:spcAft>
                      </a:pPr>
                      <a:r>
                        <a:rPr lang="en-GB" sz="1200" b="1">
                          <a:effectLst/>
                        </a:rPr>
                        <a:t>Stuart Hall</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b="1">
                          <a:effectLst/>
                        </a:rPr>
                        <a:t>Reception x 3</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b="1" dirty="0">
                          <a:effectLst/>
                        </a:rPr>
                        <a:t> </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b="1" dirty="0">
                          <a:effectLst/>
                        </a:rPr>
                        <a:t>Y</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2224453"/>
                  </a:ext>
                </a:extLst>
              </a:tr>
              <a:tr h="266998">
                <a:tc vMerge="1">
                  <a:txBody>
                    <a:bodyPr/>
                    <a:lstStyle/>
                    <a:p>
                      <a:endParaRPr lang="en-GB"/>
                    </a:p>
                  </a:txBody>
                  <a:tcPr/>
                </a:tc>
                <a:tc>
                  <a:txBody>
                    <a:bodyPr/>
                    <a:lstStyle/>
                    <a:p>
                      <a:pPr algn="l">
                        <a:lnSpc>
                          <a:spcPct val="107000"/>
                        </a:lnSpc>
                        <a:spcAft>
                          <a:spcPts val="800"/>
                        </a:spcAft>
                      </a:pPr>
                      <a:r>
                        <a:rPr lang="en-GB" sz="1200">
                          <a:effectLst/>
                        </a:rPr>
                        <a:t>Jenkins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a:effectLst/>
                        </a:rPr>
                        <a:t>Fandom</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65948104"/>
                  </a:ext>
                </a:extLst>
              </a:tr>
              <a:tr h="266998">
                <a:tc vMerge="1">
                  <a:txBody>
                    <a:bodyPr/>
                    <a:lstStyle/>
                    <a:p>
                      <a:endParaRPr lang="en-GB"/>
                    </a:p>
                  </a:txBody>
                  <a:tcPr/>
                </a:tc>
                <a:tc>
                  <a:txBody>
                    <a:bodyPr/>
                    <a:lstStyle/>
                    <a:p>
                      <a:pPr algn="l">
                        <a:lnSpc>
                          <a:spcPct val="107000"/>
                        </a:lnSpc>
                        <a:spcAft>
                          <a:spcPts val="800"/>
                        </a:spcAft>
                      </a:pPr>
                      <a:r>
                        <a:rPr lang="en-GB" sz="1200">
                          <a:effectLst/>
                        </a:rPr>
                        <a:t>Shirky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7000"/>
                        </a:lnSpc>
                        <a:spcAft>
                          <a:spcPts val="800"/>
                        </a:spcAft>
                      </a:pPr>
                      <a:r>
                        <a:rPr lang="en-GB" sz="1200" dirty="0">
                          <a:effectLst/>
                        </a:rPr>
                        <a:t>End of Audience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GB" sz="12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38100" cap="flat" cmpd="sng" algn="ctr">
                      <a:solidFill>
                        <a:srgbClr val="FF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pPr>
                      <a:r>
                        <a:rPr lang="en-GB" sz="1200" dirty="0">
                          <a:effectLst/>
                        </a:rPr>
                        <a: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66" marR="16766"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60175872"/>
                  </a:ext>
                </a:extLst>
              </a:tr>
            </a:tbl>
          </a:graphicData>
        </a:graphic>
      </p:graphicFrame>
    </p:spTree>
    <p:extLst>
      <p:ext uri="{BB962C8B-B14F-4D97-AF65-F5344CB8AC3E}">
        <p14:creationId xmlns:p14="http://schemas.microsoft.com/office/powerpoint/2010/main" val="380126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772400" cy="1456267"/>
          </a:xfrm>
        </p:spPr>
        <p:txBody>
          <a:bodyPr>
            <a:normAutofit/>
          </a:bodyPr>
          <a:lstStyle/>
          <a:p>
            <a:pPr>
              <a:defRPr/>
            </a:pPr>
            <a:r>
              <a:rPr lang="en-GB" sz="3600" b="1" dirty="0" smtClean="0">
                <a:solidFill>
                  <a:schemeClr val="accent1">
                    <a:lumMod val="20000"/>
                    <a:lumOff val="80000"/>
                  </a:schemeClr>
                </a:solidFill>
                <a:latin typeface="+mn-lt"/>
              </a:rPr>
              <a:t>‘End of audience’ theory</a:t>
            </a:r>
            <a:br>
              <a:rPr lang="en-GB" sz="3600" b="1" dirty="0" smtClean="0">
                <a:solidFill>
                  <a:schemeClr val="accent1">
                    <a:lumMod val="20000"/>
                    <a:lumOff val="80000"/>
                  </a:schemeClr>
                </a:solidFill>
                <a:latin typeface="+mn-lt"/>
              </a:rPr>
            </a:br>
            <a:r>
              <a:rPr lang="en-GB" sz="3600" b="1" i="1" dirty="0" smtClean="0">
                <a:solidFill>
                  <a:schemeClr val="accent1">
                    <a:lumMod val="20000"/>
                    <a:lumOff val="80000"/>
                  </a:schemeClr>
                </a:solidFill>
                <a:latin typeface="+mn-lt"/>
              </a:rPr>
              <a:t>Clay </a:t>
            </a:r>
            <a:r>
              <a:rPr lang="en-GB" sz="3600" b="1" i="1" dirty="0" err="1">
                <a:solidFill>
                  <a:schemeClr val="accent1">
                    <a:lumMod val="20000"/>
                    <a:lumOff val="80000"/>
                  </a:schemeClr>
                </a:solidFill>
                <a:latin typeface="+mn-lt"/>
              </a:rPr>
              <a:t>Shirky</a:t>
            </a:r>
            <a:r>
              <a:rPr lang="en-GB" sz="3600" b="1" i="1" dirty="0">
                <a:solidFill>
                  <a:schemeClr val="accent1">
                    <a:lumMod val="20000"/>
                    <a:lumOff val="80000"/>
                  </a:schemeClr>
                </a:solidFill>
                <a:latin typeface="+mn-lt"/>
              </a:rPr>
              <a:t> </a:t>
            </a:r>
          </a:p>
        </p:txBody>
      </p:sp>
      <p:sp>
        <p:nvSpPr>
          <p:cNvPr id="14339" name="Content Placeholder 3"/>
          <p:cNvSpPr>
            <a:spLocks noGrp="1"/>
          </p:cNvSpPr>
          <p:nvPr>
            <p:ph sz="half" idx="1"/>
          </p:nvPr>
        </p:nvSpPr>
        <p:spPr>
          <a:xfrm>
            <a:off x="457200" y="2065868"/>
            <a:ext cx="4618856" cy="4589463"/>
          </a:xfrm>
        </p:spPr>
        <p:txBody>
          <a:bodyPr>
            <a:normAutofit/>
          </a:bodyPr>
          <a:lstStyle/>
          <a:p>
            <a:r>
              <a:rPr lang="en-GB" altLang="en-US" sz="2000" dirty="0" err="1" smtClean="0"/>
              <a:t>Shirky</a:t>
            </a:r>
            <a:r>
              <a:rPr lang="en-GB" altLang="en-US" sz="2000" dirty="0" smtClean="0"/>
              <a:t> (writer and academic) developed idea that the internet and digital technologies have had a profound effect on the </a:t>
            </a:r>
            <a:r>
              <a:rPr lang="en-GB" altLang="en-US" sz="2000" b="1" dirty="0" smtClean="0">
                <a:solidFill>
                  <a:srgbClr val="FF3399"/>
                </a:solidFill>
              </a:rPr>
              <a:t>relationship</a:t>
            </a:r>
            <a:r>
              <a:rPr lang="en-GB" altLang="en-US" sz="2000" dirty="0" smtClean="0"/>
              <a:t> between the media and individuals.</a:t>
            </a:r>
          </a:p>
          <a:p>
            <a:r>
              <a:rPr lang="en-GB" altLang="en-US" sz="2000" dirty="0" smtClean="0"/>
              <a:t>The concept of audience members as passive consumers of mass media content is no longer tenable in the age of the internet, as media consumers have become </a:t>
            </a:r>
            <a:r>
              <a:rPr lang="en-GB" altLang="en-US" sz="2000" b="1" dirty="0" smtClean="0">
                <a:solidFill>
                  <a:srgbClr val="FF3399"/>
                </a:solidFill>
              </a:rPr>
              <a:t>producers</a:t>
            </a:r>
            <a:r>
              <a:rPr lang="en-GB" altLang="en-US" sz="2000" dirty="0" smtClean="0"/>
              <a:t> who ‘speak back to’ the media in various ways, as well as creating and sharing content with one another.</a:t>
            </a:r>
          </a:p>
        </p:txBody>
      </p:sp>
      <p:pic>
        <p:nvPicPr>
          <p:cNvPr id="14340"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99615" y="2348880"/>
            <a:ext cx="3657600" cy="24384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rot="1986662">
            <a:off x="6979798" y="348735"/>
            <a:ext cx="2627784"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t>ACTIVE AUDIENCE</a:t>
            </a:r>
            <a:endParaRPr lang="en-GB" i="1" dirty="0"/>
          </a:p>
        </p:txBody>
      </p:sp>
    </p:spTree>
    <p:extLst>
      <p:ext uri="{BB962C8B-B14F-4D97-AF65-F5344CB8AC3E}">
        <p14:creationId xmlns:p14="http://schemas.microsoft.com/office/powerpoint/2010/main" val="74775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For help revising theorist use your notes and have a look at….</a:t>
            </a:r>
            <a:endParaRPr lang="en-GB" dirty="0">
              <a:latin typeface="+mn-lt"/>
            </a:endParaRPr>
          </a:p>
        </p:txBody>
      </p:sp>
      <p:pic>
        <p:nvPicPr>
          <p:cNvPr id="5" name="Content Placeholder 4">
            <a:hlinkClick r:id="rId2"/>
          </p:cNvPr>
          <p:cNvPicPr>
            <a:picLocks noGrp="1" noChangeAspect="1"/>
          </p:cNvPicPr>
          <p:nvPr>
            <p:ph sz="half" idx="1"/>
          </p:nvPr>
        </p:nvPicPr>
        <p:blipFill>
          <a:blip r:embed="rId3"/>
          <a:stretch>
            <a:fillRect/>
          </a:stretch>
        </p:blipFill>
        <p:spPr>
          <a:xfrm>
            <a:off x="1043608" y="2852936"/>
            <a:ext cx="6406252" cy="1847957"/>
          </a:xfrm>
          <a:prstGeom prst="roundRect">
            <a:avLst>
              <a:gd name="adj" fmla="val 0"/>
            </a:avLst>
          </a:prstGeom>
          <a:solidFill>
            <a:srgbClr val="FFFFFF">
              <a:shade val="85000"/>
            </a:srgbClr>
          </a:solidFill>
          <a:ln w="19050">
            <a:solidFill>
              <a:schemeClr val="bg1"/>
            </a:solidFill>
          </a:ln>
          <a:effectLst>
            <a:reflection blurRad="12700" stA="38000" endPos="28000" dist="5000" dir="5400000" sy="-100000" algn="bl" rotWithShape="0"/>
          </a:effectLst>
        </p:spPr>
      </p:pic>
      <p:pic>
        <p:nvPicPr>
          <p:cNvPr id="6" name="Picture 5"/>
          <p:cNvPicPr>
            <a:picLocks noChangeAspect="1"/>
          </p:cNvPicPr>
          <p:nvPr/>
        </p:nvPicPr>
        <p:blipFill rotWithShape="1">
          <a:blip r:embed="rId4"/>
          <a:srcRect r="7820" b="14092"/>
          <a:stretch/>
        </p:blipFill>
        <p:spPr>
          <a:xfrm>
            <a:off x="1059694" y="2996952"/>
            <a:ext cx="1211651" cy="360040"/>
          </a:xfrm>
          <a:prstGeom prst="rect">
            <a:avLst/>
          </a:prstGeom>
        </p:spPr>
      </p:pic>
    </p:spTree>
    <p:extLst>
      <p:ext uri="{BB962C8B-B14F-4D97-AF65-F5344CB8AC3E}">
        <p14:creationId xmlns:p14="http://schemas.microsoft.com/office/powerpoint/2010/main" val="144201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chemeClr val="accent1">
                    <a:lumMod val="20000"/>
                    <a:lumOff val="80000"/>
                  </a:schemeClr>
                </a:solidFill>
                <a:latin typeface="+mn-lt"/>
              </a:rPr>
              <a:t>ADVERTISING </a:t>
            </a:r>
            <a:r>
              <a:rPr lang="en-GB" b="1" dirty="0" err="1" smtClean="0">
                <a:solidFill>
                  <a:schemeClr val="accent1">
                    <a:lumMod val="20000"/>
                    <a:lumOff val="80000"/>
                  </a:schemeClr>
                </a:solidFill>
                <a:latin typeface="+mn-lt"/>
              </a:rPr>
              <a:t>REGULATion</a:t>
            </a:r>
            <a:endParaRPr lang="en-GB" b="1" dirty="0">
              <a:solidFill>
                <a:schemeClr val="accent1">
                  <a:lumMod val="20000"/>
                  <a:lumOff val="80000"/>
                </a:schemeClr>
              </a:solidFill>
              <a:latin typeface="+mn-lt"/>
            </a:endParaRPr>
          </a:p>
        </p:txBody>
      </p:sp>
      <p:sp>
        <p:nvSpPr>
          <p:cNvPr id="6" name="Content Placeholder 5"/>
          <p:cNvSpPr>
            <a:spLocks noGrp="1"/>
          </p:cNvSpPr>
          <p:nvPr>
            <p:ph idx="1"/>
          </p:nvPr>
        </p:nvSpPr>
        <p:spPr/>
        <p:txBody>
          <a:bodyPr>
            <a:normAutofit lnSpcReduction="10000"/>
          </a:bodyPr>
          <a:lstStyle/>
          <a:p>
            <a:pPr>
              <a:lnSpc>
                <a:spcPct val="150000"/>
              </a:lnSpc>
            </a:pPr>
            <a:r>
              <a:rPr lang="en-GB" sz="2000" dirty="0"/>
              <a:t>The Advertising Standards Authority (ASA) is the UK’s independent advertising regulator across all media platforms (TV, radio, press, </a:t>
            </a:r>
            <a:r>
              <a:rPr lang="en-GB" sz="2000" dirty="0" smtClean="0"/>
              <a:t>billboards, online, leaflets…)</a:t>
            </a:r>
            <a:endParaRPr lang="en-GB" sz="2000" dirty="0"/>
          </a:p>
          <a:p>
            <a:pPr>
              <a:lnSpc>
                <a:spcPct val="150000"/>
              </a:lnSpc>
            </a:pPr>
            <a:r>
              <a:rPr lang="en-GB" sz="2000" dirty="0"/>
              <a:t>The ASA makes sure ads across UK media stick to the advertising rules (the Advertising Codes).</a:t>
            </a:r>
          </a:p>
          <a:p>
            <a:pPr>
              <a:lnSpc>
                <a:spcPct val="150000"/>
              </a:lnSpc>
            </a:pPr>
            <a:r>
              <a:rPr lang="en-GB" sz="2000" dirty="0"/>
              <a:t>The Committee of Advertising Practice (CAP) is the sister organisation of the ASA and is responsible for writing the </a:t>
            </a:r>
            <a:r>
              <a:rPr lang="en-GB" sz="2000" b="1" u="sng" dirty="0">
                <a:hlinkClick r:id="rId2"/>
              </a:rPr>
              <a:t>Advertising Codes</a:t>
            </a:r>
            <a:r>
              <a:rPr lang="en-GB" sz="2000" dirty="0"/>
              <a:t>. </a:t>
            </a:r>
          </a:p>
          <a:p>
            <a:pPr>
              <a:lnSpc>
                <a:spcPct val="150000"/>
              </a:lnSpc>
            </a:pPr>
            <a:endParaRPr lang="en-GB" dirty="0"/>
          </a:p>
        </p:txBody>
      </p:sp>
    </p:spTree>
    <p:extLst>
      <p:ext uri="{BB962C8B-B14F-4D97-AF65-F5344CB8AC3E}">
        <p14:creationId xmlns:p14="http://schemas.microsoft.com/office/powerpoint/2010/main" val="2739134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765" y="0"/>
            <a:ext cx="7772400" cy="1456267"/>
          </a:xfrm>
        </p:spPr>
        <p:txBody>
          <a:bodyPr/>
          <a:lstStyle/>
          <a:p>
            <a:r>
              <a:rPr lang="en-GB" b="1" dirty="0" smtClean="0">
                <a:solidFill>
                  <a:schemeClr val="accent1">
                    <a:lumMod val="20000"/>
                    <a:lumOff val="80000"/>
                  </a:schemeClr>
                </a:solidFill>
                <a:latin typeface="+mn-lt"/>
              </a:rPr>
              <a:t>Regulator TASK</a:t>
            </a:r>
            <a:endParaRPr lang="en-GB" b="1" dirty="0">
              <a:solidFill>
                <a:schemeClr val="accent1">
                  <a:lumMod val="20000"/>
                  <a:lumOff val="80000"/>
                </a:schemeClr>
              </a:solidFill>
              <a:latin typeface="+mn-lt"/>
            </a:endParaRPr>
          </a:p>
        </p:txBody>
      </p:sp>
      <p:sp>
        <p:nvSpPr>
          <p:cNvPr id="5" name="TextBox 4"/>
          <p:cNvSpPr txBox="1"/>
          <p:nvPr/>
        </p:nvSpPr>
        <p:spPr>
          <a:xfrm>
            <a:off x="457200" y="1916832"/>
            <a:ext cx="8003232" cy="3970318"/>
          </a:xfrm>
          <a:prstGeom prst="rect">
            <a:avLst/>
          </a:prstGeom>
          <a:noFill/>
        </p:spPr>
        <p:txBody>
          <a:bodyPr wrap="square" rtlCol="0">
            <a:spAutoFit/>
          </a:bodyPr>
          <a:lstStyle/>
          <a:p>
            <a:r>
              <a:rPr lang="en-GB" dirty="0" smtClean="0"/>
              <a:t>Access the ASA links on </a:t>
            </a:r>
            <a:r>
              <a:rPr lang="en-GB" dirty="0" err="1" smtClean="0"/>
              <a:t>GoL</a:t>
            </a:r>
            <a:r>
              <a:rPr lang="en-GB" dirty="0"/>
              <a:t> </a:t>
            </a:r>
            <a:r>
              <a:rPr lang="en-GB" dirty="0" smtClean="0"/>
              <a:t>and in a word document answer the questions below:</a:t>
            </a:r>
            <a:endParaRPr lang="en-GB" dirty="0" smtClean="0">
              <a:hlinkClick r:id="rId2"/>
            </a:endParaRPr>
          </a:p>
          <a:p>
            <a:endParaRPr lang="en-GB" dirty="0" smtClean="0">
              <a:hlinkClick r:id="rId2"/>
            </a:endParaRPr>
          </a:p>
          <a:p>
            <a:r>
              <a:rPr lang="en-GB" dirty="0" smtClean="0">
                <a:hlinkClick r:id="rId2"/>
              </a:rPr>
              <a:t>Who are the ASA?</a:t>
            </a:r>
            <a:endParaRPr lang="en-GB" dirty="0" smtClean="0"/>
          </a:p>
          <a:p>
            <a:endParaRPr lang="en-GB" dirty="0"/>
          </a:p>
          <a:p>
            <a:r>
              <a:rPr lang="en-GB" dirty="0" smtClean="0">
                <a:hlinkClick r:id="rId3"/>
              </a:rPr>
              <a:t>What are </a:t>
            </a:r>
            <a:r>
              <a:rPr lang="en-GB" dirty="0">
                <a:hlinkClick r:id="rId3"/>
              </a:rPr>
              <a:t>the </a:t>
            </a:r>
            <a:r>
              <a:rPr lang="en-GB" dirty="0" smtClean="0">
                <a:hlinkClick r:id="rId3"/>
              </a:rPr>
              <a:t>regulations companies have to abide by?</a:t>
            </a:r>
            <a:endParaRPr lang="en-GB" dirty="0" smtClean="0"/>
          </a:p>
          <a:p>
            <a:endParaRPr lang="en-GB" dirty="0"/>
          </a:p>
          <a:p>
            <a:r>
              <a:rPr lang="en-GB" dirty="0" smtClean="0">
                <a:hlinkClick r:id="rId4"/>
              </a:rPr>
              <a:t>How have companies broken those regulations?</a:t>
            </a:r>
            <a:endParaRPr lang="en-GB" dirty="0" smtClean="0"/>
          </a:p>
          <a:p>
            <a:endParaRPr lang="en-GB" dirty="0" smtClean="0"/>
          </a:p>
          <a:p>
            <a:endParaRPr lang="en-GB" dirty="0"/>
          </a:p>
          <a:p>
            <a:r>
              <a:rPr lang="en-GB" dirty="0" smtClean="0"/>
              <a:t>Find examples of adverts which have broken ASA rules (include </a:t>
            </a:r>
            <a:r>
              <a:rPr lang="en-GB" smtClean="0"/>
              <a:t>pictures if you can) </a:t>
            </a:r>
            <a:r>
              <a:rPr lang="en-GB" dirty="0" smtClean="0"/>
              <a:t>and identify how they broke the rules </a:t>
            </a:r>
            <a:endParaRPr lang="en-GB" dirty="0"/>
          </a:p>
          <a:p>
            <a:endParaRPr lang="en-GB" dirty="0" smtClean="0"/>
          </a:p>
          <a:p>
            <a:endParaRPr lang="en-GB" dirty="0"/>
          </a:p>
        </p:txBody>
      </p:sp>
    </p:spTree>
    <p:extLst>
      <p:ext uri="{BB962C8B-B14F-4D97-AF65-F5344CB8AC3E}">
        <p14:creationId xmlns:p14="http://schemas.microsoft.com/office/powerpoint/2010/main" val="2639301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
            <a:ext cx="7772400" cy="908720"/>
          </a:xfrm>
        </p:spPr>
        <p:txBody>
          <a:bodyPr/>
          <a:lstStyle/>
          <a:p>
            <a:r>
              <a:rPr lang="en-GB" dirty="0" smtClean="0"/>
              <a:t>Quiz Questions</a:t>
            </a:r>
            <a:endParaRPr lang="en-GB" dirty="0"/>
          </a:p>
        </p:txBody>
      </p:sp>
      <p:sp>
        <p:nvSpPr>
          <p:cNvPr id="3" name="Content Placeholder 2"/>
          <p:cNvSpPr>
            <a:spLocks noGrp="1"/>
          </p:cNvSpPr>
          <p:nvPr>
            <p:ph idx="1"/>
          </p:nvPr>
        </p:nvSpPr>
        <p:spPr>
          <a:xfrm>
            <a:off x="395536" y="1196752"/>
            <a:ext cx="7772400" cy="5400600"/>
          </a:xfrm>
        </p:spPr>
        <p:txBody>
          <a:bodyPr>
            <a:normAutofit/>
          </a:bodyPr>
          <a:lstStyle/>
          <a:p>
            <a:pPr marL="0" indent="0">
              <a:lnSpc>
                <a:spcPct val="110000"/>
              </a:lnSpc>
              <a:spcAft>
                <a:spcPts val="0"/>
              </a:spcAft>
              <a:buNone/>
            </a:pPr>
            <a:r>
              <a:rPr lang="en-GB" sz="2000" dirty="0" smtClean="0"/>
              <a:t>5 minutes</a:t>
            </a:r>
          </a:p>
          <a:p>
            <a:pPr marL="0" indent="0">
              <a:lnSpc>
                <a:spcPct val="110000"/>
              </a:lnSpc>
              <a:spcAft>
                <a:spcPts val="0"/>
              </a:spcAft>
              <a:buNone/>
            </a:pPr>
            <a:endParaRPr lang="en-GB" sz="2000" dirty="0" smtClean="0"/>
          </a:p>
          <a:p>
            <a:pPr marL="0" indent="0">
              <a:lnSpc>
                <a:spcPct val="110000"/>
              </a:lnSpc>
              <a:spcAft>
                <a:spcPts val="0"/>
              </a:spcAft>
              <a:buNone/>
            </a:pPr>
            <a:r>
              <a:rPr lang="en-GB" sz="2000" dirty="0" smtClean="0"/>
              <a:t>Write 3 quiz questions on audience:</a:t>
            </a:r>
          </a:p>
          <a:p>
            <a:pPr lvl="1">
              <a:lnSpc>
                <a:spcPct val="110000"/>
              </a:lnSpc>
              <a:spcAft>
                <a:spcPts val="0"/>
              </a:spcAft>
            </a:pPr>
            <a:r>
              <a:rPr lang="en-GB" sz="2000" dirty="0" smtClean="0"/>
              <a:t>Primary/secondary/tertiary  </a:t>
            </a:r>
          </a:p>
          <a:p>
            <a:pPr lvl="1">
              <a:lnSpc>
                <a:spcPct val="110000"/>
              </a:lnSpc>
              <a:spcAft>
                <a:spcPts val="0"/>
              </a:spcAft>
            </a:pPr>
            <a:r>
              <a:rPr lang="en-GB" sz="2000" dirty="0" smtClean="0"/>
              <a:t>Mass/niche</a:t>
            </a:r>
          </a:p>
          <a:p>
            <a:pPr lvl="1">
              <a:lnSpc>
                <a:spcPct val="110000"/>
              </a:lnSpc>
              <a:spcAft>
                <a:spcPts val="0"/>
              </a:spcAft>
            </a:pPr>
            <a:r>
              <a:rPr lang="en-GB" sz="2000" dirty="0" smtClean="0"/>
              <a:t>Demographics</a:t>
            </a:r>
          </a:p>
          <a:p>
            <a:pPr lvl="1">
              <a:lnSpc>
                <a:spcPct val="110000"/>
              </a:lnSpc>
              <a:spcAft>
                <a:spcPts val="0"/>
              </a:spcAft>
            </a:pPr>
            <a:r>
              <a:rPr lang="en-GB" sz="2000" dirty="0" smtClean="0"/>
              <a:t>Socio-economic segmentation</a:t>
            </a:r>
          </a:p>
          <a:p>
            <a:pPr lvl="1">
              <a:lnSpc>
                <a:spcPct val="110000"/>
              </a:lnSpc>
              <a:spcAft>
                <a:spcPts val="0"/>
              </a:spcAft>
            </a:pPr>
            <a:r>
              <a:rPr lang="en-GB" sz="2000" dirty="0" smtClean="0"/>
              <a:t>Psychographics</a:t>
            </a:r>
          </a:p>
          <a:p>
            <a:pPr lvl="1">
              <a:lnSpc>
                <a:spcPct val="110000"/>
              </a:lnSpc>
              <a:spcAft>
                <a:spcPts val="0"/>
              </a:spcAft>
            </a:pPr>
            <a:r>
              <a:rPr lang="en-GB" sz="2000" dirty="0"/>
              <a:t>Active/Passive</a:t>
            </a:r>
          </a:p>
          <a:p>
            <a:pPr lvl="1">
              <a:lnSpc>
                <a:spcPct val="110000"/>
              </a:lnSpc>
              <a:spcAft>
                <a:spcPts val="0"/>
              </a:spcAft>
            </a:pPr>
            <a:r>
              <a:rPr lang="en-GB" sz="2000" dirty="0" smtClean="0"/>
              <a:t>Theorists </a:t>
            </a:r>
          </a:p>
          <a:p>
            <a:pPr lvl="2">
              <a:lnSpc>
                <a:spcPct val="110000"/>
              </a:lnSpc>
              <a:spcAft>
                <a:spcPts val="0"/>
              </a:spcAft>
            </a:pPr>
            <a:r>
              <a:rPr lang="en-GB" sz="2000" dirty="0" smtClean="0"/>
              <a:t>Bandura</a:t>
            </a:r>
          </a:p>
          <a:p>
            <a:pPr lvl="2">
              <a:lnSpc>
                <a:spcPct val="110000"/>
              </a:lnSpc>
              <a:spcAft>
                <a:spcPts val="0"/>
              </a:spcAft>
            </a:pPr>
            <a:r>
              <a:rPr lang="en-GB" sz="2000" dirty="0" err="1" smtClean="0"/>
              <a:t>Gerbner</a:t>
            </a:r>
            <a:endParaRPr lang="en-GB" sz="2000" dirty="0" smtClean="0"/>
          </a:p>
          <a:p>
            <a:pPr lvl="2">
              <a:lnSpc>
                <a:spcPct val="110000"/>
              </a:lnSpc>
              <a:spcAft>
                <a:spcPts val="0"/>
              </a:spcAft>
            </a:pPr>
            <a:r>
              <a:rPr lang="en-GB" sz="2000" dirty="0" smtClean="0"/>
              <a:t>Hall</a:t>
            </a:r>
          </a:p>
          <a:p>
            <a:pPr lvl="2">
              <a:lnSpc>
                <a:spcPct val="110000"/>
              </a:lnSpc>
              <a:spcAft>
                <a:spcPts val="0"/>
              </a:spcAft>
            </a:pPr>
            <a:r>
              <a:rPr lang="en-GB" sz="2000" dirty="0" smtClean="0"/>
              <a:t>Jenkins</a:t>
            </a:r>
          </a:p>
          <a:p>
            <a:pPr lvl="2">
              <a:lnSpc>
                <a:spcPct val="110000"/>
              </a:lnSpc>
              <a:spcAft>
                <a:spcPts val="0"/>
              </a:spcAft>
            </a:pPr>
            <a:r>
              <a:rPr lang="en-GB" sz="2000" dirty="0" err="1" smtClean="0"/>
              <a:t>Shirky</a:t>
            </a:r>
            <a:endParaRPr lang="en-GB" sz="2000" dirty="0" smtClean="0"/>
          </a:p>
          <a:p>
            <a:pPr lvl="1"/>
            <a:endParaRPr lang="en-GB" dirty="0" smtClean="0"/>
          </a:p>
          <a:p>
            <a:pPr lvl="1"/>
            <a:endParaRPr lang="en-GB" dirty="0"/>
          </a:p>
        </p:txBody>
      </p:sp>
    </p:spTree>
    <p:extLst>
      <p:ext uri="{BB962C8B-B14F-4D97-AF65-F5344CB8AC3E}">
        <p14:creationId xmlns:p14="http://schemas.microsoft.com/office/powerpoint/2010/main" val="376688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50" r="3071"/>
          <a:stretch/>
        </p:blipFill>
        <p:spPr>
          <a:xfrm>
            <a:off x="4475070" y="3718092"/>
            <a:ext cx="4669946" cy="315671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036" t="1409" r="16099" b="1860"/>
          <a:stretch/>
        </p:blipFill>
        <p:spPr>
          <a:xfrm>
            <a:off x="4475070" y="-25550"/>
            <a:ext cx="4679066" cy="3744416"/>
          </a:xfrm>
          <a:prstGeom prst="rect">
            <a:avLst/>
          </a:prstGeom>
        </p:spPr>
      </p:pic>
      <p:sp>
        <p:nvSpPr>
          <p:cNvPr id="6" name="TextBox 5"/>
          <p:cNvSpPr txBox="1"/>
          <p:nvPr/>
        </p:nvSpPr>
        <p:spPr>
          <a:xfrm>
            <a:off x="228312" y="1867027"/>
            <a:ext cx="4248472" cy="3340979"/>
          </a:xfrm>
          <a:prstGeom prst="rect">
            <a:avLst/>
          </a:prstGeom>
          <a:noFill/>
        </p:spPr>
        <p:txBody>
          <a:bodyPr wrap="square" rtlCol="0">
            <a:spAutoFit/>
          </a:bodyPr>
          <a:lstStyle/>
          <a:p>
            <a:pPr>
              <a:lnSpc>
                <a:spcPct val="150000"/>
              </a:lnSpc>
            </a:pPr>
            <a:r>
              <a:rPr lang="en-GB" sz="2400" dirty="0" smtClean="0"/>
              <a:t>Can you write down the different </a:t>
            </a:r>
            <a:r>
              <a:rPr lang="en-GB" sz="2400" dirty="0" err="1" smtClean="0"/>
              <a:t>decodings</a:t>
            </a:r>
            <a:r>
              <a:rPr lang="en-GB" sz="2400" dirty="0" smtClean="0"/>
              <a:t> of the following adverts:</a:t>
            </a:r>
          </a:p>
          <a:p>
            <a:pPr marL="342900" indent="-342900">
              <a:lnSpc>
                <a:spcPct val="150000"/>
              </a:lnSpc>
              <a:buFont typeface="Arial" panose="020B0604020202020204" pitchFamily="34" charset="0"/>
              <a:buChar char="•"/>
            </a:pPr>
            <a:r>
              <a:rPr lang="en-GB" sz="2400" b="1" dirty="0" smtClean="0"/>
              <a:t>Preferred reading</a:t>
            </a:r>
          </a:p>
          <a:p>
            <a:pPr marL="342900" indent="-342900">
              <a:lnSpc>
                <a:spcPct val="150000"/>
              </a:lnSpc>
              <a:buFont typeface="Arial" panose="020B0604020202020204" pitchFamily="34" charset="0"/>
              <a:buChar char="•"/>
            </a:pPr>
            <a:r>
              <a:rPr lang="en-GB" sz="2400" b="1" dirty="0" smtClean="0"/>
              <a:t>Negotiated reading</a:t>
            </a:r>
          </a:p>
          <a:p>
            <a:pPr marL="342900" indent="-342900">
              <a:lnSpc>
                <a:spcPct val="150000"/>
              </a:lnSpc>
              <a:buFont typeface="Arial" panose="020B0604020202020204" pitchFamily="34" charset="0"/>
              <a:buChar char="•"/>
            </a:pPr>
            <a:r>
              <a:rPr lang="en-GB" sz="2400" b="1" dirty="0"/>
              <a:t>O</a:t>
            </a:r>
            <a:r>
              <a:rPr lang="en-GB" sz="2400" b="1" dirty="0" smtClean="0"/>
              <a:t>ppositional reading </a:t>
            </a:r>
          </a:p>
        </p:txBody>
      </p:sp>
    </p:spTree>
    <p:extLst>
      <p:ext uri="{BB962C8B-B14F-4D97-AF65-F5344CB8AC3E}">
        <p14:creationId xmlns:p14="http://schemas.microsoft.com/office/powerpoint/2010/main" val="909886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noAutofit/>
          </a:bodyPr>
          <a:lstStyle/>
          <a:p>
            <a:pPr>
              <a:defRPr/>
            </a:pPr>
            <a:r>
              <a:rPr lang="en-GB" sz="4800" b="1" dirty="0" smtClean="0"/>
              <a:t/>
            </a:r>
            <a:br>
              <a:rPr lang="en-GB" sz="4800" b="1" dirty="0" smtClean="0"/>
            </a:br>
            <a:r>
              <a:rPr lang="en-GB" sz="4800" b="1" dirty="0" smtClean="0"/>
              <a:t>Audience theories</a:t>
            </a:r>
            <a:endParaRPr lang="en-GB" sz="4800" dirty="0"/>
          </a:p>
        </p:txBody>
      </p:sp>
      <p:sp>
        <p:nvSpPr>
          <p:cNvPr id="2" name="Subtitle 1"/>
          <p:cNvSpPr>
            <a:spLocks noGrp="1"/>
          </p:cNvSpPr>
          <p:nvPr>
            <p:ph type="subTitle" idx="1"/>
          </p:nvPr>
        </p:nvSpPr>
        <p:spPr/>
        <p:txBody>
          <a:bodyPr>
            <a:normAutofit/>
          </a:bodyPr>
          <a:lstStyle/>
          <a:p>
            <a:r>
              <a:rPr lang="en-GB" sz="2800" b="1" dirty="0"/>
              <a:t>A-LEVEL MEDIA STUDIES</a:t>
            </a:r>
            <a:endParaRPr lang="en-GB"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pPr eaLnBrk="1" fontAlgn="auto" hangingPunct="1">
              <a:spcAft>
                <a:spcPts val="0"/>
              </a:spcAft>
              <a:defRPr/>
            </a:pPr>
            <a:r>
              <a:rPr lang="en-GB" sz="3600" b="1" dirty="0" smtClean="0">
                <a:solidFill>
                  <a:schemeClr val="folHlink"/>
                </a:solidFill>
                <a:latin typeface="+mn-lt"/>
              </a:rPr>
              <a:t>Effects </a:t>
            </a:r>
            <a:r>
              <a:rPr lang="en-GB" sz="3600" b="1" dirty="0">
                <a:solidFill>
                  <a:schemeClr val="folHlink"/>
                </a:solidFill>
                <a:latin typeface="+mn-lt"/>
              </a:rPr>
              <a:t>models</a:t>
            </a:r>
          </a:p>
        </p:txBody>
      </p:sp>
      <p:sp>
        <p:nvSpPr>
          <p:cNvPr id="2051" name="Rectangle 3"/>
          <p:cNvSpPr>
            <a:spLocks noGrp="1" noChangeArrowheads="1"/>
          </p:cNvSpPr>
          <p:nvPr>
            <p:ph idx="1"/>
          </p:nvPr>
        </p:nvSpPr>
        <p:spPr/>
        <p:txBody>
          <a:bodyPr rtlCol="0">
            <a:normAutofit/>
          </a:bodyPr>
          <a:lstStyle/>
          <a:p>
            <a:pPr marL="0" indent="0" eaLnBrk="1" fontAlgn="auto" hangingPunct="1">
              <a:lnSpc>
                <a:spcPct val="80000"/>
              </a:lnSpc>
              <a:spcAft>
                <a:spcPts val="0"/>
              </a:spcAft>
              <a:buNone/>
              <a:defRPr/>
            </a:pPr>
            <a:r>
              <a:rPr lang="en-GB" sz="2400" cap="none" dirty="0" smtClean="0"/>
              <a:t>Early 20</a:t>
            </a:r>
            <a:r>
              <a:rPr lang="en-GB" sz="2400" cap="none" baseline="30000" dirty="0" smtClean="0"/>
              <a:t>th</a:t>
            </a:r>
            <a:r>
              <a:rPr lang="en-GB" sz="2400" cap="none" dirty="0" smtClean="0"/>
              <a:t> century concerns were that mass media aimed at a mass audience would be influenced by the same ‘mass’ message. This idea suggests that mass media has power as seemed apparent in Nazi Germany who used media – films such as </a:t>
            </a:r>
            <a:r>
              <a:rPr lang="en-GB" sz="2400" i="1" cap="none" dirty="0"/>
              <a:t>T</a:t>
            </a:r>
            <a:r>
              <a:rPr lang="en-GB" sz="2400" i="1" cap="none" dirty="0" smtClean="0"/>
              <a:t>riumph of the Will</a:t>
            </a:r>
            <a:r>
              <a:rPr lang="en-GB" sz="2400" cap="none" dirty="0" smtClean="0"/>
              <a:t> – as propaganda tools to ‘inject’ ideas making them dominant amongst the </a:t>
            </a:r>
            <a:r>
              <a:rPr lang="en-GB" sz="2400" cap="none" dirty="0"/>
              <a:t>G</a:t>
            </a:r>
            <a:r>
              <a:rPr lang="en-GB" sz="2400" cap="none" dirty="0" smtClean="0"/>
              <a:t>erman public. It has also been proposed that advertisers manipulate audiences in such a way.</a:t>
            </a:r>
          </a:p>
          <a:p>
            <a:pPr marL="0" indent="0" eaLnBrk="1" fontAlgn="auto" hangingPunct="1">
              <a:lnSpc>
                <a:spcPct val="80000"/>
              </a:lnSpc>
              <a:spcAft>
                <a:spcPts val="0"/>
              </a:spcAft>
              <a:buNone/>
              <a:defRPr/>
            </a:pPr>
            <a:endParaRPr lang="en-GB" sz="2400" cap="none" dirty="0" smtClean="0"/>
          </a:p>
          <a:p>
            <a:pPr marL="0" indent="0" eaLnBrk="1" fontAlgn="auto" hangingPunct="1">
              <a:lnSpc>
                <a:spcPct val="80000"/>
              </a:lnSpc>
              <a:spcAft>
                <a:spcPts val="0"/>
              </a:spcAft>
              <a:buNone/>
              <a:defRPr/>
            </a:pPr>
            <a:r>
              <a:rPr lang="en-GB" sz="2400" cap="none" dirty="0" smtClean="0"/>
              <a:t>This was known as the </a:t>
            </a:r>
            <a:r>
              <a:rPr lang="en-GB" sz="2400" b="1" u="sng" cap="none" dirty="0" smtClean="0">
                <a:solidFill>
                  <a:srgbClr val="FF3399"/>
                </a:solidFill>
              </a:rPr>
              <a:t>hypodermic model</a:t>
            </a:r>
            <a:r>
              <a:rPr lang="en-GB" sz="2400" cap="none" dirty="0" smtClean="0"/>
              <a:t> – where the media ‘inject’ ideas into a passive audience. Suggesting a direct, immediate and impactful effect on the audience</a:t>
            </a:r>
            <a:endParaRPr lang="en-GB" sz="2400" cap="none" dirty="0"/>
          </a:p>
        </p:txBody>
      </p:sp>
      <p:sp>
        <p:nvSpPr>
          <p:cNvPr id="2" name="TextBox 1"/>
          <p:cNvSpPr txBox="1"/>
          <p:nvPr/>
        </p:nvSpPr>
        <p:spPr>
          <a:xfrm rot="1986662">
            <a:off x="6979798" y="348735"/>
            <a:ext cx="2627784"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t>PASSIVE AUDIENCE</a:t>
            </a:r>
            <a:endParaRPr lang="en-GB" i="1" dirty="0"/>
          </a:p>
        </p:txBody>
      </p:sp>
    </p:spTree>
    <p:extLst>
      <p:ext uri="{BB962C8B-B14F-4D97-AF65-F5344CB8AC3E}">
        <p14:creationId xmlns:p14="http://schemas.microsoft.com/office/powerpoint/2010/main" val="4082827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274638"/>
            <a:ext cx="4835525" cy="6107112"/>
          </a:xfrm>
        </p:spPr>
        <p:txBody>
          <a:bodyPr>
            <a:normAutofit fontScale="90000"/>
          </a:bodyPr>
          <a:lstStyle/>
          <a:p>
            <a:pPr>
              <a:defRPr/>
            </a:pPr>
            <a:r>
              <a:rPr lang="en-GB" sz="2400" cap="none" dirty="0" smtClean="0"/>
              <a:t>Although audiences are seen as less passive than during the 1950’s, the </a:t>
            </a:r>
            <a:r>
              <a:rPr lang="en-GB" sz="2400" b="1" u="sng" cap="none" dirty="0" smtClean="0">
                <a:solidFill>
                  <a:srgbClr val="FF3399"/>
                </a:solidFill>
              </a:rPr>
              <a:t>hypodermic theory</a:t>
            </a:r>
            <a:r>
              <a:rPr lang="en-GB" sz="2400" b="1" cap="none" dirty="0" smtClean="0"/>
              <a:t> </a:t>
            </a:r>
            <a:r>
              <a:rPr lang="en-GB" sz="2400" cap="none" dirty="0" smtClean="0"/>
              <a:t>is still used by those in authority to generate </a:t>
            </a:r>
            <a:r>
              <a:rPr lang="en-GB" sz="2400" b="1" cap="none" dirty="0" smtClean="0"/>
              <a:t>moral panics </a:t>
            </a:r>
            <a:r>
              <a:rPr lang="en-GB" sz="2400" cap="none" dirty="0" smtClean="0"/>
              <a:t>– including effects of the content of teens magazines on teenage girls, violent video games/films and their contribution to violent behaviour etc. Where the media is ‘blamed’ for the wrongs in society. </a:t>
            </a:r>
            <a:br>
              <a:rPr lang="en-GB" sz="2400" cap="none" dirty="0" smtClean="0"/>
            </a:br>
            <a:r>
              <a:rPr lang="en-GB" sz="2400" cap="none" dirty="0" smtClean="0"/>
              <a:t/>
            </a:r>
            <a:br>
              <a:rPr lang="en-GB" sz="2400" cap="none" dirty="0" smtClean="0"/>
            </a:br>
            <a:r>
              <a:rPr lang="en-GB" sz="2400" cap="none" dirty="0" smtClean="0"/>
              <a:t>This links to work on social cognitive theory by the psychologist </a:t>
            </a:r>
            <a:r>
              <a:rPr lang="en-GB" sz="2400" b="1" cap="none" dirty="0">
                <a:solidFill>
                  <a:srgbClr val="FF3399"/>
                </a:solidFill>
              </a:rPr>
              <a:t>A</a:t>
            </a:r>
            <a:r>
              <a:rPr lang="en-GB" sz="2400" b="1" cap="none" dirty="0" smtClean="0">
                <a:solidFill>
                  <a:srgbClr val="FF3399"/>
                </a:solidFill>
              </a:rPr>
              <a:t>lbert </a:t>
            </a:r>
            <a:r>
              <a:rPr lang="en-GB" sz="2400" b="1" cap="none" dirty="0">
                <a:solidFill>
                  <a:srgbClr val="FF3399"/>
                </a:solidFill>
              </a:rPr>
              <a:t>B</a:t>
            </a:r>
            <a:r>
              <a:rPr lang="en-GB" sz="2400" b="1" cap="none" dirty="0" smtClean="0">
                <a:solidFill>
                  <a:srgbClr val="FF3399"/>
                </a:solidFill>
              </a:rPr>
              <a:t>andura </a:t>
            </a:r>
            <a:r>
              <a:rPr lang="en-GB" sz="2400" cap="none" dirty="0" smtClean="0"/>
              <a:t>with the bobo doll experiment.</a:t>
            </a:r>
            <a:br>
              <a:rPr lang="en-GB" sz="2400" cap="none" dirty="0" smtClean="0"/>
            </a:br>
            <a:r>
              <a:rPr lang="en-GB" sz="2400" cap="none" dirty="0"/>
              <a:t/>
            </a:r>
            <a:br>
              <a:rPr lang="en-GB" sz="2400" cap="none" dirty="0"/>
            </a:br>
            <a:r>
              <a:rPr lang="en-GB" sz="2400" cap="none" dirty="0" smtClean="0"/>
              <a:t>However, is there </a:t>
            </a:r>
            <a:r>
              <a:rPr lang="en-GB" sz="2400" cap="none" dirty="0" smtClean="0">
                <a:hlinkClick r:id="rId2"/>
              </a:rPr>
              <a:t>contemporary</a:t>
            </a:r>
            <a:r>
              <a:rPr lang="en-GB" sz="2400" cap="none" dirty="0" smtClean="0"/>
              <a:t> evidence to give this theory relevance? </a:t>
            </a:r>
            <a:endParaRPr lang="en-GB" sz="1300" cap="none" dirty="0"/>
          </a:p>
        </p:txBody>
      </p:sp>
      <p:pic>
        <p:nvPicPr>
          <p:cNvPr id="5123"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328988"/>
            <a:ext cx="26003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986662">
            <a:off x="6979798" y="348735"/>
            <a:ext cx="2627784"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t>PASSIVE AUDIENCE</a:t>
            </a:r>
            <a:endParaRPr lang="en-GB" i="1" dirty="0"/>
          </a:p>
        </p:txBody>
      </p:sp>
    </p:spTree>
    <p:extLst>
      <p:ext uri="{BB962C8B-B14F-4D97-AF65-F5344CB8AC3E}">
        <p14:creationId xmlns:p14="http://schemas.microsoft.com/office/powerpoint/2010/main" val="808582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68312" y="1341438"/>
            <a:ext cx="6335935" cy="5256212"/>
          </a:xfrm>
        </p:spPr>
        <p:txBody>
          <a:bodyPr>
            <a:normAutofit/>
          </a:bodyPr>
          <a:lstStyle/>
          <a:p>
            <a:pPr>
              <a:defRPr/>
            </a:pPr>
            <a:r>
              <a:rPr lang="en-GB" sz="1800" cap="none" dirty="0">
                <a:latin typeface="+mn-lt"/>
              </a:rPr>
              <a:t>This theory is a more refined version of the effects model – where repeated exposure of the same messages/ideologies will eventually have an effect on the audience’s attitudes/values.</a:t>
            </a:r>
            <a:br>
              <a:rPr lang="en-GB" sz="1800" cap="none" dirty="0">
                <a:latin typeface="+mn-lt"/>
              </a:rPr>
            </a:br>
            <a:r>
              <a:rPr lang="en-GB" sz="1800" cap="none" dirty="0">
                <a:latin typeface="+mn-lt"/>
              </a:rPr>
              <a:t/>
            </a:r>
            <a:br>
              <a:rPr lang="en-GB" sz="1800" cap="none" dirty="0">
                <a:latin typeface="+mn-lt"/>
              </a:rPr>
            </a:br>
            <a:r>
              <a:rPr lang="en-GB" sz="1800" cap="none" dirty="0">
                <a:latin typeface="+mn-lt"/>
              </a:rPr>
              <a:t>This type of effect is cited when critics say that the audience has become desensitised, making the audience less sensitive to, for example, violent crimes in films/tv.  </a:t>
            </a:r>
            <a:br>
              <a:rPr lang="en-GB" sz="1800" cap="none" dirty="0">
                <a:latin typeface="+mn-lt"/>
              </a:rPr>
            </a:br>
            <a:r>
              <a:rPr lang="en-GB" sz="1800" cap="none" dirty="0">
                <a:latin typeface="+mn-lt"/>
              </a:rPr>
              <a:t/>
            </a:r>
            <a:br>
              <a:rPr lang="en-GB" sz="1800" cap="none" dirty="0">
                <a:latin typeface="+mn-lt"/>
              </a:rPr>
            </a:br>
            <a:r>
              <a:rPr lang="en-GB" sz="1800" cap="none" dirty="0">
                <a:latin typeface="+mn-lt"/>
              </a:rPr>
              <a:t>Also, that exposure to </a:t>
            </a:r>
            <a:r>
              <a:rPr lang="en-GB" sz="1800" cap="none" dirty="0">
                <a:latin typeface="+mn-lt"/>
                <a:hlinkClick r:id="rId2"/>
              </a:rPr>
              <a:t>repeated</a:t>
            </a:r>
            <a:r>
              <a:rPr lang="en-GB" sz="1800" cap="none" dirty="0">
                <a:latin typeface="+mn-lt"/>
              </a:rPr>
              <a:t> patterns of representation over long periods of time can shape and influence the way in which people perceive the world (cultivating particular views and opinions).</a:t>
            </a:r>
            <a:br>
              <a:rPr lang="en-GB" sz="1800" cap="none" dirty="0">
                <a:latin typeface="+mn-lt"/>
              </a:rPr>
            </a:br>
            <a:r>
              <a:rPr lang="en-GB" sz="1800" cap="none" dirty="0">
                <a:latin typeface="+mn-lt"/>
              </a:rPr>
              <a:t/>
            </a:r>
            <a:br>
              <a:rPr lang="en-GB" sz="1800" cap="none" dirty="0">
                <a:latin typeface="+mn-lt"/>
              </a:rPr>
            </a:br>
            <a:r>
              <a:rPr lang="en-GB" sz="1800" cap="none" dirty="0">
                <a:latin typeface="+mn-lt"/>
              </a:rPr>
              <a:t>Cultivation reinforces mainstream values (dominant ideologies)</a:t>
            </a:r>
            <a:br>
              <a:rPr lang="en-GB" sz="1800" cap="none" dirty="0">
                <a:latin typeface="+mn-lt"/>
              </a:rPr>
            </a:br>
            <a:endParaRPr lang="en-GB" sz="1800" dirty="0">
              <a:latin typeface="+mn-lt"/>
            </a:endParaRPr>
          </a:p>
        </p:txBody>
      </p:sp>
      <p:sp>
        <p:nvSpPr>
          <p:cNvPr id="6147" name="TextBox 9"/>
          <p:cNvSpPr txBox="1">
            <a:spLocks noChangeArrowheads="1"/>
          </p:cNvSpPr>
          <p:nvPr/>
        </p:nvSpPr>
        <p:spPr bwMode="auto">
          <a:xfrm>
            <a:off x="500063" y="365125"/>
            <a:ext cx="741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GB" altLang="en-US" sz="3600" b="1" dirty="0" smtClean="0">
                <a:solidFill>
                  <a:schemeClr val="folHlink"/>
                </a:solidFill>
                <a:latin typeface="+mn-lt"/>
              </a:rPr>
              <a:t>CULTIVATION </a:t>
            </a:r>
            <a:r>
              <a:rPr lang="en-GB" altLang="en-US" sz="3600" b="1" dirty="0">
                <a:solidFill>
                  <a:schemeClr val="folHlink"/>
                </a:solidFill>
                <a:latin typeface="+mn-lt"/>
              </a:rPr>
              <a:t>THEORY </a:t>
            </a:r>
          </a:p>
          <a:p>
            <a:r>
              <a:rPr lang="en-GB" altLang="en-US" sz="3600" b="1" i="1" dirty="0">
                <a:solidFill>
                  <a:schemeClr val="folHlink"/>
                </a:solidFill>
                <a:latin typeface="+mn-lt"/>
              </a:rPr>
              <a:t>GEORGE GERBNER</a:t>
            </a:r>
            <a:endParaRPr lang="en-GB" altLang="en-US" sz="3600" b="1" i="1" dirty="0">
              <a:latin typeface="+mn-lt"/>
            </a:endParaRPr>
          </a:p>
        </p:txBody>
      </p:sp>
      <p:pic>
        <p:nvPicPr>
          <p:cNvPr id="614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4519" y="2276872"/>
            <a:ext cx="1944687" cy="2840038"/>
          </a:xfrm>
          <a:prstGeom prst="roundRect">
            <a:avLst>
              <a:gd name="adj" fmla="val 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 name="TextBox 4"/>
          <p:cNvSpPr txBox="1"/>
          <p:nvPr/>
        </p:nvSpPr>
        <p:spPr>
          <a:xfrm rot="1986662">
            <a:off x="6979798" y="348735"/>
            <a:ext cx="2627784"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t>PASSIVE AUDIENCE</a:t>
            </a:r>
            <a:endParaRPr lang="en-GB"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51520" y="260648"/>
            <a:ext cx="8424936" cy="6148388"/>
          </a:xfrm>
        </p:spPr>
        <p:txBody>
          <a:bodyPr anchor="t">
            <a:normAutofit/>
          </a:bodyPr>
          <a:lstStyle/>
          <a:p>
            <a:pPr>
              <a:defRPr/>
            </a:pPr>
            <a:r>
              <a:rPr lang="en-GB" sz="3600" b="1" dirty="0" smtClean="0">
                <a:solidFill>
                  <a:schemeClr val="folHlink"/>
                </a:solidFill>
                <a:latin typeface="+mn-lt"/>
              </a:rPr>
              <a:t>Reception </a:t>
            </a:r>
            <a:r>
              <a:rPr lang="en-GB" sz="3600" b="1" dirty="0">
                <a:solidFill>
                  <a:schemeClr val="folHlink"/>
                </a:solidFill>
                <a:latin typeface="+mn-lt"/>
              </a:rPr>
              <a:t>Analysis </a:t>
            </a:r>
            <a:br>
              <a:rPr lang="en-GB" sz="3600" b="1" dirty="0">
                <a:solidFill>
                  <a:schemeClr val="folHlink"/>
                </a:solidFill>
                <a:latin typeface="+mn-lt"/>
              </a:rPr>
            </a:br>
            <a:r>
              <a:rPr lang="en-GB" sz="3600" b="1" i="1" cap="none" dirty="0">
                <a:solidFill>
                  <a:schemeClr val="folHlink"/>
                </a:solidFill>
                <a:latin typeface="+mn-lt"/>
              </a:rPr>
              <a:t>STUART HALL</a:t>
            </a:r>
            <a:r>
              <a:rPr lang="en-GB" sz="3600" dirty="0">
                <a:solidFill>
                  <a:schemeClr val="folHlink"/>
                </a:solidFill>
                <a:latin typeface="+mn-lt"/>
              </a:rPr>
              <a:t/>
            </a:r>
            <a:br>
              <a:rPr lang="en-GB" sz="3600" dirty="0">
                <a:solidFill>
                  <a:schemeClr val="folHlink"/>
                </a:solidFill>
                <a:latin typeface="+mn-lt"/>
              </a:rPr>
            </a:br>
            <a:r>
              <a:rPr lang="en-GB" sz="2400" dirty="0">
                <a:solidFill>
                  <a:schemeClr val="folHlink"/>
                </a:solidFill>
                <a:latin typeface="+mn-lt"/>
              </a:rPr>
              <a:t/>
            </a:r>
            <a:br>
              <a:rPr lang="en-GB" sz="2400" dirty="0">
                <a:solidFill>
                  <a:schemeClr val="folHlink"/>
                </a:solidFill>
                <a:latin typeface="+mn-lt"/>
              </a:rPr>
            </a:br>
            <a:r>
              <a:rPr lang="en-GB" sz="1200" dirty="0">
                <a:solidFill>
                  <a:schemeClr val="folHlink"/>
                </a:solidFill>
                <a:latin typeface="+mn-lt"/>
              </a:rPr>
              <a:t/>
            </a:r>
            <a:br>
              <a:rPr lang="en-GB" sz="1200" dirty="0">
                <a:solidFill>
                  <a:schemeClr val="folHlink"/>
                </a:solidFill>
                <a:latin typeface="+mn-lt"/>
              </a:rPr>
            </a:br>
            <a:r>
              <a:rPr lang="en-GB" sz="2000" cap="none" dirty="0">
                <a:latin typeface="+mn-lt"/>
              </a:rPr>
              <a:t>W</a:t>
            </a:r>
            <a:r>
              <a:rPr lang="en-GB" sz="2000" cap="none" dirty="0">
                <a:solidFill>
                  <a:schemeClr val="tx1"/>
                </a:solidFill>
                <a:latin typeface="+mn-lt"/>
              </a:rPr>
              <a:t>hen a producer constructs a text it is </a:t>
            </a:r>
            <a:r>
              <a:rPr lang="en-GB" sz="2000" b="1" cap="none" dirty="0">
                <a:solidFill>
                  <a:srgbClr val="FF3399"/>
                </a:solidFill>
                <a:latin typeface="+mn-lt"/>
              </a:rPr>
              <a:t>encoded</a:t>
            </a:r>
            <a:r>
              <a:rPr lang="en-GB" sz="2000" cap="none" dirty="0">
                <a:solidFill>
                  <a:schemeClr val="tx1"/>
                </a:solidFill>
                <a:latin typeface="+mn-lt"/>
              </a:rPr>
              <a:t> with a meaning or messages that the producer wishes to convey to the audience.</a:t>
            </a:r>
            <a:br>
              <a:rPr lang="en-GB" sz="2000" cap="none" dirty="0">
                <a:solidFill>
                  <a:schemeClr val="tx1"/>
                </a:solidFill>
                <a:latin typeface="+mn-lt"/>
              </a:rPr>
            </a:br>
            <a:r>
              <a:rPr lang="en-GB" sz="2000" cap="none" dirty="0">
                <a:solidFill>
                  <a:schemeClr val="tx1"/>
                </a:solidFill>
                <a:latin typeface="+mn-lt"/>
              </a:rPr>
              <a:t/>
            </a:r>
            <a:br>
              <a:rPr lang="en-GB" sz="2000" cap="none" dirty="0">
                <a:solidFill>
                  <a:schemeClr val="tx1"/>
                </a:solidFill>
                <a:latin typeface="+mn-lt"/>
              </a:rPr>
            </a:br>
            <a:r>
              <a:rPr lang="en-GB" sz="2000" cap="none" dirty="0">
                <a:solidFill>
                  <a:schemeClr val="tx1"/>
                </a:solidFill>
                <a:latin typeface="+mn-lt"/>
              </a:rPr>
              <a:t>In some instances audiences will ‘correctly’ </a:t>
            </a:r>
            <a:r>
              <a:rPr lang="en-GB" sz="2000" b="1" cap="none" dirty="0">
                <a:solidFill>
                  <a:srgbClr val="FF3399"/>
                </a:solidFill>
                <a:latin typeface="+mn-lt"/>
              </a:rPr>
              <a:t>decode</a:t>
            </a:r>
            <a:r>
              <a:rPr lang="en-GB" sz="2000" cap="none" dirty="0">
                <a:solidFill>
                  <a:schemeClr val="tx1"/>
                </a:solidFill>
                <a:latin typeface="+mn-lt"/>
              </a:rPr>
              <a:t> the </a:t>
            </a:r>
            <a:r>
              <a:rPr lang="en-GB" sz="2000" b="1" cap="none" dirty="0">
                <a:solidFill>
                  <a:srgbClr val="FF3399"/>
                </a:solidFill>
                <a:latin typeface="+mn-lt"/>
              </a:rPr>
              <a:t>message</a:t>
            </a:r>
            <a:r>
              <a:rPr lang="en-GB" sz="2000" cap="none" dirty="0">
                <a:solidFill>
                  <a:schemeClr val="tx1"/>
                </a:solidFill>
                <a:latin typeface="+mn-lt"/>
              </a:rPr>
              <a:t> or </a:t>
            </a:r>
            <a:r>
              <a:rPr lang="en-GB" sz="2000" b="1" cap="none" dirty="0">
                <a:solidFill>
                  <a:srgbClr val="FF3399"/>
                </a:solidFill>
                <a:latin typeface="+mn-lt"/>
              </a:rPr>
              <a:t>meaning</a:t>
            </a:r>
            <a:r>
              <a:rPr lang="en-GB" sz="2000" cap="none" dirty="0">
                <a:solidFill>
                  <a:schemeClr val="tx1"/>
                </a:solidFill>
                <a:latin typeface="+mn-lt"/>
              </a:rPr>
              <a:t> and understand what the producer was trying to say. Which is why there are 3 different ways for an audience to decode a text: </a:t>
            </a:r>
            <a:br>
              <a:rPr lang="en-GB" sz="2000" cap="none" dirty="0">
                <a:solidFill>
                  <a:schemeClr val="tx1"/>
                </a:solidFill>
                <a:latin typeface="+mn-lt"/>
              </a:rPr>
            </a:br>
            <a:r>
              <a:rPr lang="en-GB" sz="2000" cap="none" dirty="0">
                <a:solidFill>
                  <a:schemeClr val="tx1"/>
                </a:solidFill>
                <a:latin typeface="+mn-lt"/>
              </a:rPr>
              <a:t/>
            </a:r>
            <a:br>
              <a:rPr lang="en-GB" sz="2000" cap="none" dirty="0">
                <a:solidFill>
                  <a:schemeClr val="tx1"/>
                </a:solidFill>
                <a:latin typeface="+mn-lt"/>
              </a:rPr>
            </a:br>
            <a:r>
              <a:rPr lang="en-GB" sz="2000" cap="none" dirty="0">
                <a:solidFill>
                  <a:schemeClr val="tx1"/>
                </a:solidFill>
                <a:latin typeface="+mn-lt"/>
              </a:rPr>
              <a:t/>
            </a:r>
            <a:br>
              <a:rPr lang="en-GB" sz="2000" cap="none" dirty="0">
                <a:solidFill>
                  <a:schemeClr val="tx1"/>
                </a:solidFill>
                <a:latin typeface="+mn-lt"/>
              </a:rPr>
            </a:br>
            <a:r>
              <a:rPr lang="en-GB" sz="2000" cap="none" dirty="0">
                <a:solidFill>
                  <a:schemeClr val="tx1"/>
                </a:solidFill>
                <a:latin typeface="+mn-lt"/>
              </a:rPr>
              <a:t>	</a:t>
            </a:r>
            <a:r>
              <a:rPr lang="en-GB" sz="2000" b="1" dirty="0">
                <a:solidFill>
                  <a:srgbClr val="FF3399"/>
                </a:solidFill>
                <a:latin typeface="+mn-lt"/>
              </a:rPr>
              <a:t>Preferred/dominant reading</a:t>
            </a:r>
            <a:br>
              <a:rPr lang="en-GB" sz="2000" b="1" dirty="0">
                <a:solidFill>
                  <a:srgbClr val="FF3399"/>
                </a:solidFill>
                <a:latin typeface="+mn-lt"/>
              </a:rPr>
            </a:br>
            <a:r>
              <a:rPr lang="en-GB" sz="2000" b="1" dirty="0">
                <a:solidFill>
                  <a:srgbClr val="FF3399"/>
                </a:solidFill>
                <a:latin typeface="+mn-lt"/>
              </a:rPr>
              <a:t>	Negotiated reading</a:t>
            </a:r>
            <a:br>
              <a:rPr lang="en-GB" sz="2000" b="1" dirty="0">
                <a:solidFill>
                  <a:srgbClr val="FF3399"/>
                </a:solidFill>
                <a:latin typeface="+mn-lt"/>
              </a:rPr>
            </a:br>
            <a:r>
              <a:rPr lang="en-GB" sz="2000" b="1" dirty="0">
                <a:solidFill>
                  <a:srgbClr val="FF3399"/>
                </a:solidFill>
                <a:latin typeface="+mn-lt"/>
              </a:rPr>
              <a:t>	Oppositional reading</a:t>
            </a:r>
            <a:r>
              <a:rPr lang="en-GB" sz="2000" cap="none" dirty="0">
                <a:solidFill>
                  <a:schemeClr val="tx1"/>
                </a:solidFill>
                <a:latin typeface="+mn-lt"/>
              </a:rPr>
              <a:t/>
            </a:r>
            <a:br>
              <a:rPr lang="en-GB" sz="2000" cap="none" dirty="0">
                <a:solidFill>
                  <a:schemeClr val="tx1"/>
                </a:solidFill>
                <a:latin typeface="+mn-lt"/>
              </a:rPr>
            </a:br>
            <a:endParaRPr lang="en-GB" sz="2000" dirty="0">
              <a:solidFill>
                <a:schemeClr val="folHlink"/>
              </a:solidFill>
            </a:endParaRPr>
          </a:p>
        </p:txBody>
      </p:sp>
      <p:pic>
        <p:nvPicPr>
          <p:cNvPr id="7171"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05064"/>
            <a:ext cx="2951783" cy="1781175"/>
          </a:xfrm>
          <a:prstGeom prst="roundRect">
            <a:avLst>
              <a:gd name="adj" fmla="val 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TextBox 3"/>
          <p:cNvSpPr txBox="1"/>
          <p:nvPr/>
        </p:nvSpPr>
        <p:spPr>
          <a:xfrm rot="1986662">
            <a:off x="6979798" y="348735"/>
            <a:ext cx="2627784"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t>ACTIVE AUDIENCE</a:t>
            </a:r>
            <a:endParaRPr lang="en-GB"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95536" y="692696"/>
            <a:ext cx="8136904" cy="5859785"/>
          </a:xfrm>
        </p:spPr>
        <p:txBody>
          <a:bodyPr>
            <a:noAutofit/>
          </a:bodyPr>
          <a:lstStyle/>
          <a:p>
            <a:pPr>
              <a:lnSpc>
                <a:spcPct val="150000"/>
              </a:lnSpc>
              <a:defRPr/>
            </a:pPr>
            <a:r>
              <a:rPr lang="en-GB" sz="2000" b="1" cap="none" dirty="0">
                <a:solidFill>
                  <a:srgbClr val="FF3399"/>
                </a:solidFill>
                <a:latin typeface="+mn-lt"/>
              </a:rPr>
              <a:t>Preferred/dominant reading</a:t>
            </a:r>
            <a:r>
              <a:rPr lang="en-GB" sz="2000" b="1" cap="none" dirty="0">
                <a:latin typeface="+mn-lt"/>
              </a:rPr>
              <a:t> </a:t>
            </a:r>
            <a:r>
              <a:rPr lang="en-GB" sz="2000" cap="none" dirty="0">
                <a:latin typeface="+mn-lt"/>
              </a:rPr>
              <a:t>– Where the target audience receives the text they understand, and accept and share the messages/dominant values that were encoded by its producer (hegemonic reading</a:t>
            </a:r>
            <a:r>
              <a:rPr lang="en-GB" sz="2000" cap="none" dirty="0" smtClean="0">
                <a:latin typeface="+mn-lt"/>
              </a:rPr>
              <a:t>)</a:t>
            </a:r>
            <a:br>
              <a:rPr lang="en-GB" sz="2000" cap="none" dirty="0" smtClean="0">
                <a:latin typeface="+mn-lt"/>
              </a:rPr>
            </a:br>
            <a:r>
              <a:rPr lang="en-GB" sz="2000" cap="none" dirty="0">
                <a:latin typeface="+mn-lt"/>
              </a:rPr>
              <a:t/>
            </a:r>
            <a:br>
              <a:rPr lang="en-GB" sz="2000" cap="none" dirty="0">
                <a:latin typeface="+mn-lt"/>
              </a:rPr>
            </a:br>
            <a:r>
              <a:rPr lang="en-GB" sz="2000" b="1" cap="none" dirty="0">
                <a:solidFill>
                  <a:srgbClr val="FF3399"/>
                </a:solidFill>
                <a:latin typeface="+mn-lt"/>
              </a:rPr>
              <a:t>Negotiated reading</a:t>
            </a:r>
            <a:r>
              <a:rPr lang="en-GB" sz="2000" b="1" cap="none" dirty="0">
                <a:latin typeface="+mn-lt"/>
              </a:rPr>
              <a:t> </a:t>
            </a:r>
            <a:r>
              <a:rPr lang="en-GB" sz="2000" cap="none" dirty="0">
                <a:latin typeface="+mn-lt"/>
              </a:rPr>
              <a:t>– Where audience members receive the text and understand the messages/dominant values of the producers but will modify </a:t>
            </a:r>
            <a:r>
              <a:rPr lang="en-GB" sz="2000" cap="none" dirty="0" smtClean="0">
                <a:latin typeface="+mn-lt"/>
              </a:rPr>
              <a:t>meaning or argue </a:t>
            </a:r>
            <a:r>
              <a:rPr lang="en-GB" sz="2000" cap="none" dirty="0">
                <a:latin typeface="+mn-lt"/>
              </a:rPr>
              <a:t>against certain messages (such as representations of groups etc.) To suit their own values and position. </a:t>
            </a:r>
            <a:r>
              <a:rPr lang="en-GB" sz="2000" cap="none" dirty="0" smtClean="0">
                <a:latin typeface="+mn-lt"/>
              </a:rPr>
              <a:t/>
            </a:r>
            <a:br>
              <a:rPr lang="en-GB" sz="2000" cap="none" dirty="0" smtClean="0">
                <a:latin typeface="+mn-lt"/>
              </a:rPr>
            </a:br>
            <a:r>
              <a:rPr lang="en-GB" sz="2000" cap="none" dirty="0">
                <a:latin typeface="+mn-lt"/>
              </a:rPr>
              <a:t/>
            </a:r>
            <a:br>
              <a:rPr lang="en-GB" sz="2000" cap="none" dirty="0">
                <a:latin typeface="+mn-lt"/>
              </a:rPr>
            </a:br>
            <a:r>
              <a:rPr lang="en-GB" sz="2000" b="1" cap="none" dirty="0">
                <a:solidFill>
                  <a:srgbClr val="FF3399"/>
                </a:solidFill>
                <a:latin typeface="+mn-lt"/>
              </a:rPr>
              <a:t>Oppositional readin</a:t>
            </a:r>
            <a:r>
              <a:rPr lang="en-GB" sz="2000" cap="none" dirty="0">
                <a:solidFill>
                  <a:srgbClr val="FF3399"/>
                </a:solidFill>
                <a:latin typeface="+mn-lt"/>
              </a:rPr>
              <a:t>g</a:t>
            </a:r>
            <a:r>
              <a:rPr lang="en-GB" sz="2000" cap="none" dirty="0">
                <a:latin typeface="+mn-lt"/>
              </a:rPr>
              <a:t> – Where audience members not part of the target audience reject the preferred reading/dominant values of the producers and </a:t>
            </a:r>
            <a:r>
              <a:rPr lang="en-GB" sz="2000" cap="none" dirty="0" smtClean="0">
                <a:latin typeface="+mn-lt"/>
              </a:rPr>
              <a:t>receive and construct </a:t>
            </a:r>
            <a:r>
              <a:rPr lang="en-GB" sz="2000" cap="none" dirty="0">
                <a:latin typeface="+mn-lt"/>
              </a:rPr>
              <a:t>an alternative meaning (counter hegemonic). </a:t>
            </a:r>
            <a:r>
              <a:rPr lang="en-GB" sz="1800" cap="none" dirty="0" smtClean="0"/>
              <a:t/>
            </a:r>
            <a:br>
              <a:rPr lang="en-GB" sz="1800" cap="none" dirty="0" smtClean="0"/>
            </a:br>
            <a:endParaRPr lang="en-GB" sz="1800" cap="none" dirty="0">
              <a:latin typeface="+mn-lt"/>
            </a:endParaRPr>
          </a:p>
        </p:txBody>
      </p:sp>
      <p:sp>
        <p:nvSpPr>
          <p:cNvPr id="3" name="TextBox 2"/>
          <p:cNvSpPr txBox="1"/>
          <p:nvPr/>
        </p:nvSpPr>
        <p:spPr>
          <a:xfrm rot="1986662">
            <a:off x="6979798" y="348735"/>
            <a:ext cx="2627784"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t>ACTIVE AUDIENCE</a:t>
            </a:r>
            <a:endParaRPr lang="en-GB"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891" y="260648"/>
            <a:ext cx="7772400" cy="809913"/>
          </a:xfrm>
        </p:spPr>
        <p:txBody>
          <a:bodyPr/>
          <a:lstStyle/>
          <a:p>
            <a:r>
              <a:rPr lang="en-GB" b="1" dirty="0">
                <a:solidFill>
                  <a:schemeClr val="folHlink"/>
                </a:solidFill>
                <a:latin typeface="+mn-lt"/>
              </a:rPr>
              <a:t>Reception </a:t>
            </a:r>
            <a:r>
              <a:rPr lang="en-GB" b="1" dirty="0" smtClean="0">
                <a:solidFill>
                  <a:schemeClr val="folHlink"/>
                </a:solidFill>
                <a:latin typeface="+mn-lt"/>
              </a:rPr>
              <a:t>Analysis: AN Example</a:t>
            </a:r>
            <a:endParaRPr lang="en-GB" dirty="0">
              <a:latin typeface="+mn-lt"/>
            </a:endParaRPr>
          </a:p>
        </p:txBody>
      </p:sp>
      <p:pic>
        <p:nvPicPr>
          <p:cNvPr id="3" name="Picture 2">
            <a:hlinkClick r:id="rId2"/>
          </p:cNvPr>
          <p:cNvPicPr>
            <a:picLocks noChangeAspect="1"/>
          </p:cNvPicPr>
          <p:nvPr/>
        </p:nvPicPr>
        <p:blipFill>
          <a:blip r:embed="rId3"/>
          <a:stretch>
            <a:fillRect/>
          </a:stretch>
        </p:blipFill>
        <p:spPr>
          <a:xfrm>
            <a:off x="335891" y="1240738"/>
            <a:ext cx="4054390" cy="3013521"/>
          </a:xfrm>
          <a:prstGeom prst="rect">
            <a:avLst/>
          </a:prstGeom>
        </p:spPr>
      </p:pic>
      <p:sp>
        <p:nvSpPr>
          <p:cNvPr id="4" name="TextBox 3"/>
          <p:cNvSpPr txBox="1"/>
          <p:nvPr/>
        </p:nvSpPr>
        <p:spPr>
          <a:xfrm>
            <a:off x="4608005" y="1268760"/>
            <a:ext cx="4392488" cy="2337884"/>
          </a:xfrm>
          <a:prstGeom prst="rect">
            <a:avLst/>
          </a:prstGeom>
          <a:noFill/>
        </p:spPr>
        <p:txBody>
          <a:bodyPr wrap="square" rtlCol="0">
            <a:spAutoFit/>
          </a:bodyPr>
          <a:lstStyle/>
          <a:p>
            <a:pPr marL="342900" indent="-342900">
              <a:lnSpc>
                <a:spcPct val="150000"/>
              </a:lnSpc>
              <a:buFont typeface="+mj-lt"/>
              <a:buAutoNum type="arabicPeriod"/>
            </a:pPr>
            <a:r>
              <a:rPr lang="en-GB" sz="2000" dirty="0" smtClean="0"/>
              <a:t>What is the intended (preferred) meaning of this advert?</a:t>
            </a:r>
          </a:p>
          <a:p>
            <a:pPr>
              <a:lnSpc>
                <a:spcPct val="150000"/>
              </a:lnSpc>
            </a:pPr>
            <a:endParaRPr lang="en-GB" sz="2000" dirty="0" smtClean="0"/>
          </a:p>
          <a:p>
            <a:pPr marL="342900" indent="-342900">
              <a:lnSpc>
                <a:spcPct val="150000"/>
              </a:lnSpc>
              <a:buFont typeface="+mj-lt"/>
              <a:buAutoNum type="arabicPeriod" startAt="2"/>
            </a:pPr>
            <a:r>
              <a:rPr lang="en-GB" sz="2000" dirty="0" smtClean="0"/>
              <a:t>What techniques do they use to encourage this preferred reading?</a:t>
            </a:r>
            <a:endParaRPr lang="en-GB" sz="2000" dirty="0"/>
          </a:p>
        </p:txBody>
      </p:sp>
      <p:sp>
        <p:nvSpPr>
          <p:cNvPr id="5" name="TextBox 4"/>
          <p:cNvSpPr txBox="1"/>
          <p:nvPr/>
        </p:nvSpPr>
        <p:spPr>
          <a:xfrm>
            <a:off x="339460" y="4452458"/>
            <a:ext cx="8136904" cy="2215991"/>
          </a:xfrm>
          <a:prstGeom prst="rect">
            <a:avLst/>
          </a:prstGeom>
          <a:noFill/>
        </p:spPr>
        <p:txBody>
          <a:bodyPr wrap="square" rtlCol="0">
            <a:spAutoFit/>
          </a:bodyPr>
          <a:lstStyle/>
          <a:p>
            <a:pPr>
              <a:lnSpc>
                <a:spcPct val="150000"/>
              </a:lnSpc>
            </a:pPr>
            <a:r>
              <a:rPr lang="en-GB" sz="2000" dirty="0" smtClean="0"/>
              <a:t>Why did people have a </a:t>
            </a:r>
            <a:r>
              <a:rPr lang="en-GB" sz="2000" dirty="0" smtClean="0"/>
              <a:t>preferred, negotiated </a:t>
            </a:r>
            <a:r>
              <a:rPr lang="en-GB" sz="2000" dirty="0" smtClean="0"/>
              <a:t>or </a:t>
            </a:r>
            <a:r>
              <a:rPr lang="en-GB" sz="2000" dirty="0" smtClean="0"/>
              <a:t>oppositional reading</a:t>
            </a:r>
            <a:r>
              <a:rPr lang="en-GB" sz="2000" dirty="0" smtClean="0"/>
              <a:t>?</a:t>
            </a:r>
          </a:p>
          <a:p>
            <a:pPr>
              <a:lnSpc>
                <a:spcPct val="150000"/>
              </a:lnSpc>
            </a:pPr>
            <a:r>
              <a:rPr lang="en-GB" sz="2000" dirty="0" smtClean="0">
                <a:hlinkClick r:id="rId4"/>
              </a:rPr>
              <a:t>Buzzfeed</a:t>
            </a:r>
            <a:endParaRPr lang="en-GB" sz="2000" dirty="0" smtClean="0"/>
          </a:p>
          <a:p>
            <a:pPr>
              <a:lnSpc>
                <a:spcPct val="150000"/>
              </a:lnSpc>
            </a:pPr>
            <a:r>
              <a:rPr lang="en-GB" sz="2000" dirty="0" smtClean="0">
                <a:hlinkClick r:id="rId5"/>
              </a:rPr>
              <a:t>Pretty52</a:t>
            </a:r>
          </a:p>
          <a:p>
            <a:pPr>
              <a:lnSpc>
                <a:spcPct val="150000"/>
              </a:lnSpc>
            </a:pPr>
            <a:r>
              <a:rPr lang="en-GB" sz="2000" dirty="0" smtClean="0">
                <a:hlinkClick r:id="rId6"/>
              </a:rPr>
              <a:t>Campaign Live </a:t>
            </a:r>
          </a:p>
          <a:p>
            <a:endParaRPr lang="en-GB" dirty="0"/>
          </a:p>
        </p:txBody>
      </p:sp>
      <p:sp>
        <p:nvSpPr>
          <p:cNvPr id="6" name="TextBox 5"/>
          <p:cNvSpPr txBox="1"/>
          <p:nvPr/>
        </p:nvSpPr>
        <p:spPr>
          <a:xfrm rot="1986662">
            <a:off x="6979798" y="348735"/>
            <a:ext cx="2627784"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t>ACTIVE AUDIENCE</a:t>
            </a:r>
            <a:endParaRPr lang="en-GB" i="1" dirty="0"/>
          </a:p>
        </p:txBody>
      </p:sp>
    </p:spTree>
    <p:extLst>
      <p:ext uri="{BB962C8B-B14F-4D97-AF65-F5344CB8AC3E}">
        <p14:creationId xmlns:p14="http://schemas.microsoft.com/office/powerpoint/2010/main" val="297088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772400" cy="1456267"/>
          </a:xfrm>
        </p:spPr>
        <p:txBody>
          <a:bodyPr>
            <a:normAutofit/>
          </a:bodyPr>
          <a:lstStyle/>
          <a:p>
            <a:pPr>
              <a:defRPr/>
            </a:pPr>
            <a:r>
              <a:rPr lang="en-GB" sz="3600" b="1" dirty="0">
                <a:solidFill>
                  <a:schemeClr val="accent1">
                    <a:lumMod val="20000"/>
                    <a:lumOff val="80000"/>
                  </a:schemeClr>
                </a:solidFill>
                <a:latin typeface="+mn-lt"/>
              </a:rPr>
              <a:t>FANDOM </a:t>
            </a:r>
            <a:r>
              <a:rPr lang="en-GB" sz="3600" b="1" dirty="0" smtClean="0">
                <a:solidFill>
                  <a:schemeClr val="accent1">
                    <a:lumMod val="20000"/>
                    <a:lumOff val="80000"/>
                  </a:schemeClr>
                </a:solidFill>
                <a:latin typeface="+mn-lt"/>
              </a:rPr>
              <a:t>theory</a:t>
            </a:r>
            <a:br>
              <a:rPr lang="en-GB" sz="3600" b="1" dirty="0" smtClean="0">
                <a:solidFill>
                  <a:schemeClr val="accent1">
                    <a:lumMod val="20000"/>
                    <a:lumOff val="80000"/>
                  </a:schemeClr>
                </a:solidFill>
                <a:latin typeface="+mn-lt"/>
              </a:rPr>
            </a:br>
            <a:r>
              <a:rPr lang="en-GB" sz="3600" b="1" i="1" dirty="0" smtClean="0">
                <a:solidFill>
                  <a:schemeClr val="accent1">
                    <a:lumMod val="20000"/>
                    <a:lumOff val="80000"/>
                  </a:schemeClr>
                </a:solidFill>
                <a:latin typeface="+mn-lt"/>
              </a:rPr>
              <a:t>Henry Jenkins’s </a:t>
            </a:r>
            <a:endParaRPr lang="en-GB" sz="3600" b="1" i="1" dirty="0">
              <a:solidFill>
                <a:schemeClr val="accent1">
                  <a:lumMod val="20000"/>
                  <a:lumOff val="80000"/>
                </a:schemeClr>
              </a:solidFill>
              <a:latin typeface="+mn-lt"/>
            </a:endParaRPr>
          </a:p>
        </p:txBody>
      </p:sp>
      <p:sp>
        <p:nvSpPr>
          <p:cNvPr id="13315" name="Content Placeholder 2"/>
          <p:cNvSpPr>
            <a:spLocks noGrp="1"/>
          </p:cNvSpPr>
          <p:nvPr>
            <p:ph sz="half" idx="1"/>
          </p:nvPr>
        </p:nvSpPr>
        <p:spPr>
          <a:xfrm>
            <a:off x="251520" y="1552668"/>
            <a:ext cx="5011960" cy="5244440"/>
          </a:xfrm>
        </p:spPr>
        <p:txBody>
          <a:bodyPr>
            <a:normAutofit/>
          </a:bodyPr>
          <a:lstStyle/>
          <a:p>
            <a:r>
              <a:rPr lang="en-GB" altLang="en-US" dirty="0" smtClean="0"/>
              <a:t>Henry Jenkins (an American media academic) has developed the idea that fans are </a:t>
            </a:r>
            <a:r>
              <a:rPr lang="en-GB" altLang="en-US" b="1" dirty="0" smtClean="0">
                <a:solidFill>
                  <a:srgbClr val="FF3399"/>
                </a:solidFill>
              </a:rPr>
              <a:t>active participants </a:t>
            </a:r>
            <a:r>
              <a:rPr lang="en-GB" altLang="en-US" dirty="0" smtClean="0"/>
              <a:t>in the construction and circulation of textual meanings.</a:t>
            </a:r>
          </a:p>
          <a:p>
            <a:r>
              <a:rPr lang="en-GB" altLang="en-US" b="1" dirty="0" smtClean="0">
                <a:solidFill>
                  <a:srgbClr val="FF3399"/>
                </a:solidFill>
              </a:rPr>
              <a:t>Fans construct their own culture </a:t>
            </a:r>
            <a:r>
              <a:rPr lang="en-GB" altLang="en-US" dirty="0" smtClean="0"/>
              <a:t>by appropriating and remixing texts and reading them in ways that are not fully authorised by the media producers (‘textual poaching’). Through this "poaching", the fans carried out such creative cultural activities as rethinking personal identity issues such as gender and sexuality; writing stories to shift focus onto a media "</a:t>
            </a:r>
            <a:r>
              <a:rPr lang="en-GB" altLang="en-US" dirty="0" err="1" smtClean="0"/>
              <a:t>storyworld's</a:t>
            </a:r>
            <a:r>
              <a:rPr lang="en-GB" altLang="en-US" dirty="0" smtClean="0"/>
              <a:t>" secondary characters; producing content to expand on the timelines of a </a:t>
            </a:r>
            <a:r>
              <a:rPr lang="en-GB" altLang="en-US" dirty="0" err="1" smtClean="0"/>
              <a:t>storyworld</a:t>
            </a:r>
            <a:r>
              <a:rPr lang="en-GB" altLang="en-US" dirty="0" smtClean="0"/>
              <a:t>; or filling in missing scenes in the </a:t>
            </a:r>
            <a:r>
              <a:rPr lang="en-GB" altLang="en-US" dirty="0" err="1" smtClean="0"/>
              <a:t>storyworld's</a:t>
            </a:r>
            <a:r>
              <a:rPr lang="en-GB" altLang="en-US" dirty="0" smtClean="0"/>
              <a:t> official narratives order to better satisfy the fan community.</a:t>
            </a:r>
          </a:p>
        </p:txBody>
      </p:sp>
      <p:pic>
        <p:nvPicPr>
          <p:cNvPr id="13316"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79644" y="2420888"/>
            <a:ext cx="3225271" cy="2148781"/>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rot="1986662">
            <a:off x="6979798" y="348735"/>
            <a:ext cx="2627784"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t>ACTIVE AUDIENCE</a:t>
            </a:r>
            <a:endParaRPr lang="en-GB" i="1" dirty="0"/>
          </a:p>
        </p:txBody>
      </p:sp>
    </p:spTree>
    <p:extLst>
      <p:ext uri="{BB962C8B-B14F-4D97-AF65-F5344CB8AC3E}">
        <p14:creationId xmlns:p14="http://schemas.microsoft.com/office/powerpoint/2010/main" val="72282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0C2B3ED5F4294EA05994708EF95487" ma:contentTypeVersion="1" ma:contentTypeDescription="Create a new document." ma:contentTypeScope="" ma:versionID="407b6dfee364b4f6dd742388d2d3e56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F276C-B438-4EB9-B423-DF759E18F0F2}">
  <ds:schemaRefs>
    <ds:schemaRef ds:uri="http://schemas.microsoft.com/sharepoint/v3/contenttype/forms"/>
  </ds:schemaRefs>
</ds:datastoreItem>
</file>

<file path=customXml/itemProps2.xml><?xml version="1.0" encoding="utf-8"?>
<ds:datastoreItem xmlns:ds="http://schemas.openxmlformats.org/officeDocument/2006/customXml" ds:itemID="{D27754E7-131B-4F20-950C-3410F0E67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{021BFD08-81C5-5B44-B484-79A25D00BA6B}tf10001058</Template>
  <TotalTime>667</TotalTime>
  <Words>842</Words>
  <Application>Microsoft Office PowerPoint</Application>
  <PresentationFormat>On-screen Show (4:3)</PresentationFormat>
  <Paragraphs>202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Tahoma</vt:lpstr>
      <vt:lpstr>Times New Roman</vt:lpstr>
      <vt:lpstr>Celestial</vt:lpstr>
      <vt:lpstr>PowerPoint Presentation</vt:lpstr>
      <vt:lpstr> Audience theories</vt:lpstr>
      <vt:lpstr>Effects models</vt:lpstr>
      <vt:lpstr>Although audiences are seen as less passive than during the 1950’s, the hypodermic theory is still used by those in authority to generate moral panics – including effects of the content of teens magazines on teenage girls, violent video games/films and their contribution to violent behaviour etc. Where the media is ‘blamed’ for the wrongs in society.   This links to work on social cognitive theory by the psychologist Albert Bandura with the bobo doll experiment.  However, is there contemporary evidence to give this theory relevance? </vt:lpstr>
      <vt:lpstr>This theory is a more refined version of the effects model – where repeated exposure of the same messages/ideologies will eventually have an effect on the audience’s attitudes/values.  This type of effect is cited when critics say that the audience has become desensitised, making the audience less sensitive to, for example, violent crimes in films/tv.    Also, that exposure to repeated patterns of representation over long periods of time can shape and influence the way in which people perceive the world (cultivating particular views and opinions).  Cultivation reinforces mainstream values (dominant ideologies) </vt:lpstr>
      <vt:lpstr>Reception Analysis  STUART HALL   When a producer constructs a text it is encoded with a meaning or messages that the producer wishes to convey to the audience.  In some instances audiences will ‘correctly’ decode the message or meaning and understand what the producer was trying to say. Which is why there are 3 different ways for an audience to decode a text:     Preferred/dominant reading  Negotiated reading  Oppositional reading </vt:lpstr>
      <vt:lpstr>Preferred/dominant reading – Where the target audience receives the text they understand, and accept and share the messages/dominant values that were encoded by its producer (hegemonic reading)  Negotiated reading – Where audience members receive the text and understand the messages/dominant values of the producers but will modify meaning or argue against certain messages (such as representations of groups etc.) To suit their own values and position.   Oppositional reading – Where audience members not part of the target audience reject the preferred reading/dominant values of the producers and receive and construct an alternative meaning (counter hegemonic).  </vt:lpstr>
      <vt:lpstr>Reception Analysis: AN Example</vt:lpstr>
      <vt:lpstr>FANDOM theory Henry Jenkins’s </vt:lpstr>
      <vt:lpstr>‘End of audience’ theory Clay Shirky </vt:lpstr>
      <vt:lpstr>For help revising theorist use your notes and have a look at….</vt:lpstr>
      <vt:lpstr>ADVERTISING REGULATion</vt:lpstr>
      <vt:lpstr>Regulator TASK</vt:lpstr>
      <vt:lpstr>Quiz Questions</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on audiences</dc:title>
  <dc:creator>tad</dc:creator>
  <cp:lastModifiedBy>Karina L. Free</cp:lastModifiedBy>
  <cp:revision>69</cp:revision>
  <cp:lastPrinted>2017-06-27T11:30:17Z</cp:lastPrinted>
  <dcterms:created xsi:type="dcterms:W3CDTF">2009-06-22T13:38:33Z</dcterms:created>
  <dcterms:modified xsi:type="dcterms:W3CDTF">2019-07-02T10:21:28Z</dcterms:modified>
</cp:coreProperties>
</file>