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71" r:id="rId5"/>
    <p:sldId id="256" r:id="rId6"/>
    <p:sldId id="267" r:id="rId7"/>
    <p:sldId id="258" r:id="rId8"/>
    <p:sldId id="268" r:id="rId9"/>
    <p:sldId id="263" r:id="rId10"/>
    <p:sldId id="257" r:id="rId11"/>
    <p:sldId id="259" r:id="rId12"/>
    <p:sldId id="260" r:id="rId13"/>
    <p:sldId id="261" r:id="rId14"/>
    <p:sldId id="262" r:id="rId15"/>
    <p:sldId id="270" r:id="rId16"/>
    <p:sldId id="264" r:id="rId17"/>
    <p:sldId id="272" r:id="rId18"/>
    <p:sldId id="265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77778" autoAdjust="0"/>
  </p:normalViewPr>
  <p:slideViewPr>
    <p:cSldViewPr>
      <p:cViewPr varScale="1">
        <p:scale>
          <a:sx n="84" d="100"/>
          <a:sy n="84" d="100"/>
        </p:scale>
        <p:origin x="7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C8BE4-E36A-4689-BC7D-F1A497B52691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91008-C410-494F-8423-E3141627E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49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Necessity (satisfy a need</a:t>
            </a:r>
            <a:r>
              <a:rPr lang="en-GB" baseline="0" dirty="0" smtClean="0"/>
              <a:t> / want)</a:t>
            </a:r>
          </a:p>
          <a:p>
            <a:r>
              <a:rPr lang="en-GB" baseline="0" dirty="0" smtClean="0"/>
              <a:t>Growth - Survival</a:t>
            </a:r>
          </a:p>
          <a:p>
            <a:r>
              <a:rPr lang="en-GB" baseline="0" dirty="0" smtClean="0"/>
              <a:t>Break even</a:t>
            </a:r>
            <a:endParaRPr lang="en-GB" dirty="0" smtClean="0"/>
          </a:p>
          <a:p>
            <a:r>
              <a:rPr lang="en-GB" dirty="0" smtClean="0"/>
              <a:t>Good</a:t>
            </a:r>
            <a:r>
              <a:rPr lang="en-GB" baseline="0" dirty="0" smtClean="0"/>
              <a:t> understanding of their customer base</a:t>
            </a:r>
          </a:p>
          <a:p>
            <a:r>
              <a:rPr lang="en-GB" baseline="0" dirty="0" smtClean="0"/>
              <a:t>Meet objectives</a:t>
            </a:r>
          </a:p>
          <a:p>
            <a:r>
              <a:rPr lang="en-GB" baseline="0" dirty="0" smtClean="0"/>
              <a:t>Entrepreneur driving business forward (link to new learning)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1008-C410-494F-8423-E3141627E63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151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 </a:t>
            </a:r>
            <a:r>
              <a:rPr lang="en-GB" dirty="0" err="1" smtClean="0"/>
              <a:t>mins</a:t>
            </a:r>
            <a:endParaRPr lang="en-GB" dirty="0" smtClean="0"/>
          </a:p>
          <a:p>
            <a:r>
              <a:rPr lang="en-GB" dirty="0" smtClean="0"/>
              <a:t>Sir Alan Sugar, Dame Mary Perkins,</a:t>
            </a:r>
            <a:r>
              <a:rPr lang="en-GB" baseline="0" dirty="0" smtClean="0"/>
              <a:t> James Dyson, Sophie Cornish and Holly Tucker, Sir Richard Branson</a:t>
            </a:r>
          </a:p>
          <a:p>
            <a:endParaRPr lang="en-GB" baseline="0" dirty="0" smtClean="0"/>
          </a:p>
          <a:p>
            <a:r>
              <a:rPr lang="en-GB" baseline="0" dirty="0" smtClean="0"/>
              <a:t>Use to instigate discussion. What are the similarities / differences between their skills / characteristics?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1008-C410-494F-8423-E3141627E63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451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1008-C410-494F-8423-E3141627E63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805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Starter:</a:t>
            </a:r>
            <a:r>
              <a:rPr lang="en-GB" baseline="0" dirty="0" smtClean="0"/>
              <a:t> 5 </a:t>
            </a:r>
            <a:r>
              <a:rPr lang="en-GB" baseline="0" dirty="0" err="1" smtClean="0"/>
              <a:t>mins</a:t>
            </a:r>
            <a:endParaRPr lang="en-GB" baseline="0" dirty="0" smtClean="0"/>
          </a:p>
          <a:p>
            <a:r>
              <a:rPr lang="en-GB" baseline="0" dirty="0" smtClean="0"/>
              <a:t>2 </a:t>
            </a:r>
            <a:r>
              <a:rPr lang="en-GB" baseline="0" dirty="0" err="1" smtClean="0"/>
              <a:t>mins</a:t>
            </a:r>
            <a:r>
              <a:rPr lang="en-GB" baseline="0" dirty="0" smtClean="0"/>
              <a:t> comparison with classmates and feeding back to class.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1008-C410-494F-8423-E3141627E63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043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Choose students to share their</a:t>
            </a:r>
            <a:r>
              <a:rPr lang="en-GB" baseline="0" dirty="0" smtClean="0"/>
              <a:t> responses before displaying on board</a:t>
            </a:r>
          </a:p>
          <a:p>
            <a:r>
              <a:rPr lang="en-GB" baseline="0" dirty="0" smtClean="0"/>
              <a:t>Discuss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1008-C410-494F-8423-E3141627E63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043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Opportunity cost for a successful</a:t>
            </a:r>
            <a:r>
              <a:rPr lang="en-GB" baseline="0" dirty="0" smtClean="0"/>
              <a:t> entrepreneur is likely to be lower than the benefits of owning a business. </a:t>
            </a:r>
          </a:p>
          <a:p>
            <a:r>
              <a:rPr lang="en-GB" baseline="0" dirty="0" smtClean="0"/>
              <a:t>If unsuccessful, the opportunity cost is likely to be higher. Unsuccessful entrepreneurs are likely to close the business.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1008-C410-494F-8423-E3141627E63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614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Build on work</a:t>
            </a:r>
            <a:r>
              <a:rPr lang="en-GB" baseline="0" dirty="0" smtClean="0"/>
              <a:t> from the enrolment task</a:t>
            </a:r>
            <a:endParaRPr lang="en-GB" dirty="0" smtClean="0"/>
          </a:p>
          <a:p>
            <a:r>
              <a:rPr lang="en-GB" baseline="0" dirty="0" smtClean="0"/>
              <a:t>2 minutes for first part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1008-C410-494F-8423-E3141627E63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858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Encourage students</a:t>
            </a:r>
            <a:r>
              <a:rPr lang="en-GB" baseline="0" dirty="0" smtClean="0"/>
              <a:t> to choose at least one young entrepreneur from the ‘Being a young entrepreneur’ link on </a:t>
            </a:r>
            <a:r>
              <a:rPr lang="en-GB" baseline="0" dirty="0" err="1" smtClean="0"/>
              <a:t>GoL</a:t>
            </a:r>
            <a:r>
              <a:rPr lang="en-GB" baseline="0" dirty="0" smtClean="0"/>
              <a:t>.</a:t>
            </a:r>
          </a:p>
          <a:p>
            <a:r>
              <a:rPr lang="en-GB" baseline="0" dirty="0" smtClean="0"/>
              <a:t>They should create a presentation (slide on each entrepreneur).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1008-C410-494F-8423-E3141627E63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132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</a:t>
            </a:r>
            <a:r>
              <a:rPr lang="en-GB" baseline="0" dirty="0" smtClean="0"/>
              <a:t> they agree / disagree? Why / why not? </a:t>
            </a:r>
          </a:p>
          <a:p>
            <a:r>
              <a:rPr lang="en-GB" baseline="0" dirty="0" smtClean="0"/>
              <a:t>Justify</a:t>
            </a:r>
          </a:p>
          <a:p>
            <a:r>
              <a:rPr lang="en-GB" baseline="0" dirty="0" smtClean="0"/>
              <a:t>Discuss other skills / attributes required to be a success...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1008-C410-494F-8423-E3141627E63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10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DA57149-F9E5-4CF7-A211-6921260909B5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6A2890E-441E-47E2-BD37-1B5DDE206B31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7149-F9E5-4CF7-A211-6921260909B5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890E-441E-47E2-BD37-1B5DDE206B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7149-F9E5-4CF7-A211-6921260909B5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890E-441E-47E2-BD37-1B5DDE206B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7149-F9E5-4CF7-A211-6921260909B5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890E-441E-47E2-BD37-1B5DDE206B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7149-F9E5-4CF7-A211-6921260909B5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890E-441E-47E2-BD37-1B5DDE206B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7149-F9E5-4CF7-A211-6921260909B5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890E-441E-47E2-BD37-1B5DDE206B3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7149-F9E5-4CF7-A211-6921260909B5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890E-441E-47E2-BD37-1B5DDE206B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7149-F9E5-4CF7-A211-6921260909B5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890E-441E-47E2-BD37-1B5DDE206B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7149-F9E5-4CF7-A211-6921260909B5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890E-441E-47E2-BD37-1B5DDE206B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7149-F9E5-4CF7-A211-6921260909B5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890E-441E-47E2-BD37-1B5DDE206B31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7149-F9E5-4CF7-A211-6921260909B5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890E-441E-47E2-BD37-1B5DDE206B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DA57149-F9E5-4CF7-A211-6921260909B5}" type="datetimeFigureOut">
              <a:rPr lang="en-GB" smtClean="0"/>
              <a:t>12/09/2018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6A2890E-441E-47E2-BD37-1B5DDE206B3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i_Gy_J1qIt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frm=1&amp;source=images&amp;cd=&amp;cad=rja&amp;uact=8&amp;ved=0CAcQjRxqFQoTCOH0g62-5McCFYHxFAodxsEFJw&amp;url=http://artysmartyshop.com/we-love-being-not-on-the-high-street/&amp;psig=AFQjCNFjKXIxjJe8Ml7GSSO8YMZJDxRlrw&amp;ust=1441700309104902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.uk/imgres?imgurl=http://images.askmen.com/specials/2007_top_49/men/richard_branson.jpg&amp;imgrefurl=http://www.askmen.com/specials/2007_top_49/richard-branson-21.html&amp;usg=__An9oHGWWEcLTnYKvFdTJTwBQZE4=&amp;h=414&amp;w=318&amp;sz=37&amp;hl=en&amp;start=2&amp;tbnid=x0JzupCB8NnVoM:&amp;tbnh=125&amp;tbnw=96&amp;prev=/images?q%3Drichard%2Bbranson%26gbv%3D2%26hl%3Den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hyperlink" Target="http://www.google.co.uk/url?sa=i&amp;rct=j&amp;q=&amp;esrc=s&amp;frm=1&amp;source=images&amp;cd=&amp;cad=rja&amp;uact=8&amp;ved=0CAcQjRxqFQoTCPqSwdC-5McCFctcFAodX5sC_A&amp;url=http://www.optometry.co.uk/news-and-features/news/?article%3D129&amp;bvm=bv.102022582,d.ZGU&amp;psig=AFQjCNEmG1jvLhwZURn21W1H-coQyGKkng&amp;ust=1441700376529108" TargetMode="External"/><Relationship Id="rId4" Type="http://schemas.openxmlformats.org/officeDocument/2006/relationships/hyperlink" Target="http://www.google.co.uk/url?sa=i&amp;rct=j&amp;q=&amp;esrc=s&amp;frm=1&amp;source=images&amp;cd=&amp;cad=rja&amp;uact=8&amp;ved=0CAcQjRxqFQoTCPujzMy85McCFUZpFAodLjkPiQ&amp;url=http://www.styleathome.com/decorating-and-design/flooring/james-dyson-vacuum-virtuoso/a/309&amp;psig=AFQjCNHi-hLPcwLIb0InGRmQ75uXmP31EA&amp;ust=1441699828404167" TargetMode="Externa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_LZ7pGICWz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Identify 3 features of a successful start up.</a:t>
            </a:r>
          </a:p>
          <a:p>
            <a:endParaRPr lang="en-GB" dirty="0"/>
          </a:p>
          <a:p>
            <a:r>
              <a:rPr lang="en-GB" dirty="0" smtClean="0"/>
              <a:t>In a short paragraph, explain how SMEs contribute to the economy.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302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Motivations of entrepreneurs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139338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What would motivate you to start your own business?</a:t>
            </a:r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0946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Financial and non-financial motives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393896"/>
              </p:ext>
            </p:extLst>
          </p:nvPr>
        </p:nvGraphicFramePr>
        <p:xfrm>
          <a:off x="1042988" y="2324100"/>
          <a:ext cx="7057404" cy="3481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543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Financial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Non financial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543">
                <a:tc>
                  <a:txBody>
                    <a:bodyPr/>
                    <a:lstStyle/>
                    <a:p>
                      <a:r>
                        <a:rPr lang="en-GB" dirty="0" smtClean="0"/>
                        <a:t>To gain a profit (survival)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 be their own boss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543">
                <a:tc>
                  <a:txBody>
                    <a:bodyPr/>
                    <a:lstStyle/>
                    <a:p>
                      <a:r>
                        <a:rPr lang="en-GB" dirty="0" smtClean="0"/>
                        <a:t>To use redundancy</a:t>
                      </a:r>
                      <a:r>
                        <a:rPr lang="en-GB" baseline="0" dirty="0" smtClean="0"/>
                        <a:t> money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Personal</a:t>
                      </a:r>
                      <a:r>
                        <a:rPr lang="en-GB" baseline="0" dirty="0" smtClean="0"/>
                        <a:t> satisfaction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1267">
                <a:tc>
                  <a:txBody>
                    <a:bodyPr/>
                    <a:lstStyle/>
                    <a:p>
                      <a:r>
                        <a:rPr lang="en-GB" dirty="0" smtClean="0"/>
                        <a:t>Grow personal wealth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 turn a hobby/passion into a business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126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Change in personal circumstances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76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352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Words from Richard Branson...</a:t>
            </a:r>
            <a:endParaRPr lang="en-GB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5" t="22542" r="37832" b="24492"/>
          <a:stretch/>
        </p:blipFill>
        <p:spPr bwMode="auto">
          <a:xfrm>
            <a:off x="1331640" y="2132856"/>
            <a:ext cx="6528169" cy="428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30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r>
              <a:rPr lang="en-GB" dirty="0" smtClean="0"/>
              <a:t>Paired investigation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988840"/>
            <a:ext cx="7056784" cy="3816424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en-GB" dirty="0" smtClean="0"/>
              <a:t>Select 3 entrepreneurs:</a:t>
            </a:r>
          </a:p>
          <a:p>
            <a:pPr marL="68580" indent="0">
              <a:buNone/>
            </a:pPr>
            <a:endParaRPr lang="en-GB" dirty="0"/>
          </a:p>
          <a:p>
            <a:r>
              <a:rPr lang="en-GB" dirty="0" smtClean="0"/>
              <a:t>Describe the nature of their business</a:t>
            </a:r>
          </a:p>
          <a:p>
            <a:r>
              <a:rPr lang="en-GB" dirty="0" smtClean="0"/>
              <a:t>Identify their particular skills/characteristics</a:t>
            </a:r>
          </a:p>
          <a:p>
            <a:r>
              <a:rPr lang="en-GB" dirty="0" smtClean="0"/>
              <a:t>Explain the reasons for their success.</a:t>
            </a:r>
          </a:p>
          <a:p>
            <a:r>
              <a:rPr lang="en-GB" dirty="0" smtClean="0"/>
              <a:t>Were their motivations financial or non-financial?</a:t>
            </a:r>
          </a:p>
          <a:p>
            <a:endParaRPr lang="en-GB" dirty="0"/>
          </a:p>
          <a:p>
            <a:pPr marL="68580" indent="0">
              <a:buNone/>
            </a:pPr>
            <a:r>
              <a:rPr lang="en-GB" dirty="0" smtClean="0"/>
              <a:t>Be prepared to share your findings with the class.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55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are entrepreneurs important for the economy?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Create businesses that hire people</a:t>
            </a:r>
          </a:p>
          <a:p>
            <a:r>
              <a:rPr lang="en-GB" dirty="0" smtClean="0"/>
              <a:t>Add to national income</a:t>
            </a:r>
          </a:p>
          <a:p>
            <a:r>
              <a:rPr lang="en-GB" dirty="0" smtClean="0"/>
              <a:t>Crate demand for products which in turn create jobs for other businesses</a:t>
            </a:r>
          </a:p>
          <a:p>
            <a:r>
              <a:rPr lang="en-GB" dirty="0" smtClean="0"/>
              <a:t>Introduce new technologies to the market</a:t>
            </a:r>
          </a:p>
          <a:p>
            <a:r>
              <a:rPr lang="en-GB" dirty="0" smtClean="0"/>
              <a:t>Community development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851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GB" dirty="0" smtClean="0"/>
              <a:t>To what extent do you agree with the statement </a:t>
            </a:r>
            <a:r>
              <a:rPr lang="en-GB" i="1" dirty="0" smtClean="0"/>
              <a:t>“All successful entrepreneurs are risk takers”</a:t>
            </a:r>
          </a:p>
          <a:p>
            <a:pPr marL="68580" indent="0">
              <a:buNone/>
            </a:pPr>
            <a:endParaRPr lang="en-GB" dirty="0"/>
          </a:p>
          <a:p>
            <a:pPr marL="68580" indent="0">
              <a:buNone/>
            </a:pPr>
            <a:r>
              <a:rPr lang="en-GB" dirty="0" smtClean="0"/>
              <a:t>Do you agree / disagree?</a:t>
            </a:r>
          </a:p>
          <a:p>
            <a:pPr marL="68580" indent="0">
              <a:buNone/>
            </a:pPr>
            <a:endParaRPr lang="en-GB" dirty="0"/>
          </a:p>
          <a:p>
            <a:pPr marL="68580" indent="0">
              <a:buNone/>
            </a:pPr>
            <a:r>
              <a:rPr lang="en-GB" dirty="0" smtClean="0"/>
              <a:t>Why / why not?</a:t>
            </a:r>
          </a:p>
          <a:p>
            <a:pPr marL="68580" indent="0">
              <a:buNone/>
            </a:pPr>
            <a:endParaRPr lang="en-GB" dirty="0"/>
          </a:p>
          <a:p>
            <a:pPr marL="68580" indent="0">
              <a:buNone/>
            </a:pPr>
            <a:r>
              <a:rPr lang="en-GB" dirty="0" smtClean="0"/>
              <a:t>Justify your response.</a:t>
            </a:r>
          </a:p>
          <a:p>
            <a:pPr marL="6858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2661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Prep work due Monday 17</a:t>
            </a:r>
            <a:r>
              <a:rPr lang="en-GB" baseline="30000" dirty="0" smtClean="0"/>
              <a:t>th</a:t>
            </a:r>
            <a:r>
              <a:rPr lang="en-GB" dirty="0" smtClean="0"/>
              <a:t> September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Read the stakeholders notes</a:t>
            </a:r>
          </a:p>
          <a:p>
            <a:endParaRPr lang="en-GB" dirty="0"/>
          </a:p>
          <a:p>
            <a:r>
              <a:rPr lang="en-GB" dirty="0" smtClean="0"/>
              <a:t>Define the term ‘ stakeholders’</a:t>
            </a:r>
          </a:p>
          <a:p>
            <a:endParaRPr lang="en-GB" dirty="0"/>
          </a:p>
          <a:p>
            <a:r>
              <a:rPr lang="en-GB" dirty="0" smtClean="0"/>
              <a:t>Summarise the interests of each of the different stakeholder groups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5301208"/>
            <a:ext cx="2376264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One side of A4!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55259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Enterprise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Characteristics and motives of entrepreneurs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7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693992"/>
          </a:xfrm>
        </p:spPr>
        <p:txBody>
          <a:bodyPr>
            <a:normAutofit fontScale="90000"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Think – Pair – Share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Consider the successes of the following entrepreneurs... </a:t>
            </a:r>
            <a:br>
              <a:rPr lang="en-GB" sz="2800" dirty="0" smtClean="0"/>
            </a:br>
            <a:r>
              <a:rPr lang="en-GB" sz="2800" dirty="0" smtClean="0"/>
              <a:t>What characteristics/skills do they have?</a:t>
            </a:r>
            <a:endParaRPr lang="en-GB" sz="2800" dirty="0"/>
          </a:p>
        </p:txBody>
      </p:sp>
      <p:pic>
        <p:nvPicPr>
          <p:cNvPr id="4" name="Picture 3" descr="http://www.bbc.co.uk/apprentice/series6/_uploads/images/board/lord_suga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1"/>
            <a:ext cx="1499719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styleathome.com/img/photos/biz/Style%20at%20Home/James-Dyson-mai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624" y="2515665"/>
            <a:ext cx="1396913" cy="156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tbn3.google.com/images?q=tbn:x0JzupCB8NnVoM:http://images.askmen.com/specials/2007_top_49/men/richard_branson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813" y="4529608"/>
            <a:ext cx="1237450" cy="161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artysmartyshop.com/wp-content/uploads/2014/03/not4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491" y="4529606"/>
            <a:ext cx="2584691" cy="161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optometry.co.uk/images/preexisting/MaryPerkins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29461"/>
            <a:ext cx="2016224" cy="164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37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Explain the role of the entrepreneur in creating, setting up, running and developing a business</a:t>
            </a:r>
          </a:p>
          <a:p>
            <a:endParaRPr lang="en-GB" dirty="0"/>
          </a:p>
          <a:p>
            <a:r>
              <a:rPr lang="en-GB" dirty="0" smtClean="0"/>
              <a:t>Explain the financial and non-financial motives of entrepreneurs</a:t>
            </a:r>
          </a:p>
          <a:p>
            <a:endParaRPr lang="en-GB" dirty="0"/>
          </a:p>
          <a:p>
            <a:r>
              <a:rPr lang="en-GB" dirty="0" smtClean="0"/>
              <a:t>Explain the characteristics and skills of entrepreneurs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06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 takes risk and initiative!</a:t>
            </a:r>
            <a:endParaRPr lang="en-GB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0" t="23015" r="38880" b="27488"/>
          <a:stretch/>
        </p:blipFill>
        <p:spPr bwMode="auto">
          <a:xfrm>
            <a:off x="1691681" y="2564904"/>
            <a:ext cx="5481630" cy="34059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74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547" y="764704"/>
            <a:ext cx="7136845" cy="1440160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In pairs, rank these skills/characteristics in order of importance.</a:t>
            </a:r>
          </a:p>
          <a:p>
            <a:r>
              <a:rPr lang="en-GB" dirty="0" smtClean="0"/>
              <a:t>Write a brief justification of your top 3 choices.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3" t="21821" r="43104" b="35345"/>
          <a:stretch/>
        </p:blipFill>
        <p:spPr bwMode="auto">
          <a:xfrm>
            <a:off x="2195736" y="2128344"/>
            <a:ext cx="4508862" cy="41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36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role of the entrepreneur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Consider the process of starting (or taking over) an enterprise.</a:t>
            </a:r>
          </a:p>
          <a:p>
            <a:endParaRPr lang="en-GB" dirty="0"/>
          </a:p>
          <a:p>
            <a:r>
              <a:rPr lang="en-GB" dirty="0" smtClean="0"/>
              <a:t>In bullet points, note down the tasks/responsibilities of an entrepreneur in creating, setting up, running and developing the business.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236296" y="5589240"/>
            <a:ext cx="1152128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 minutes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05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role of the entrepreneur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Owns</a:t>
            </a:r>
            <a:r>
              <a:rPr lang="en-GB" dirty="0" smtClean="0"/>
              <a:t> (start up capital)</a:t>
            </a:r>
          </a:p>
          <a:p>
            <a:endParaRPr lang="en-GB" dirty="0" smtClean="0"/>
          </a:p>
          <a:p>
            <a:r>
              <a:rPr lang="en-GB" b="1" dirty="0" smtClean="0"/>
              <a:t>Organises</a:t>
            </a:r>
            <a:r>
              <a:rPr lang="en-GB" dirty="0" smtClean="0"/>
              <a:t> (hiring / buying / decision making )</a:t>
            </a:r>
          </a:p>
          <a:p>
            <a:endParaRPr lang="en-GB" dirty="0" smtClean="0"/>
          </a:p>
          <a:p>
            <a:r>
              <a:rPr lang="en-GB" b="1" dirty="0" smtClean="0"/>
              <a:t>Take risks </a:t>
            </a:r>
            <a:r>
              <a:rPr lang="en-GB" dirty="0" smtClean="0"/>
              <a:t>(loss of money / security)</a:t>
            </a:r>
          </a:p>
          <a:p>
            <a:pPr marL="6858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2859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Risk, reward and opportunity cost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GB" dirty="0" smtClean="0"/>
              <a:t>Being an entrepreneur is risky. If the business fails:</a:t>
            </a:r>
          </a:p>
          <a:p>
            <a:pPr lvl="1"/>
            <a:r>
              <a:rPr lang="en-GB" dirty="0" smtClean="0"/>
              <a:t>May leave debts</a:t>
            </a:r>
          </a:p>
          <a:p>
            <a:pPr lvl="1"/>
            <a:r>
              <a:rPr lang="en-GB" dirty="0" smtClean="0"/>
              <a:t>May have left well paid employment</a:t>
            </a:r>
          </a:p>
          <a:p>
            <a:pPr lvl="1"/>
            <a:r>
              <a:rPr lang="en-GB" dirty="0" smtClean="0"/>
              <a:t>May find it difficult to return to working for someone else</a:t>
            </a:r>
          </a:p>
          <a:p>
            <a:pPr lvl="1"/>
            <a:endParaRPr lang="en-GB" dirty="0"/>
          </a:p>
          <a:p>
            <a:pPr marL="354013" lvl="1" indent="-354013"/>
            <a:r>
              <a:rPr lang="en-GB" dirty="0" smtClean="0"/>
              <a:t>Success and failure have an </a:t>
            </a:r>
            <a:r>
              <a:rPr lang="en-GB" b="1" dirty="0" smtClean="0"/>
              <a:t>opportunity cost</a:t>
            </a:r>
            <a:r>
              <a:rPr lang="en-GB" dirty="0" smtClean="0"/>
              <a:t>.</a:t>
            </a:r>
          </a:p>
          <a:p>
            <a:pPr marL="354013" lvl="1" indent="-354013"/>
            <a:r>
              <a:rPr lang="en-GB" dirty="0" smtClean="0"/>
              <a:t>Opportunity cost = the benefits lost from the next best alternative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21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EA90949D6391244A906844C304818D4E00ED74B73EA9ED4C4C8C2F8846BE81B58F" ma:contentTypeVersion="1" ma:contentTypeDescription="Create a new PowerPoint document" ma:contentTypeScope="" ma:versionID="0bd2b28df0d9f8508218a1968f5c321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AB130E-5E4F-4DCD-8A0F-8B48AE911A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771C090-B6F2-4EA8-91ED-404C0CA39F68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8397FB7-8110-4241-81FE-D163E33A08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297</TotalTime>
  <Words>634</Words>
  <Application>Microsoft Office PowerPoint</Application>
  <PresentationFormat>On-screen Show (4:3)</PresentationFormat>
  <Paragraphs>112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Century Gothic</vt:lpstr>
      <vt:lpstr>Wingdings 2</vt:lpstr>
      <vt:lpstr>Austin</vt:lpstr>
      <vt:lpstr>Starter</vt:lpstr>
      <vt:lpstr>Enterprise</vt:lpstr>
      <vt:lpstr>Think – Pair – Share Consider the successes of the following entrepreneurs...  What characteristics/skills do they have?</vt:lpstr>
      <vt:lpstr>Learning Objectives</vt:lpstr>
      <vt:lpstr>It takes risk and initiative!</vt:lpstr>
      <vt:lpstr>PowerPoint Presentation</vt:lpstr>
      <vt:lpstr>The role of the entrepreneur</vt:lpstr>
      <vt:lpstr>The role of the entrepreneur</vt:lpstr>
      <vt:lpstr>Risk, reward and opportunity cost</vt:lpstr>
      <vt:lpstr>Motivations of entrepreneurs</vt:lpstr>
      <vt:lpstr>Financial and non-financial motives</vt:lpstr>
      <vt:lpstr>Words from Richard Branson...</vt:lpstr>
      <vt:lpstr>Paired investigation task</vt:lpstr>
      <vt:lpstr>Why are entrepreneurs important for the economy?</vt:lpstr>
      <vt:lpstr>Plenary</vt:lpstr>
      <vt:lpstr>Prep work due Monday 17th September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Enterprise</dc:title>
  <dc:creator>Rebecca Crumpton</dc:creator>
  <cp:lastModifiedBy>Rebecca Crumpton</cp:lastModifiedBy>
  <cp:revision>39</cp:revision>
  <dcterms:created xsi:type="dcterms:W3CDTF">2015-09-05T15:16:35Z</dcterms:created>
  <dcterms:modified xsi:type="dcterms:W3CDTF">2018-09-12T14:30:15Z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0x010100EA90949D6391244A906844C304818D4E00ED74B73EA9ED4C4C8C2F8846BE81B58F</vt:lpwstr>
  </property>
</Properties>
</file>