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256" r:id="rId5"/>
    <p:sldId id="273" r:id="rId6"/>
    <p:sldId id="258" r:id="rId7"/>
    <p:sldId id="276" r:id="rId8"/>
    <p:sldId id="285" r:id="rId9"/>
    <p:sldId id="288" r:id="rId10"/>
    <p:sldId id="271" r:id="rId11"/>
    <p:sldId id="274" r:id="rId12"/>
    <p:sldId id="275" r:id="rId13"/>
    <p:sldId id="277" r:id="rId14"/>
    <p:sldId id="278" r:id="rId15"/>
    <p:sldId id="280" r:id="rId16"/>
    <p:sldId id="279" r:id="rId17"/>
    <p:sldId id="286" r:id="rId18"/>
    <p:sldId id="283" r:id="rId19"/>
    <p:sldId id="287" r:id="rId20"/>
    <p:sldId id="281" r:id="rId21"/>
    <p:sldId id="26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77778" autoAdjust="0"/>
  </p:normalViewPr>
  <p:slideViewPr>
    <p:cSldViewPr>
      <p:cViewPr varScale="1">
        <p:scale>
          <a:sx n="84" d="100"/>
          <a:sy n="84" d="100"/>
        </p:scale>
        <p:origin x="7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C8BE4-E36A-4689-BC7D-F1A497B52691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91008-C410-494F-8423-E3141627E6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649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5 minutes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1008-C410-494F-8423-E3141627E63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132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1008-C410-494F-8423-E3141627E63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805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Choose</a:t>
            </a:r>
            <a:r>
              <a:rPr lang="en-GB" baseline="0" dirty="0" smtClean="0"/>
              <a:t> students to identify the different stakeholders.</a:t>
            </a:r>
          </a:p>
          <a:p>
            <a:r>
              <a:rPr lang="en-GB" baseline="0" dirty="0" smtClean="0"/>
              <a:t>Use slide to define. </a:t>
            </a:r>
          </a:p>
          <a:p>
            <a:r>
              <a:rPr lang="en-GB" baseline="0" dirty="0" smtClean="0"/>
              <a:t>Use questioning to get students to explain why conflict exists between particular stakeholder groups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1008-C410-494F-8423-E3141627E63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944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Provide on handout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1008-C410-494F-8423-E3141627E63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090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Can provide better ways of doing things</a:t>
            </a:r>
            <a:r>
              <a:rPr lang="en-GB" baseline="0" dirty="0" smtClean="0"/>
              <a:t> which can lead to new business</a:t>
            </a:r>
          </a:p>
          <a:p>
            <a:r>
              <a:rPr lang="en-GB" baseline="0" dirty="0" smtClean="0"/>
              <a:t>Help government through taxation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1008-C410-494F-8423-E3141627E63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538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20 minutes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1008-C410-494F-8423-E3141627E63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692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Show</a:t>
            </a:r>
            <a:r>
              <a:rPr lang="en-GB" baseline="0" dirty="0" smtClean="0"/>
              <a:t> the resources to use on screen and point out areas of interest (e.g. stats about employment that SMEs provide – </a:t>
            </a:r>
            <a:r>
              <a:rPr lang="en-GB" baseline="0" dirty="0" err="1" smtClean="0"/>
              <a:t>pg</a:t>
            </a:r>
            <a:r>
              <a:rPr lang="en-GB" baseline="0" dirty="0" smtClean="0"/>
              <a:t> 4 / SMEs by industry sector </a:t>
            </a:r>
            <a:r>
              <a:rPr lang="en-GB" baseline="0" dirty="0" err="1" smtClean="0"/>
              <a:t>pg</a:t>
            </a:r>
            <a:r>
              <a:rPr lang="en-GB" baseline="0" dirty="0" smtClean="0"/>
              <a:t> 12 of Business Population document)</a:t>
            </a:r>
          </a:p>
          <a:p>
            <a:endParaRPr lang="en-GB" baseline="0" dirty="0" smtClean="0"/>
          </a:p>
          <a:p>
            <a:r>
              <a:rPr lang="en-GB" baseline="0" dirty="0" smtClean="0"/>
              <a:t>Use the information found to write a succinct paragraph explaining the importance....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1008-C410-494F-8423-E3141627E63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475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1008-C410-494F-8423-E3141627E63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287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91008-C410-494F-8423-E3141627E63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900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DA57149-F9E5-4CF7-A211-6921260909B5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6A2890E-441E-47E2-BD37-1B5DDE206B31}" type="slidenum">
              <a:rPr lang="en-GB" smtClean="0"/>
              <a:t>‹#›</a:t>
            </a:fld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7149-F9E5-4CF7-A211-6921260909B5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890E-441E-47E2-BD37-1B5DDE206B3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7149-F9E5-4CF7-A211-6921260909B5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890E-441E-47E2-BD37-1B5DDE206B3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7149-F9E5-4CF7-A211-6921260909B5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890E-441E-47E2-BD37-1B5DDE206B3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7149-F9E5-4CF7-A211-6921260909B5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890E-441E-47E2-BD37-1B5DDE206B3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7149-F9E5-4CF7-A211-6921260909B5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890E-441E-47E2-BD37-1B5DDE206B3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7149-F9E5-4CF7-A211-6921260909B5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890E-441E-47E2-BD37-1B5DDE206B3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7149-F9E5-4CF7-A211-6921260909B5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890E-441E-47E2-BD37-1B5DDE206B3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7149-F9E5-4CF7-A211-6921260909B5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890E-441E-47E2-BD37-1B5DDE206B3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7149-F9E5-4CF7-A211-6921260909B5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890E-441E-47E2-BD37-1B5DDE206B31}" type="slidenum">
              <a:rPr lang="en-GB" smtClean="0"/>
              <a:t>‹#›</a:t>
            </a:fld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57149-F9E5-4CF7-A211-6921260909B5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2890E-441E-47E2-BD37-1B5DDE206B31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DA57149-F9E5-4CF7-A211-6921260909B5}" type="datetimeFigureOut">
              <a:rPr lang="en-GB" smtClean="0"/>
              <a:t>17/09/2018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6A2890E-441E-47E2-BD37-1B5DDE206B31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gc55hPIFW8w&amp;list=PLp8BSCLLWBUCTDvRtruUQE7Auli3N_kxk&amp;t=0s&amp;index=8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Enterprise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The importance of entrepreneurs and SMEs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679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14"/>
          <a:stretch/>
        </p:blipFill>
        <p:spPr bwMode="auto">
          <a:xfrm>
            <a:off x="4860032" y="3501008"/>
            <a:ext cx="3713009" cy="22017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346" y="476672"/>
            <a:ext cx="7024744" cy="1143000"/>
          </a:xfrm>
        </p:spPr>
        <p:txBody>
          <a:bodyPr/>
          <a:lstStyle/>
          <a:p>
            <a:r>
              <a:rPr lang="en-GB" dirty="0" smtClean="0"/>
              <a:t>Secondary Sector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6901" y="1649639"/>
            <a:ext cx="6777317" cy="3508977"/>
          </a:xfrm>
        </p:spPr>
        <p:txBody>
          <a:bodyPr/>
          <a:lstStyle/>
          <a:p>
            <a:r>
              <a:rPr lang="en-GB" dirty="0" smtClean="0"/>
              <a:t>Manufacturing and construction industries make, build and assemble products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93" t="40525" r="38204" b="32643"/>
          <a:stretch/>
        </p:blipFill>
        <p:spPr bwMode="auto">
          <a:xfrm>
            <a:off x="653443" y="2784869"/>
            <a:ext cx="3990565" cy="3345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856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024744" cy="1143000"/>
          </a:xfrm>
        </p:spPr>
        <p:txBody>
          <a:bodyPr/>
          <a:lstStyle/>
          <a:p>
            <a:r>
              <a:rPr lang="en-GB" dirty="0" smtClean="0"/>
              <a:t>Tertiary Sector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700808"/>
            <a:ext cx="6777317" cy="3508977"/>
          </a:xfrm>
        </p:spPr>
        <p:txBody>
          <a:bodyPr/>
          <a:lstStyle/>
          <a:p>
            <a:r>
              <a:rPr lang="en-GB" dirty="0" smtClean="0"/>
              <a:t>Includes the provision of services.</a:t>
            </a:r>
          </a:p>
          <a:p>
            <a:r>
              <a:rPr lang="en-GB" dirty="0" smtClean="0"/>
              <a:t>Services give value to people but are not physical goods.</a:t>
            </a:r>
          </a:p>
          <a:p>
            <a:pPr lvl="1"/>
            <a:r>
              <a:rPr lang="en-GB" sz="1800" dirty="0" smtClean="0"/>
              <a:t>Direct services (to people e.g. police, hairdressing)</a:t>
            </a:r>
          </a:p>
          <a:p>
            <a:pPr lvl="1"/>
            <a:r>
              <a:rPr lang="en-GB" sz="1800" dirty="0" smtClean="0"/>
              <a:t>Commercial services (to business e.g. business insurance, financial services etc.)</a:t>
            </a:r>
            <a:endParaRPr lang="en-GB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4" t="40894" r="10906" b="35992"/>
          <a:stretch/>
        </p:blipFill>
        <p:spPr bwMode="auto">
          <a:xfrm>
            <a:off x="1043608" y="4077072"/>
            <a:ext cx="3048477" cy="251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33056"/>
            <a:ext cx="3556324" cy="23249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26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1143000"/>
          </a:xfrm>
        </p:spPr>
        <p:txBody>
          <a:bodyPr/>
          <a:lstStyle/>
          <a:p>
            <a:r>
              <a:rPr lang="en-GB" dirty="0" smtClean="0"/>
              <a:t>Activity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844824"/>
            <a:ext cx="7776864" cy="4248472"/>
          </a:xfrm>
        </p:spPr>
        <p:txBody>
          <a:bodyPr>
            <a:normAutofit/>
          </a:bodyPr>
          <a:lstStyle/>
          <a:p>
            <a:r>
              <a:rPr lang="en-GB" dirty="0" smtClean="0"/>
              <a:t>Look back at the notes you made about 2 successful entrepreneurs.</a:t>
            </a:r>
          </a:p>
          <a:p>
            <a:endParaRPr lang="en-GB" dirty="0"/>
          </a:p>
          <a:p>
            <a:r>
              <a:rPr lang="en-GB" dirty="0" smtClean="0"/>
              <a:t>For one of the </a:t>
            </a:r>
            <a:r>
              <a:rPr lang="en-GB" smtClean="0"/>
              <a:t>entrepreneurs </a:t>
            </a:r>
            <a:r>
              <a:rPr lang="en-GB" b="1" smtClean="0"/>
              <a:t>consider </a:t>
            </a:r>
            <a:r>
              <a:rPr lang="en-GB" smtClean="0"/>
              <a:t>the </a:t>
            </a:r>
            <a:r>
              <a:rPr lang="en-GB" b="1" dirty="0" smtClean="0"/>
              <a:t>impact </a:t>
            </a:r>
            <a:r>
              <a:rPr lang="en-GB" dirty="0" smtClean="0"/>
              <a:t>they have had on businesses and the economy.</a:t>
            </a:r>
          </a:p>
          <a:p>
            <a:pPr lvl="1"/>
            <a:r>
              <a:rPr lang="en-GB" sz="2000" dirty="0"/>
              <a:t>Which business sector? How has their contribution helped that sector grow? </a:t>
            </a:r>
          </a:p>
          <a:p>
            <a:pPr lvl="1"/>
            <a:r>
              <a:rPr lang="en-GB" sz="2000" dirty="0"/>
              <a:t>What impact has that entrepreneur made on the economy?</a:t>
            </a:r>
          </a:p>
          <a:p>
            <a:pPr lvl="1"/>
            <a:r>
              <a:rPr lang="en-GB" sz="2000" dirty="0"/>
              <a:t>Impact on stakeholders?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786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43000"/>
          </a:xfrm>
        </p:spPr>
        <p:txBody>
          <a:bodyPr/>
          <a:lstStyle/>
          <a:p>
            <a:r>
              <a:rPr lang="en-GB" dirty="0" smtClean="0"/>
              <a:t>Activity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916832"/>
            <a:ext cx="6777317" cy="3508977"/>
          </a:xfrm>
        </p:spPr>
        <p:txBody>
          <a:bodyPr/>
          <a:lstStyle/>
          <a:p>
            <a:r>
              <a:rPr lang="en-GB" dirty="0" smtClean="0"/>
              <a:t>Using the resources on Godalming Online, and other websites, gather information and statistics to help  you </a:t>
            </a:r>
            <a:r>
              <a:rPr lang="en-GB" b="1" dirty="0" smtClean="0"/>
              <a:t>explain the importance of entrepreneurs to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The primary, secondary and tertiary sector</a:t>
            </a:r>
          </a:p>
          <a:p>
            <a:pPr lvl="1"/>
            <a:r>
              <a:rPr lang="en-GB" dirty="0" smtClean="0"/>
              <a:t>The UK economy</a:t>
            </a:r>
            <a:endParaRPr lang="en-GB" dirty="0"/>
          </a:p>
          <a:p>
            <a:pPr lvl="1"/>
            <a:r>
              <a:rPr lang="en-GB" dirty="0" smtClean="0"/>
              <a:t>You should also find out more about the different sectors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5085184"/>
            <a:ext cx="4552950" cy="12954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8520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What does explain mean? (AO3)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492896"/>
            <a:ext cx="7560840" cy="3240360"/>
          </a:xfrm>
        </p:spPr>
        <p:txBody>
          <a:bodyPr>
            <a:normAutofit/>
          </a:bodyPr>
          <a:lstStyle/>
          <a:p>
            <a:r>
              <a:rPr lang="en-GB" b="1" dirty="0" smtClean="0"/>
              <a:t>Explain </a:t>
            </a:r>
            <a:r>
              <a:rPr lang="en-GB" dirty="0" smtClean="0"/>
              <a:t>(AO3): </a:t>
            </a:r>
            <a:r>
              <a:rPr lang="en-GB" altLang="en-US" dirty="0"/>
              <a:t>You will need to make a point, explain why the point is important and explain its significance to </a:t>
            </a:r>
            <a:r>
              <a:rPr lang="en-GB" altLang="en-US" dirty="0" smtClean="0"/>
              <a:t>the question</a:t>
            </a:r>
          </a:p>
          <a:p>
            <a:endParaRPr lang="en-GB" altLang="en-US" dirty="0"/>
          </a:p>
          <a:p>
            <a:r>
              <a:rPr lang="en-GB" altLang="en-US" dirty="0" smtClean="0"/>
              <a:t>Cause and effect</a:t>
            </a:r>
          </a:p>
          <a:p>
            <a:endParaRPr lang="en-GB" altLang="en-US" dirty="0"/>
          </a:p>
          <a:p>
            <a:r>
              <a:rPr lang="en-GB" altLang="en-US" dirty="0" smtClean="0"/>
              <a:t>Knock on implications</a:t>
            </a:r>
          </a:p>
          <a:p>
            <a:pPr marL="68580" indent="0">
              <a:buNone/>
            </a:pPr>
            <a:endParaRPr lang="en-GB" alt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2639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What does evaluate mean? (AO4)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700808"/>
            <a:ext cx="7560840" cy="468052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endParaRPr lang="en-GB" altLang="en-US" dirty="0"/>
          </a:p>
          <a:p>
            <a:pPr>
              <a:lnSpc>
                <a:spcPct val="90000"/>
              </a:lnSpc>
            </a:pPr>
            <a:r>
              <a:rPr lang="en-GB" altLang="en-US" dirty="0" smtClean="0"/>
              <a:t>You </a:t>
            </a:r>
            <a:r>
              <a:rPr lang="en-GB" altLang="en-US" dirty="0"/>
              <a:t>will need to discuss two sides of an argument and consider more than one </a:t>
            </a:r>
            <a:r>
              <a:rPr lang="en-GB" altLang="en-US" dirty="0" smtClean="0"/>
              <a:t>perspective</a:t>
            </a:r>
          </a:p>
          <a:p>
            <a:pPr marL="68580" indent="0">
              <a:lnSpc>
                <a:spcPct val="90000"/>
              </a:lnSpc>
              <a:buNone/>
            </a:pPr>
            <a:endParaRPr lang="en-GB" altLang="en-US" dirty="0"/>
          </a:p>
          <a:p>
            <a:pPr>
              <a:lnSpc>
                <a:spcPct val="90000"/>
              </a:lnSpc>
            </a:pPr>
            <a:r>
              <a:rPr lang="en-GB" altLang="en-US" dirty="0"/>
              <a:t>You will be required to consider limiting factors </a:t>
            </a:r>
            <a:r>
              <a:rPr lang="en-GB" altLang="en-US" dirty="0" smtClean="0"/>
              <a:t>It </a:t>
            </a:r>
            <a:r>
              <a:rPr lang="en-GB" altLang="en-US" dirty="0"/>
              <a:t>is useful to consider the long term and short term </a:t>
            </a:r>
            <a:r>
              <a:rPr lang="en-GB" altLang="en-US" dirty="0" smtClean="0"/>
              <a:t>issues</a:t>
            </a:r>
          </a:p>
          <a:p>
            <a:pPr marL="68580" indent="0">
              <a:lnSpc>
                <a:spcPct val="90000"/>
              </a:lnSpc>
              <a:buNone/>
            </a:pPr>
            <a:endParaRPr lang="en-GB" altLang="en-US" dirty="0" smtClean="0"/>
          </a:p>
          <a:p>
            <a:pPr>
              <a:lnSpc>
                <a:spcPct val="90000"/>
              </a:lnSpc>
            </a:pPr>
            <a:r>
              <a:rPr lang="en-GB" altLang="en-US" dirty="0"/>
              <a:t>I</a:t>
            </a:r>
            <a:r>
              <a:rPr lang="en-GB" altLang="en-US" dirty="0" smtClean="0"/>
              <a:t>nvolves </a:t>
            </a:r>
            <a:r>
              <a:rPr lang="en-GB" altLang="en-US" dirty="0"/>
              <a:t>you weighing up options and coming to a </a:t>
            </a:r>
            <a:r>
              <a:rPr lang="en-GB" altLang="en-US" dirty="0" smtClean="0"/>
              <a:t>judgement/conclusions</a:t>
            </a:r>
            <a:endParaRPr lang="en-GB" alt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9202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43000"/>
          </a:xfrm>
        </p:spPr>
        <p:txBody>
          <a:bodyPr/>
          <a:lstStyle/>
          <a:p>
            <a:r>
              <a:rPr lang="en-GB" dirty="0" smtClean="0"/>
              <a:t>Activity 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916832"/>
            <a:ext cx="6777317" cy="3508977"/>
          </a:xfrm>
        </p:spPr>
        <p:txBody>
          <a:bodyPr/>
          <a:lstStyle/>
          <a:p>
            <a:r>
              <a:rPr lang="en-GB" dirty="0" smtClean="0"/>
              <a:t>Complete the Enterprise past paper questions.</a:t>
            </a:r>
          </a:p>
          <a:p>
            <a:endParaRPr lang="en-GB" dirty="0"/>
          </a:p>
          <a:p>
            <a:r>
              <a:rPr lang="en-GB" dirty="0" smtClean="0"/>
              <a:t>Be mindful of the command words in the questions and the structure of your answer</a:t>
            </a:r>
          </a:p>
        </p:txBody>
      </p:sp>
    </p:spTree>
    <p:extLst>
      <p:ext uri="{BB962C8B-B14F-4D97-AF65-F5344CB8AC3E}">
        <p14:creationId xmlns:p14="http://schemas.microsoft.com/office/powerpoint/2010/main" val="220503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424" y="404664"/>
            <a:ext cx="7024744" cy="1143000"/>
          </a:xfrm>
        </p:spPr>
        <p:txBody>
          <a:bodyPr/>
          <a:lstStyle/>
          <a:p>
            <a:r>
              <a:rPr lang="en-GB" dirty="0" smtClean="0"/>
              <a:t>Plenary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12392" y="1844824"/>
            <a:ext cx="7272808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dirty="0" smtClean="0"/>
              <a:t>Explain how the interests of the owners of a business may conflict with the employees?</a:t>
            </a:r>
            <a:endParaRPr lang="en-GB" dirty="0"/>
          </a:p>
          <a:p>
            <a:pPr marL="6858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29209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778" y="692696"/>
            <a:ext cx="7024744" cy="745152"/>
          </a:xfrm>
        </p:spPr>
        <p:txBody>
          <a:bodyPr/>
          <a:lstStyle/>
          <a:p>
            <a:r>
              <a:rPr lang="en-GB" dirty="0" smtClean="0"/>
              <a:t>Homework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28800"/>
            <a:ext cx="7704856" cy="4680520"/>
          </a:xfrm>
        </p:spPr>
        <p:txBody>
          <a:bodyPr>
            <a:normAutofit/>
          </a:bodyPr>
          <a:lstStyle/>
          <a:p>
            <a:r>
              <a:rPr lang="en-GB" dirty="0"/>
              <a:t>Complete the online enterprise quiz on </a:t>
            </a:r>
            <a:r>
              <a:rPr lang="en-GB" dirty="0" err="1"/>
              <a:t>GoL</a:t>
            </a:r>
            <a:endParaRPr lang="en-GB" dirty="0"/>
          </a:p>
          <a:p>
            <a:pPr marL="68580" indent="0">
              <a:buNone/>
            </a:pPr>
            <a:endParaRPr lang="en-GB" dirty="0"/>
          </a:p>
          <a:p>
            <a:r>
              <a:rPr lang="en-GB" dirty="0" smtClean="0"/>
              <a:t>Read and summarise the business plans notes</a:t>
            </a:r>
          </a:p>
          <a:p>
            <a:pPr marL="822960" lvl="1" indent="-457200">
              <a:buAutoNum type="arabicPeriod"/>
            </a:pPr>
            <a:r>
              <a:rPr lang="en-GB" dirty="0" smtClean="0"/>
              <a:t>Purpose of business plans</a:t>
            </a:r>
          </a:p>
          <a:p>
            <a:pPr marL="822960" lvl="1" indent="-457200">
              <a:buAutoNum type="arabicPeriod"/>
            </a:pPr>
            <a:r>
              <a:rPr lang="en-GB" dirty="0" smtClean="0"/>
              <a:t>Headings to include in business plan</a:t>
            </a:r>
          </a:p>
          <a:p>
            <a:pPr marL="822960" lvl="1" indent="-457200">
              <a:buAutoNum type="arabicPeriod"/>
            </a:pPr>
            <a:r>
              <a:rPr lang="en-GB" dirty="0" smtClean="0"/>
              <a:t>Advantages of drawing up a business plan</a:t>
            </a:r>
          </a:p>
          <a:p>
            <a:pPr marL="365760" lvl="1" indent="0">
              <a:buNone/>
            </a:pPr>
            <a:r>
              <a:rPr lang="en-GB" dirty="0" smtClean="0"/>
              <a:t>(one side of A4 maximum)</a:t>
            </a:r>
          </a:p>
          <a:p>
            <a:pPr marL="365125" lvl="1" indent="-365125">
              <a:buNone/>
            </a:pPr>
            <a:r>
              <a:rPr lang="en-GB" dirty="0" smtClean="0">
                <a:solidFill>
                  <a:srgbClr val="FF0000"/>
                </a:solidFill>
              </a:rPr>
              <a:t>Due Monday 19</a:t>
            </a:r>
            <a:r>
              <a:rPr lang="en-GB" baseline="30000" dirty="0" smtClean="0">
                <a:solidFill>
                  <a:srgbClr val="FF0000"/>
                </a:solidFill>
              </a:rPr>
              <a:t>th</a:t>
            </a:r>
            <a:r>
              <a:rPr lang="en-GB" dirty="0" smtClean="0">
                <a:solidFill>
                  <a:srgbClr val="FF0000"/>
                </a:solidFill>
              </a:rPr>
              <a:t> September</a:t>
            </a:r>
          </a:p>
          <a:p>
            <a:pPr marL="365125" lvl="1" indent="-365125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342900" lvl="1"/>
            <a:r>
              <a:rPr lang="en-GB" sz="2400" dirty="0"/>
              <a:t>Answer the James Dyson question</a:t>
            </a:r>
          </a:p>
          <a:p>
            <a:pPr marL="365125" lvl="1" indent="-365125">
              <a:buNone/>
            </a:pPr>
            <a:r>
              <a:rPr lang="en-GB" dirty="0" smtClean="0">
                <a:solidFill>
                  <a:srgbClr val="FF0000"/>
                </a:solidFill>
              </a:rPr>
              <a:t>Due Tuesday 20</a:t>
            </a:r>
            <a:r>
              <a:rPr lang="en-GB" baseline="30000" dirty="0" smtClean="0">
                <a:solidFill>
                  <a:srgbClr val="FF0000"/>
                </a:solidFill>
              </a:rPr>
              <a:t>th</a:t>
            </a:r>
            <a:r>
              <a:rPr lang="en-GB" dirty="0" smtClean="0">
                <a:solidFill>
                  <a:srgbClr val="FF0000"/>
                </a:solidFill>
              </a:rPr>
              <a:t> September</a:t>
            </a:r>
          </a:p>
          <a:p>
            <a:pPr marL="365125" lvl="1" indent="-365125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365125" lvl="1" indent="-365125"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pPr marL="822960" lvl="1" indent="-457200">
              <a:buAutoNum type="arabicPeriod"/>
            </a:pPr>
            <a:endParaRPr lang="en-GB" dirty="0" smtClean="0"/>
          </a:p>
          <a:p>
            <a:pPr marL="68580" indent="0">
              <a:buNone/>
            </a:pPr>
            <a:endParaRPr lang="en-GB" b="1" dirty="0"/>
          </a:p>
          <a:p>
            <a:pPr marL="68580" indent="0">
              <a:buNone/>
            </a:pPr>
            <a:endParaRPr lang="en-GB" b="1" dirty="0" smtClean="0"/>
          </a:p>
          <a:p>
            <a:pPr marL="6858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189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/>
          <a:lstStyle/>
          <a:p>
            <a:r>
              <a:rPr lang="en-GB" dirty="0" smtClean="0"/>
              <a:t>Getting started....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200916" cy="350897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GB" sz="2000" dirty="0" smtClean="0"/>
              <a:t>Reflect on what you learnt about stakeholders from your prep work</a:t>
            </a:r>
          </a:p>
          <a:p>
            <a:pPr marL="68580" indent="0">
              <a:buNone/>
            </a:pPr>
            <a:endParaRPr lang="en-GB" sz="2000" dirty="0"/>
          </a:p>
          <a:p>
            <a:pPr marL="361950" lvl="1" indent="-361950"/>
            <a:r>
              <a:rPr lang="en-US" sz="2400" dirty="0" smtClean="0"/>
              <a:t>Suggest </a:t>
            </a:r>
            <a:r>
              <a:rPr lang="en-US" sz="2400" dirty="0"/>
              <a:t>what the main objectives are of </a:t>
            </a:r>
            <a:r>
              <a:rPr lang="en-US" sz="2400" dirty="0" smtClean="0"/>
              <a:t>at least two different stakeholder groups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307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 smtClean="0"/>
              <a:t>Identify </a:t>
            </a:r>
            <a:r>
              <a:rPr lang="en-GB" dirty="0" smtClean="0"/>
              <a:t>the various stakeholders who are affected by a business</a:t>
            </a:r>
          </a:p>
          <a:p>
            <a:endParaRPr lang="en-GB" b="1" dirty="0"/>
          </a:p>
          <a:p>
            <a:r>
              <a:rPr lang="en-GB" b="1" dirty="0" smtClean="0"/>
              <a:t>Explain </a:t>
            </a:r>
            <a:r>
              <a:rPr lang="en-GB" dirty="0" smtClean="0"/>
              <a:t>the importance of entrepreneurs and SMEs to the primary, secondary and tertiary sectors of the UK economy.</a:t>
            </a:r>
          </a:p>
          <a:p>
            <a:endParaRPr lang="en-GB" dirty="0"/>
          </a:p>
          <a:p>
            <a:r>
              <a:rPr lang="en-GB" b="1" dirty="0" smtClean="0"/>
              <a:t>Evaluate </a:t>
            </a:r>
            <a:r>
              <a:rPr lang="en-GB" dirty="0" smtClean="0"/>
              <a:t>the impact of entrepreneurs  and SMEs on businesses and the economy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606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632" y="692696"/>
            <a:ext cx="7024744" cy="1143000"/>
          </a:xfrm>
        </p:spPr>
        <p:txBody>
          <a:bodyPr/>
          <a:lstStyle/>
          <a:p>
            <a:r>
              <a:rPr lang="en-GB" dirty="0" smtClean="0"/>
              <a:t>Stakeholders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844824"/>
            <a:ext cx="6777317" cy="3508977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Any individual or group which is </a:t>
            </a:r>
            <a:r>
              <a:rPr lang="en-GB" b="1" dirty="0" smtClean="0"/>
              <a:t>affected</a:t>
            </a:r>
            <a:r>
              <a:rPr lang="en-GB" dirty="0" smtClean="0"/>
              <a:t> by the business and so has an </a:t>
            </a:r>
            <a:r>
              <a:rPr lang="en-GB" b="1" dirty="0" smtClean="0"/>
              <a:t>interest</a:t>
            </a:r>
            <a:r>
              <a:rPr lang="en-GB" dirty="0" smtClean="0"/>
              <a:t> in its activities.</a:t>
            </a:r>
          </a:p>
          <a:p>
            <a:endParaRPr lang="en-GB" dirty="0"/>
          </a:p>
          <a:p>
            <a:r>
              <a:rPr lang="en-GB" dirty="0" smtClean="0"/>
              <a:t>Stakeholders are not all driven by the same objectives</a:t>
            </a:r>
          </a:p>
          <a:p>
            <a:endParaRPr lang="en-GB" dirty="0"/>
          </a:p>
          <a:p>
            <a:r>
              <a:rPr lang="en-GB" dirty="0" smtClean="0"/>
              <a:t>Not unusual for stakeholder groups to have conflicting views regarding a business’s activities – why?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72936" y="5389765"/>
            <a:ext cx="784887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In pairs – identify possible conflicts between different stakeholders...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0670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854" y="404664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>Possible conflicting aims of Stakeholders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194" y="1484784"/>
            <a:ext cx="8280920" cy="4337294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en-US" sz="2000" b="1" dirty="0" smtClean="0">
                <a:latin typeface="+mj-lt"/>
              </a:rPr>
              <a:t>Shareholders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  <a:latin typeface="+mj-lt"/>
              </a:rPr>
              <a:t>High profit levels, positive corporate image, long term growth</a:t>
            </a:r>
          </a:p>
          <a:p>
            <a:pPr marL="0" indent="0">
              <a:buNone/>
            </a:pPr>
            <a:r>
              <a:rPr lang="en-US" sz="2000" b="1" dirty="0" smtClean="0">
                <a:latin typeface="+mj-lt"/>
              </a:rPr>
              <a:t>Employees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  <a:latin typeface="+mj-lt"/>
              </a:rPr>
              <a:t>Job security, good working conditions, high levels of pay, promotional opportunities</a:t>
            </a:r>
          </a:p>
          <a:p>
            <a:pPr marL="0" indent="0">
              <a:buNone/>
            </a:pPr>
            <a:r>
              <a:rPr lang="en-US" sz="2000" b="1" dirty="0" smtClean="0">
                <a:latin typeface="+mj-lt"/>
              </a:rPr>
              <a:t>Customers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  <a:latin typeface="+mj-lt"/>
              </a:rPr>
              <a:t>High quality products and services, low prices, good service, wide choice</a:t>
            </a:r>
          </a:p>
          <a:p>
            <a:pPr marL="0" indent="0">
              <a:buNone/>
            </a:pPr>
            <a:r>
              <a:rPr lang="en-US" sz="2000" b="1" dirty="0">
                <a:latin typeface="+mj-lt"/>
              </a:rPr>
              <a:t>S</a:t>
            </a:r>
            <a:r>
              <a:rPr lang="en-US" sz="2000" b="1" dirty="0" smtClean="0">
                <a:latin typeface="+mj-lt"/>
              </a:rPr>
              <a:t>uppliers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  <a:latin typeface="+mj-lt"/>
              </a:rPr>
              <a:t>Regular/increasing orders, prompt payment, steady growth</a:t>
            </a:r>
          </a:p>
          <a:p>
            <a:pPr marL="0" indent="0">
              <a:buNone/>
            </a:pPr>
            <a:r>
              <a:rPr lang="en-US" sz="2000" b="1" dirty="0" smtClean="0">
                <a:latin typeface="+mj-lt"/>
              </a:rPr>
              <a:t>Local community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  <a:latin typeface="+mj-lt"/>
              </a:rPr>
              <a:t>Employment opportunities, acting in a socially responsible manner</a:t>
            </a:r>
          </a:p>
          <a:p>
            <a:pPr marL="0" indent="0">
              <a:buNone/>
            </a:pPr>
            <a:r>
              <a:rPr lang="en-US" sz="2000" b="1" dirty="0" smtClean="0">
                <a:latin typeface="+mj-lt"/>
              </a:rPr>
              <a:t>Government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  <a:latin typeface="+mj-lt"/>
              </a:rPr>
              <a:t>Efficient use of resources, employment and training, complying with legislation</a:t>
            </a:r>
          </a:p>
        </p:txBody>
      </p:sp>
    </p:spTree>
    <p:extLst>
      <p:ext uri="{BB962C8B-B14F-4D97-AF65-F5344CB8AC3E}">
        <p14:creationId xmlns:p14="http://schemas.microsoft.com/office/powerpoint/2010/main" val="421985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Stakeholders</a:t>
            </a:r>
            <a:endParaRPr lang="en-GB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999" y="2420888"/>
            <a:ext cx="6181725" cy="33242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20170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Why are entrepreneurs important to business and the economy?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056900" cy="398566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They are innovative</a:t>
            </a:r>
            <a:endParaRPr lang="en-GB" dirty="0"/>
          </a:p>
          <a:p>
            <a:r>
              <a:rPr lang="en-GB" dirty="0" smtClean="0"/>
              <a:t>Drive business forward</a:t>
            </a:r>
            <a:endParaRPr lang="en-GB" dirty="0"/>
          </a:p>
          <a:p>
            <a:r>
              <a:rPr lang="en-GB" dirty="0"/>
              <a:t>Create businesses that hire </a:t>
            </a:r>
            <a:r>
              <a:rPr lang="en-GB" dirty="0" smtClean="0"/>
              <a:t>people /create new jobs</a:t>
            </a:r>
            <a:endParaRPr lang="en-GB" dirty="0"/>
          </a:p>
          <a:p>
            <a:r>
              <a:rPr lang="en-GB" dirty="0" smtClean="0"/>
              <a:t>Boost economy by providing new products</a:t>
            </a:r>
          </a:p>
          <a:p>
            <a:r>
              <a:rPr lang="en-GB" dirty="0" smtClean="0"/>
              <a:t>Create </a:t>
            </a:r>
            <a:r>
              <a:rPr lang="en-GB" dirty="0"/>
              <a:t>demand for products which in turn create jobs for other </a:t>
            </a:r>
            <a:r>
              <a:rPr lang="en-GB" dirty="0" smtClean="0"/>
              <a:t>businesses</a:t>
            </a:r>
            <a:endParaRPr lang="en-GB" b="1" dirty="0"/>
          </a:p>
          <a:p>
            <a:r>
              <a:rPr lang="en-GB" dirty="0" smtClean="0"/>
              <a:t>Increase exports</a:t>
            </a:r>
          </a:p>
          <a:p>
            <a:r>
              <a:rPr lang="en-GB" dirty="0" smtClean="0"/>
              <a:t>Government benefits from taxation </a:t>
            </a:r>
          </a:p>
          <a:p>
            <a:r>
              <a:rPr lang="en-GB" dirty="0" smtClean="0"/>
              <a:t>Community </a:t>
            </a:r>
            <a:r>
              <a:rPr lang="en-GB" dirty="0"/>
              <a:t>development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5713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Business Activity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Business activity can be conveniently divided into three sectors:</a:t>
            </a:r>
          </a:p>
          <a:p>
            <a:endParaRPr lang="en-GB" dirty="0"/>
          </a:p>
          <a:p>
            <a:pPr marL="525780" indent="-457200">
              <a:buFont typeface="+mj-lt"/>
              <a:buAutoNum type="arabicParenR"/>
            </a:pPr>
            <a:r>
              <a:rPr lang="en-GB" dirty="0" smtClean="0"/>
              <a:t>Primary</a:t>
            </a:r>
          </a:p>
          <a:p>
            <a:pPr marL="525780" indent="-457200">
              <a:buFont typeface="+mj-lt"/>
              <a:buAutoNum type="arabicParenR"/>
            </a:pPr>
            <a:r>
              <a:rPr lang="en-GB" dirty="0" smtClean="0"/>
              <a:t>Secondary</a:t>
            </a:r>
          </a:p>
          <a:p>
            <a:pPr marL="525780" indent="-457200">
              <a:buFont typeface="+mj-lt"/>
              <a:buAutoNum type="arabicParenR"/>
            </a:pPr>
            <a:r>
              <a:rPr lang="en-GB" dirty="0" smtClean="0"/>
              <a:t>Tertiary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659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673" y="4149080"/>
            <a:ext cx="3931623" cy="21280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024744" cy="1143000"/>
          </a:xfrm>
        </p:spPr>
        <p:txBody>
          <a:bodyPr/>
          <a:lstStyle/>
          <a:p>
            <a:r>
              <a:rPr lang="en-GB" dirty="0" smtClean="0"/>
              <a:t>Primary Sector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706902"/>
            <a:ext cx="6777317" cy="3508977"/>
          </a:xfrm>
        </p:spPr>
        <p:txBody>
          <a:bodyPr/>
          <a:lstStyle/>
          <a:p>
            <a:r>
              <a:rPr lang="en-GB" dirty="0" smtClean="0"/>
              <a:t>Extractive – produces raw materials e.g. iron ore (goes into making steel) and oil (that makes petrol, plastics etc.) </a:t>
            </a:r>
          </a:p>
          <a:p>
            <a:r>
              <a:rPr lang="en-GB" dirty="0" smtClean="0"/>
              <a:t>Producing final products e.g. fish, oranges.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0" t="18011" r="5037" b="24013"/>
          <a:stretch/>
        </p:blipFill>
        <p:spPr bwMode="auto">
          <a:xfrm>
            <a:off x="597116" y="3896177"/>
            <a:ext cx="4494310" cy="234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915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owerPoint" ma:contentTypeID="0x010100EA90949D6391244A906844C304818D4E00ED74B73EA9ED4C4C8C2F8846BE81B58F" ma:contentTypeVersion="1" ma:contentTypeDescription="Create a new PowerPoint document" ma:contentTypeScope="" ma:versionID="0bd2b28df0d9f8508218a1968f5c321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71C090-B6F2-4EA8-91ED-404C0CA39F68}">
  <ds:schemaRefs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C8397FB7-8110-4241-81FE-D163E33A08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AB130E-5E4F-4DCD-8A0F-8B48AE911A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554</TotalTime>
  <Words>773</Words>
  <Application>Microsoft Office PowerPoint</Application>
  <PresentationFormat>On-screen Show (4:3)</PresentationFormat>
  <Paragraphs>125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</vt:lpstr>
      <vt:lpstr>Century Gothic</vt:lpstr>
      <vt:lpstr>Wingdings 2</vt:lpstr>
      <vt:lpstr>Austin</vt:lpstr>
      <vt:lpstr>Enterprise</vt:lpstr>
      <vt:lpstr>Getting started....</vt:lpstr>
      <vt:lpstr>Learning Objectives</vt:lpstr>
      <vt:lpstr>Stakeholders</vt:lpstr>
      <vt:lpstr>Possible conflicting aims of Stakeholders</vt:lpstr>
      <vt:lpstr>Stakeholders</vt:lpstr>
      <vt:lpstr>Why are entrepreneurs important to business and the economy?</vt:lpstr>
      <vt:lpstr>Business Activity</vt:lpstr>
      <vt:lpstr>Primary Sector</vt:lpstr>
      <vt:lpstr>Secondary Sector</vt:lpstr>
      <vt:lpstr>Tertiary Sector</vt:lpstr>
      <vt:lpstr>Activity 1</vt:lpstr>
      <vt:lpstr>Activity 2</vt:lpstr>
      <vt:lpstr>What does explain mean? (AO3)</vt:lpstr>
      <vt:lpstr>What does evaluate mean? (AO4)</vt:lpstr>
      <vt:lpstr>Activity 3</vt:lpstr>
      <vt:lpstr>Plenary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Enterprise</dc:title>
  <dc:creator>Rebecca Crumpton</dc:creator>
  <cp:lastModifiedBy>Rebecca Crumpton</cp:lastModifiedBy>
  <cp:revision>63</cp:revision>
  <dcterms:created xsi:type="dcterms:W3CDTF">2015-09-05T15:16:35Z</dcterms:created>
  <dcterms:modified xsi:type="dcterms:W3CDTF">2018-09-17T07:38:33Z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0x010100EA90949D6391244A906844C304818D4E00ED74B73EA9ED4C4C8C2F8846BE81B58F</vt:lpwstr>
  </property>
</Properties>
</file>