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21"/>
  </p:handoutMasterIdLst>
  <p:sldIdLst>
    <p:sldId id="256" r:id="rId5"/>
    <p:sldId id="257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60" r:id="rId18"/>
    <p:sldId id="271" r:id="rId19"/>
    <p:sldId id="258" r:id="rId20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FEBC7-2A1B-46AA-A71B-06647A721182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5DFC-9138-4D47-992E-8DE4B990C7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656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1A28F-7BAA-4777-B30B-582BB0B60317}" type="datetimeFigureOut">
              <a:rPr lang="en-US" smtClean="0"/>
              <a:pPr/>
              <a:t>9/21/2018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21CBD2-EBF5-43DC-8876-23AB92A4FB1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reuters.com/article/2012/10/15/us-britain-starbucks-tax-idUSBRE89E0EX20121015" TargetMode="External"/><Relationship Id="rId2" Type="http://schemas.openxmlformats.org/officeDocument/2006/relationships/hyperlink" Target="http://news.bbc.co.uk/1/hi/england/london/4252421.s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shoreditch+roundabout&amp;&amp;view=detail&amp;mid=C12A44FD76D6C81A0F34C12A44FD76D6C81A0F34&amp;&amp;FORM=VRDGAR" TargetMode="External"/><Relationship Id="rId2" Type="http://schemas.openxmlformats.org/officeDocument/2006/relationships/hyperlink" Target="https://www.youtube.com/watch?v=scCH_M5D9P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988840"/>
            <a:ext cx="6429420" cy="2428892"/>
          </a:xfrm>
        </p:spPr>
        <p:txBody>
          <a:bodyPr/>
          <a:lstStyle/>
          <a:p>
            <a:r>
              <a:rPr lang="en-GB" b="1" dirty="0" smtClean="0"/>
              <a:t>LOCATION OF INDUSTRY</a:t>
            </a:r>
            <a:endParaRPr lang="en-GB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Footloose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Footloose </a:t>
            </a:r>
            <a:r>
              <a:rPr lang="en-US" dirty="0"/>
              <a:t>businesses are those that move from location to location, basing themselves wherever best suits their needs at a particular point in time: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•	changing patterns of </a:t>
            </a:r>
            <a:r>
              <a:rPr lang="en-US" dirty="0" smtClean="0"/>
              <a:t>trade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improved </a:t>
            </a:r>
            <a:r>
              <a:rPr lang="en-US" dirty="0" smtClean="0"/>
              <a:t>communications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freer flows of </a:t>
            </a:r>
            <a:r>
              <a:rPr lang="en-US" dirty="0" smtClean="0"/>
              <a:t>capital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5981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International</a:t>
            </a:r>
            <a:r>
              <a:rPr lang="en-GB" dirty="0" smtClean="0"/>
              <a:t> businesses will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Economies of scale.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b="1" dirty="0" smtClean="0"/>
              <a:t>osts </a:t>
            </a:r>
            <a:r>
              <a:rPr lang="en-US" b="1" dirty="0"/>
              <a:t>of international transport </a:t>
            </a:r>
            <a:r>
              <a:rPr lang="en-US" dirty="0" smtClean="0"/>
              <a:t>and </a:t>
            </a:r>
            <a:r>
              <a:rPr lang="en-US" b="1" dirty="0" err="1" smtClean="0"/>
              <a:t>containerisation</a:t>
            </a:r>
            <a:r>
              <a:rPr lang="en-US" b="1" dirty="0" smtClean="0"/>
              <a:t> have fallen (25-5%)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Wage levels in different countries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Taxation levels in different countries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Skills of the workforce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Legislation (freedom from restrictions – ethics of this?)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256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97175" y="436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286689"/>
              </p:ext>
            </p:extLst>
          </p:nvPr>
        </p:nvGraphicFramePr>
        <p:xfrm>
          <a:off x="467544" y="1484784"/>
          <a:ext cx="8280922" cy="432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60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254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BBC N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ew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s: IK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 opening riots</a:t>
                      </a:r>
                      <a:r>
                        <a:rPr lang="en-US" sz="2400" spc="3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u="none" strike="noStrike" spc="-15" dirty="0">
                          <a:effectLst/>
                          <a:latin typeface="+mj-lt"/>
                          <a:hlinkClick r:id="rId2"/>
                        </a:rPr>
                        <a:t>h</a:t>
                      </a: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ttp://n</a:t>
                      </a:r>
                      <a:r>
                        <a:rPr lang="en-US" sz="2400" u="none" strike="noStrike" spc="-10" dirty="0">
                          <a:effectLst/>
                          <a:latin typeface="+mj-lt"/>
                          <a:hlinkClick r:id="rId2"/>
                        </a:rPr>
                        <a:t>ew</a:t>
                      </a: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s.</a:t>
                      </a:r>
                      <a:endParaRPr lang="en-GB" sz="2400" dirty="0">
                        <a:effectLst/>
                        <a:latin typeface="+mj-l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bbc.</a:t>
                      </a:r>
                      <a:r>
                        <a:rPr lang="en-US" sz="2400" u="none" strike="noStrike" spc="-5" dirty="0">
                          <a:effectLst/>
                          <a:latin typeface="+mj-lt"/>
                          <a:hlinkClick r:id="rId2"/>
                        </a:rPr>
                        <a:t>c</a:t>
                      </a: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o.uk/1/hi</a:t>
                      </a:r>
                      <a:r>
                        <a:rPr lang="en-US" sz="2400" u="none" strike="noStrike" spc="-40" dirty="0">
                          <a:effectLst/>
                          <a:latin typeface="+mj-lt"/>
                          <a:hlinkClick r:id="rId2"/>
                        </a:rPr>
                        <a:t>/</a:t>
                      </a:r>
                      <a:r>
                        <a:rPr lang="en-US" sz="2400" u="none" strike="noStrike" dirty="0" err="1">
                          <a:effectLst/>
                          <a:latin typeface="+mj-lt"/>
                          <a:hlinkClick r:id="rId2"/>
                        </a:rPr>
                        <a:t>england</a:t>
                      </a: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/</a:t>
                      </a:r>
                      <a:r>
                        <a:rPr lang="en-US" sz="2400" u="none" strike="noStrike" dirty="0" err="1">
                          <a:effectLst/>
                          <a:latin typeface="+mj-lt"/>
                          <a:hlinkClick r:id="rId2"/>
                        </a:rPr>
                        <a:t>london</a:t>
                      </a:r>
                      <a:r>
                        <a:rPr lang="en-US" sz="2400" u="none" strike="noStrike" dirty="0">
                          <a:effectLst/>
                          <a:latin typeface="+mj-lt"/>
                          <a:hlinkClick r:id="rId2"/>
                        </a:rPr>
                        <a:t>/4252421.</a:t>
                      </a:r>
                      <a:endParaRPr lang="en-GB" sz="2400" dirty="0">
                        <a:effectLst/>
                        <a:latin typeface="+mj-l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spc="-15" dirty="0" err="1">
                          <a:effectLst/>
                          <a:latin typeface="+mj-lt"/>
                          <a:hlinkClick r:id="rId2"/>
                        </a:rPr>
                        <a:t>s</a:t>
                      </a:r>
                      <a:r>
                        <a:rPr lang="en-US" sz="2400" u="none" strike="noStrike" dirty="0" err="1">
                          <a:effectLst/>
                          <a:latin typeface="+mj-lt"/>
                          <a:hlinkClick r:id="rId2"/>
                        </a:rPr>
                        <a:t>tm</a:t>
                      </a:r>
                      <a:endParaRPr lang="en-GB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Explain th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ee li</a:t>
                      </a:r>
                      <a:r>
                        <a:rPr lang="en-US" sz="2400" spc="-45" dirty="0">
                          <a:effectLst/>
                          <a:latin typeface="+mj-lt"/>
                        </a:rPr>
                        <a:t>k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ely </a:t>
                      </a:r>
                      <a:r>
                        <a:rPr lang="en-US" sz="2400" spc="-2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easons w</a:t>
                      </a:r>
                      <a:r>
                        <a:rPr lang="en-US" sz="2400" spc="-25" dirty="0">
                          <a:effectLst/>
                          <a:latin typeface="+mj-lt"/>
                        </a:rPr>
                        <a:t>h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y IK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 chose</a:t>
                      </a:r>
                      <a:endParaRPr lang="en-GB" sz="2400" dirty="0">
                        <a:effectLst/>
                        <a:latin typeface="+mj-lt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this lo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c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tion.</a:t>
                      </a:r>
                      <a:endParaRPr lang="en-GB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93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+mj-lt"/>
                        </a:rPr>
                        <a:t>R</a:t>
                      </a:r>
                      <a:r>
                        <a:rPr lang="en-US" sz="2400">
                          <a:effectLst/>
                          <a:latin typeface="+mj-lt"/>
                        </a:rPr>
                        <a:t>eu</a:t>
                      </a:r>
                      <a:r>
                        <a:rPr lang="en-US" sz="2400" spc="-15">
                          <a:effectLst/>
                          <a:latin typeface="+mj-lt"/>
                        </a:rPr>
                        <a:t>t</a:t>
                      </a:r>
                      <a:r>
                        <a:rPr lang="en-US" sz="2400">
                          <a:effectLst/>
                          <a:latin typeface="+mj-lt"/>
                        </a:rPr>
                        <a:t>e</a:t>
                      </a:r>
                      <a:r>
                        <a:rPr lang="en-US" sz="2400" spc="-25">
                          <a:effectLst/>
                          <a:latin typeface="+mj-lt"/>
                        </a:rPr>
                        <a:t>r</a:t>
                      </a:r>
                      <a:r>
                        <a:rPr lang="en-US" sz="2400">
                          <a:effectLst/>
                          <a:latin typeface="+mj-lt"/>
                        </a:rPr>
                        <a:t>s: H</a:t>
                      </a:r>
                      <a:r>
                        <a:rPr lang="en-US" sz="2400" spc="-5">
                          <a:effectLst/>
                          <a:latin typeface="+mj-lt"/>
                        </a:rPr>
                        <a:t>o</a:t>
                      </a:r>
                      <a:r>
                        <a:rPr lang="en-US" sz="2400">
                          <a:effectLst/>
                          <a:latin typeface="+mj-lt"/>
                        </a:rPr>
                        <a:t>w S</a:t>
                      </a:r>
                      <a:r>
                        <a:rPr lang="en-US" sz="2400" spc="-15">
                          <a:effectLst/>
                          <a:latin typeface="+mj-lt"/>
                        </a:rPr>
                        <a:t>t</a:t>
                      </a:r>
                      <a:r>
                        <a:rPr lang="en-US" sz="2400">
                          <a:effectLst/>
                          <a:latin typeface="+mj-lt"/>
                        </a:rPr>
                        <a:t>arbuc</a:t>
                      </a:r>
                      <a:r>
                        <a:rPr lang="en-US" sz="2400" spc="-15">
                          <a:effectLst/>
                          <a:latin typeface="+mj-lt"/>
                        </a:rPr>
                        <a:t>k</a:t>
                      </a:r>
                      <a:r>
                        <a:rPr lang="en-US" sz="2400">
                          <a:effectLst/>
                          <a:latin typeface="+mj-lt"/>
                        </a:rPr>
                        <a:t>s </a:t>
                      </a:r>
                      <a:r>
                        <a:rPr lang="en-US" sz="2400" spc="-25">
                          <a:effectLst/>
                          <a:latin typeface="+mj-lt"/>
                        </a:rPr>
                        <a:t>a</a:t>
                      </a:r>
                      <a:r>
                        <a:rPr lang="en-US" sz="2400" spc="-15">
                          <a:effectLst/>
                          <a:latin typeface="+mj-lt"/>
                        </a:rPr>
                        <a:t>v</a:t>
                      </a:r>
                      <a:r>
                        <a:rPr lang="en-US" sz="2400">
                          <a:effectLst/>
                          <a:latin typeface="+mj-lt"/>
                        </a:rPr>
                        <a:t>oids UK </a:t>
                      </a:r>
                      <a:r>
                        <a:rPr lang="en-US" sz="2400" spc="-15">
                          <a:effectLst/>
                          <a:latin typeface="+mj-lt"/>
                        </a:rPr>
                        <a:t>ta</a:t>
                      </a:r>
                      <a:r>
                        <a:rPr lang="en-US" sz="2400" spc="-35">
                          <a:effectLst/>
                          <a:latin typeface="+mj-lt"/>
                        </a:rPr>
                        <a:t>x</a:t>
                      </a:r>
                      <a:r>
                        <a:rPr lang="en-US" sz="2400">
                          <a:effectLst/>
                          <a:latin typeface="+mj-lt"/>
                        </a:rPr>
                        <a:t>es</a:t>
                      </a:r>
                      <a:endParaRPr lang="en-GB" sz="2400">
                        <a:effectLst/>
                        <a:latin typeface="+mj-l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h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ttp://uk.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r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eu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t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e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r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s.</a:t>
                      </a:r>
                      <a:r>
                        <a:rPr lang="en-US" sz="2400" u="none" strike="noStrike" spc="-5">
                          <a:effectLst/>
                          <a:latin typeface="+mj-lt"/>
                          <a:hlinkClick r:id="rId3"/>
                        </a:rPr>
                        <a:t>c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om</a:t>
                      </a:r>
                      <a:r>
                        <a:rPr lang="en-US" sz="2400" u="none" strike="noStrike" spc="-35">
                          <a:effectLst/>
                          <a:latin typeface="+mj-lt"/>
                          <a:hlinkClick r:id="rId3"/>
                        </a:rPr>
                        <a:t>/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article/2012/10/15/</a:t>
                      </a:r>
                      <a:endParaRPr lang="en-GB" sz="2400">
                        <a:effectLst/>
                        <a:latin typeface="+mj-l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us-bri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t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ain-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st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arbuc</a:t>
                      </a:r>
                      <a:r>
                        <a:rPr lang="en-US" sz="2400" u="none" strike="noStrike" spc="-10">
                          <a:effectLst/>
                          <a:latin typeface="+mj-lt"/>
                          <a:hlinkClick r:id="rId3"/>
                        </a:rPr>
                        <a:t>k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s-</a:t>
                      </a:r>
                      <a:r>
                        <a:rPr lang="en-US" sz="2400" u="none" strike="noStrike" spc="-15">
                          <a:effectLst/>
                          <a:latin typeface="+mj-lt"/>
                          <a:hlinkClick r:id="rId3"/>
                        </a:rPr>
                        <a:t>ta</a:t>
                      </a:r>
                      <a:r>
                        <a:rPr lang="en-US" sz="2400" u="none" strike="noStrike" spc="-45">
                          <a:effectLst/>
                          <a:latin typeface="+mj-lt"/>
                          <a:hlinkClick r:id="rId3"/>
                        </a:rPr>
                        <a:t>x</a:t>
                      </a: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-</a:t>
                      </a:r>
                      <a:endParaRPr lang="en-GB" sz="2400">
                        <a:effectLst/>
                        <a:latin typeface="+mj-lt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  <a:latin typeface="+mj-lt"/>
                          <a:hlinkClick r:id="rId3"/>
                        </a:rPr>
                        <a:t>idUSBRE89E0EX20121015</a:t>
                      </a:r>
                      <a:endParaRPr lang="en-GB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Explain how S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arbuc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k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s 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2400" spc="-45" dirty="0">
                          <a:effectLst/>
                          <a:latin typeface="+mj-lt"/>
                        </a:rPr>
                        <a:t>k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es ad</a:t>
                      </a:r>
                      <a:r>
                        <a:rPr lang="en-US" sz="2400" spc="-20" dirty="0">
                          <a:effectLst/>
                          <a:latin typeface="+mj-lt"/>
                        </a:rPr>
                        <a:t>v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n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g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 of</a:t>
                      </a:r>
                      <a:endParaRPr lang="en-GB" sz="2400" dirty="0">
                        <a:effectLst/>
                        <a:latin typeface="+mj-lt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2400" spc="-3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an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s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f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er 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c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o</a:t>
                      </a:r>
                      <a:r>
                        <a:rPr lang="en-US" sz="2400" spc="-15" dirty="0">
                          <a:effectLst/>
                          <a:latin typeface="+mj-lt"/>
                        </a:rPr>
                        <a:t>s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ting.</a:t>
                      </a:r>
                      <a:endParaRPr lang="en-GB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832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Calibri" pitchFamily="34" charset="0"/>
              </a:rPr>
              <a:t>Activities</a:t>
            </a:r>
            <a:endParaRPr lang="en-GB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235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075623"/>
              </p:ext>
            </p:extLst>
          </p:nvPr>
        </p:nvGraphicFramePr>
        <p:xfrm>
          <a:off x="395536" y="764704"/>
          <a:ext cx="8352928" cy="55446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4616">
                <a:tc>
                  <a:txBody>
                    <a:bodyPr/>
                    <a:lstStyle/>
                    <a:p>
                      <a:pPr marL="317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1800" spc="-20" dirty="0">
                          <a:effectLst/>
                          <a:latin typeface="+mj-lt"/>
                        </a:rPr>
                        <a:t>v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an D</a:t>
                      </a:r>
                      <a:r>
                        <a:rPr lang="en-US" sz="1800" spc="-20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vis 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t E</a:t>
                      </a:r>
                      <a:r>
                        <a:rPr lang="en-US" sz="1800" spc="-35" dirty="0">
                          <a:effectLst/>
                          <a:latin typeface="+mj-lt"/>
                        </a:rPr>
                        <a:t>x</a:t>
                      </a:r>
                      <a:r>
                        <a:rPr lang="en-US" sz="1800" spc="-10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er Uni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v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1800" spc="-25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sity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marL="317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W</a:t>
                      </a:r>
                      <a:r>
                        <a:rPr lang="en-US" sz="1800" spc="-25" dirty="0">
                          <a:effectLst/>
                          <a:latin typeface="+mj-lt"/>
                        </a:rPr>
                        <a:t>h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y is London so domina</a:t>
                      </a:r>
                      <a:r>
                        <a:rPr lang="en-US" sz="1800" spc="-5" dirty="0">
                          <a:effectLst/>
                          <a:latin typeface="+mj-lt"/>
                        </a:rPr>
                        <a:t>n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t in the UK? </a:t>
                      </a:r>
                      <a:r>
                        <a:rPr lang="en-US" sz="1800" u="none" strike="noStrike" spc="-15" dirty="0">
                          <a:effectLst/>
                          <a:latin typeface="+mj-lt"/>
                          <a:hlinkClick r:id="rId2"/>
                        </a:rPr>
                        <a:t>h</a:t>
                      </a:r>
                      <a:r>
                        <a:rPr lang="en-US" sz="1800" u="none" strike="noStrike" dirty="0">
                          <a:effectLst/>
                          <a:latin typeface="+mj-lt"/>
                          <a:hlinkClick r:id="rId2"/>
                        </a:rPr>
                        <a:t>tt</a:t>
                      </a:r>
                      <a:r>
                        <a:rPr lang="en-US" sz="1800" u="none" strike="noStrike" spc="-5" dirty="0">
                          <a:effectLst/>
                          <a:latin typeface="+mj-lt"/>
                          <a:hlinkClick r:id="rId2"/>
                        </a:rPr>
                        <a:t>p</a:t>
                      </a:r>
                      <a:r>
                        <a:rPr lang="en-US" sz="1800" u="none" strike="noStrike" dirty="0">
                          <a:effectLst/>
                          <a:latin typeface="+mj-lt"/>
                          <a:hlinkClick r:id="rId2"/>
                        </a:rPr>
                        <a:t>s://</a:t>
                      </a:r>
                      <a:r>
                        <a:rPr lang="en-US" sz="1800" u="none" strike="noStrike" spc="5" dirty="0">
                          <a:effectLst/>
                          <a:latin typeface="+mj-lt"/>
                          <a:hlinkClick r:id="rId2"/>
                        </a:rPr>
                        <a:t>w</a:t>
                      </a:r>
                      <a:r>
                        <a:rPr lang="en-US" sz="1800" u="none" strike="noStrike" spc="10" dirty="0">
                          <a:effectLst/>
                          <a:latin typeface="+mj-lt"/>
                          <a:hlinkClick r:id="rId2"/>
                        </a:rPr>
                        <a:t>w</a:t>
                      </a:r>
                      <a:r>
                        <a:rPr lang="en-US" sz="1800" u="none" strike="noStrike" spc="-80" dirty="0">
                          <a:effectLst/>
                          <a:latin typeface="+mj-lt"/>
                          <a:hlinkClick r:id="rId2"/>
                        </a:rPr>
                        <a:t>w</a:t>
                      </a:r>
                      <a:r>
                        <a:rPr lang="en-US" sz="1800" u="none" strike="noStrike" spc="-50" dirty="0">
                          <a:effectLst/>
                          <a:latin typeface="+mj-lt"/>
                          <a:hlinkClick r:id="rId2"/>
                        </a:rPr>
                        <a:t>.</a:t>
                      </a:r>
                      <a:r>
                        <a:rPr lang="en-US" sz="1800" u="none" strike="noStrike" spc="-15" dirty="0">
                          <a:effectLst/>
                          <a:latin typeface="+mj-lt"/>
                          <a:hlinkClick r:id="rId2"/>
                        </a:rPr>
                        <a:t>y</a:t>
                      </a:r>
                      <a:r>
                        <a:rPr lang="en-US" sz="1800" u="none" strike="noStrike" dirty="0">
                          <a:effectLst/>
                          <a:latin typeface="+mj-lt"/>
                          <a:hlinkClick r:id="rId2"/>
                        </a:rPr>
                        <a:t>outube.</a:t>
                      </a:r>
                      <a:r>
                        <a:rPr lang="en-US" sz="1800" u="none" strike="noStrike" spc="-10" dirty="0">
                          <a:effectLst/>
                          <a:latin typeface="+mj-lt"/>
                          <a:hlinkClick r:id="rId2"/>
                        </a:rPr>
                        <a:t>c</a:t>
                      </a:r>
                      <a:r>
                        <a:rPr lang="en-US" sz="1800" u="none" strike="noStrike" dirty="0">
                          <a:effectLst/>
                          <a:latin typeface="+mj-lt"/>
                          <a:hlinkClick r:id="rId2"/>
                        </a:rPr>
                        <a:t>om/</a:t>
                      </a:r>
                      <a:r>
                        <a:rPr lang="en-US" sz="1800" u="none" strike="noStrike" spc="-15" dirty="0">
                          <a:effectLst/>
                          <a:latin typeface="+mj-lt"/>
                          <a:hlinkClick r:id="rId2"/>
                        </a:rPr>
                        <a:t>wa</a:t>
                      </a:r>
                      <a:r>
                        <a:rPr lang="en-US" sz="1800" u="none" strike="noStrike" spc="-20" dirty="0">
                          <a:effectLst/>
                          <a:latin typeface="+mj-lt"/>
                          <a:hlinkClick r:id="rId2"/>
                        </a:rPr>
                        <a:t>t</a:t>
                      </a:r>
                      <a:r>
                        <a:rPr lang="en-US" sz="1800" u="none" strike="noStrike" dirty="0">
                          <a:effectLst/>
                          <a:latin typeface="+mj-lt"/>
                          <a:hlinkClick r:id="rId2"/>
                        </a:rPr>
                        <a:t>ch?v=scCH_ M5D9PQ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The </a:t>
                      </a:r>
                      <a:r>
                        <a:rPr lang="en-US" sz="1800" dirty="0" err="1" smtClean="0">
                          <a:effectLst/>
                          <a:latin typeface="+mj-lt"/>
                        </a:rPr>
                        <a:t>Shoreditch</a:t>
                      </a:r>
                      <a:r>
                        <a:rPr lang="en-US" sz="1800" dirty="0" smtClean="0">
                          <a:effectLst/>
                          <a:latin typeface="+mj-lt"/>
                        </a:rPr>
                        <a:t> roundabout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hlinkClick r:id="rId3"/>
                        </a:rPr>
                        <a:t>https://www.bing.com/videos/search?q=shoreditch+roundabout&amp;&amp;view=detail&amp;mid=C12A44FD76D6C81A0F34C12A44FD76D6C81A0F34&amp;&amp;FORM=VRDGAR</a:t>
                      </a:r>
                      <a:r>
                        <a:rPr lang="en-GB" sz="1800" dirty="0" smtClean="0">
                          <a:effectLst/>
                          <a:latin typeface="+mj-lt"/>
                        </a:rPr>
                        <a:t> 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marR="26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Is London</a:t>
                      </a:r>
                      <a:r>
                        <a:rPr lang="en-US" sz="1800" spc="-85" dirty="0">
                          <a:effectLst/>
                          <a:latin typeface="+mj-lt"/>
                        </a:rPr>
                        <a:t>’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s g</a:t>
                      </a:r>
                      <a:r>
                        <a:rPr lang="en-US" sz="1800" spc="-25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spc="-5" dirty="0">
                          <a:effectLst/>
                          <a:latin typeface="+mj-lt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wing success </a:t>
                      </a:r>
                      <a:r>
                        <a:rPr lang="en-US" sz="1800" spc="-10" dirty="0">
                          <a:effectLst/>
                          <a:latin typeface="+mj-lt"/>
                        </a:rPr>
                        <a:t>g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ood </a:t>
                      </a:r>
                      <a:r>
                        <a:rPr lang="en-US" sz="1800" spc="-30" dirty="0">
                          <a:effectLst/>
                          <a:latin typeface="+mj-lt"/>
                        </a:rPr>
                        <a:t>f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or the UK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marL="25400" marR="2413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in </a:t>
                      </a:r>
                      <a:r>
                        <a:rPr lang="en-US" sz="1800" spc="-10" dirty="0">
                          <a:effectLst/>
                          <a:latin typeface="+mj-lt"/>
                        </a:rPr>
                        <a:t>g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ene</a:t>
                      </a:r>
                      <a:r>
                        <a:rPr lang="en-US" sz="1800" spc="-3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al?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marL="25400" marR="3486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Will imp</a:t>
                      </a:r>
                      <a:r>
                        <a:rPr lang="en-US" sz="1800" spc="-2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spc="-5" dirty="0">
                          <a:effectLst/>
                          <a:latin typeface="+mj-lt"/>
                        </a:rPr>
                        <a:t>o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v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ed i</a:t>
                      </a:r>
                      <a:r>
                        <a:rPr lang="en-US" sz="1800" spc="-5" dirty="0">
                          <a:effectLst/>
                          <a:latin typeface="+mj-lt"/>
                        </a:rPr>
                        <a:t>n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f</a:t>
                      </a:r>
                      <a:r>
                        <a:rPr lang="en-US" sz="1800" spc="-3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s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tructu</a:t>
                      </a:r>
                      <a:r>
                        <a:rPr lang="en-US" sz="1800" spc="-2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 help close the e</a:t>
                      </a:r>
                      <a:r>
                        <a:rPr lang="en-US" sz="1800" spc="-10" dirty="0">
                          <a:effectLst/>
                          <a:latin typeface="+mj-lt"/>
                        </a:rPr>
                        <a:t>c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onomic </a:t>
                      </a:r>
                      <a:r>
                        <a:rPr lang="en-US" sz="1800" spc="-25" dirty="0">
                          <a:effectLst/>
                          <a:latin typeface="+mj-lt"/>
                        </a:rPr>
                        <a:t>g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ap b</a:t>
                      </a:r>
                      <a:r>
                        <a:rPr lang="en-US" sz="1800" spc="-5" dirty="0">
                          <a:effectLst/>
                          <a:latin typeface="+mj-lt"/>
                        </a:rPr>
                        <a:t>e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t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w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een London and Manche</a:t>
                      </a:r>
                      <a:r>
                        <a:rPr lang="en-US" sz="1800" spc="-15" dirty="0">
                          <a:effectLst/>
                          <a:latin typeface="+mj-lt"/>
                        </a:rPr>
                        <a:t>st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er/Leeds/B</a:t>
                      </a:r>
                      <a:r>
                        <a:rPr lang="en-US" sz="1800" spc="-3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ad</a:t>
                      </a:r>
                      <a:r>
                        <a:rPr lang="en-US" sz="1800" spc="-30" dirty="0">
                          <a:effectLst/>
                          <a:latin typeface="+mj-lt"/>
                        </a:rPr>
                        <a:t>f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o</a:t>
                      </a:r>
                      <a:r>
                        <a:rPr lang="en-US" sz="1800" spc="-20" dirty="0">
                          <a:effectLst/>
                          <a:latin typeface="+mj-lt"/>
                        </a:rPr>
                        <a:t>r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d?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 smtClean="0"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What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factors influenced the decision of the UK’s tech companies’ to locate in </a:t>
                      </a:r>
                      <a:r>
                        <a:rPr lang="en-US" sz="1800" baseline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Shoreditch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?</a:t>
                      </a:r>
                      <a:endParaRPr lang="en-GB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726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/>
              <a:t>Discussion/questions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280" y="1628800"/>
            <a:ext cx="7139136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dirty="0" smtClean="0"/>
              <a:t>Discuss </a:t>
            </a:r>
            <a:r>
              <a:rPr lang="en-US" dirty="0"/>
              <a:t>the following statement: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‘</a:t>
            </a:r>
            <a:r>
              <a:rPr lang="en-US" b="1" dirty="0"/>
              <a:t>Location </a:t>
            </a:r>
            <a:r>
              <a:rPr lang="en-US" b="1" dirty="0" smtClean="0"/>
              <a:t>is</a:t>
            </a:r>
            <a:r>
              <a:rPr lang="en-GB" b="1" dirty="0"/>
              <a:t> </a:t>
            </a:r>
            <a:r>
              <a:rPr lang="en-US" b="1" dirty="0" smtClean="0"/>
              <a:t>the </a:t>
            </a:r>
            <a:r>
              <a:rPr lang="en-US" b="1" dirty="0"/>
              <a:t>key to business </a:t>
            </a:r>
            <a:r>
              <a:rPr lang="en-US" b="1" dirty="0" smtClean="0"/>
              <a:t>success’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US" dirty="0"/>
              <a:t>Discuss the following statement: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	‘</a:t>
            </a:r>
            <a:r>
              <a:rPr lang="en-US" b="1" dirty="0"/>
              <a:t>Access to customers is the most important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location </a:t>
            </a:r>
            <a:r>
              <a:rPr lang="en-US" b="1" dirty="0"/>
              <a:t>factor.’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Explain what is meant by </a:t>
            </a:r>
            <a:r>
              <a:rPr lang="en-US" b="1" dirty="0"/>
              <a:t>‘footloose</a:t>
            </a:r>
            <a:r>
              <a:rPr lang="en-US" b="1" dirty="0" smtClean="0"/>
              <a:t>’</a:t>
            </a:r>
            <a:endParaRPr lang="en-GB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624" y="332656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/>
              <a:t>Conclusion</a:t>
            </a:r>
            <a:endParaRPr lang="en-GB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GB" sz="2000" dirty="0" smtClean="0">
                <a:latin typeface="Calibri" pitchFamily="34" charset="0"/>
              </a:rPr>
              <a:t>	The right location can make the difference between success or failure.</a:t>
            </a:r>
          </a:p>
          <a:p>
            <a:pPr>
              <a:buFont typeface="Wingdings 2"/>
              <a:buNone/>
            </a:pPr>
            <a:endParaRPr lang="en-GB" sz="2000" dirty="0" smtClean="0">
              <a:latin typeface="Calibri" pitchFamily="34" charset="0"/>
            </a:endParaRPr>
          </a:p>
          <a:p>
            <a:pPr>
              <a:buFont typeface="Wingdings 2"/>
              <a:buNone/>
            </a:pPr>
            <a:r>
              <a:rPr lang="en-GB" sz="2000" dirty="0" smtClean="0">
                <a:latin typeface="Calibri" pitchFamily="34" charset="0"/>
              </a:rPr>
              <a:t>	It can affect</a:t>
            </a:r>
          </a:p>
          <a:p>
            <a:pPr lvl="1"/>
            <a:r>
              <a:rPr lang="en-GB" sz="2000" dirty="0" smtClean="0">
                <a:latin typeface="Calibri" pitchFamily="34" charset="0"/>
              </a:rPr>
              <a:t>Costs of production</a:t>
            </a:r>
          </a:p>
          <a:p>
            <a:pPr lvl="1"/>
            <a:r>
              <a:rPr lang="en-GB" sz="2000" dirty="0" smtClean="0">
                <a:latin typeface="Calibri" pitchFamily="34" charset="0"/>
              </a:rPr>
              <a:t>Sales</a:t>
            </a:r>
          </a:p>
          <a:p>
            <a:pPr lvl="1"/>
            <a:r>
              <a:rPr lang="en-GB" sz="2000" dirty="0" smtClean="0">
                <a:latin typeface="Calibri" pitchFamily="34" charset="0"/>
              </a:rPr>
              <a:t>Image</a:t>
            </a:r>
          </a:p>
          <a:p>
            <a:pPr lvl="1"/>
            <a:r>
              <a:rPr lang="en-GB" sz="2000" dirty="0" smtClean="0">
                <a:latin typeface="Calibri" pitchFamily="34" charset="0"/>
              </a:rPr>
              <a:t>Ease of getting your product to market</a:t>
            </a:r>
          </a:p>
          <a:p>
            <a:pPr lvl="1"/>
            <a:endParaRPr lang="en-GB" sz="2000" dirty="0">
              <a:latin typeface="Calibri" pitchFamily="34" charset="0"/>
            </a:endParaRPr>
          </a:p>
          <a:p>
            <a:pPr marL="393192" lvl="1" indent="0">
              <a:buNone/>
            </a:pPr>
            <a:r>
              <a:rPr lang="en-GB" sz="2000" dirty="0" smtClean="0">
                <a:latin typeface="Calibri" pitchFamily="34" charset="0"/>
              </a:rPr>
              <a:t>The </a:t>
            </a:r>
            <a:r>
              <a:rPr lang="en-GB" sz="2000" dirty="0">
                <a:latin typeface="Calibri" pitchFamily="34" charset="0"/>
              </a:rPr>
              <a:t>right location is crucial to the success of a business unfortunately it may not be able to choose the right location due to issues such as lack of finance.</a:t>
            </a:r>
          </a:p>
          <a:p>
            <a:pPr lvl="1"/>
            <a:endParaRPr lang="en-GB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568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832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Calibri" pitchFamily="34" charset="0"/>
              </a:rPr>
              <a:t>Summary of factors to consider</a:t>
            </a:r>
            <a:endParaRPr lang="en-GB" sz="40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6984776" cy="4495800"/>
          </a:xfrm>
        </p:spPr>
        <p:txBody>
          <a:bodyPr>
            <a:noAutofit/>
          </a:bodyPr>
          <a:lstStyle/>
          <a:p>
            <a:r>
              <a:rPr lang="en-GB" sz="2000" dirty="0" smtClean="0">
                <a:effectLst/>
                <a:latin typeface="Calibri" pitchFamily="34" charset="0"/>
              </a:rPr>
              <a:t>Cost of location</a:t>
            </a:r>
          </a:p>
          <a:p>
            <a:r>
              <a:rPr lang="en-GB" sz="2000" dirty="0" smtClean="0">
                <a:effectLst/>
                <a:latin typeface="Calibri" pitchFamily="34" charset="0"/>
              </a:rPr>
              <a:t>Competition</a:t>
            </a:r>
          </a:p>
          <a:p>
            <a:r>
              <a:rPr lang="en-GB" sz="2000" dirty="0" smtClean="0">
                <a:effectLst/>
                <a:latin typeface="Calibri" pitchFamily="34" charset="0"/>
              </a:rPr>
              <a:t>Legal issues </a:t>
            </a:r>
          </a:p>
          <a:p>
            <a:r>
              <a:rPr lang="en-GB" sz="2000" dirty="0" smtClean="0">
                <a:effectLst/>
                <a:latin typeface="Calibri" pitchFamily="34" charset="0"/>
              </a:rPr>
              <a:t>The market</a:t>
            </a:r>
          </a:p>
          <a:p>
            <a:r>
              <a:rPr lang="en-GB" sz="2000" dirty="0" smtClean="0">
                <a:effectLst/>
                <a:latin typeface="Calibri" pitchFamily="34" charset="0"/>
              </a:rPr>
              <a:t>Suppliers and resources</a:t>
            </a:r>
          </a:p>
          <a:p>
            <a:r>
              <a:rPr lang="en-GB" sz="2000" dirty="0" smtClean="0">
                <a:effectLst/>
                <a:latin typeface="Calibri" pitchFamily="34" charset="0"/>
              </a:rPr>
              <a:t>Infrastructure </a:t>
            </a:r>
          </a:p>
          <a:p>
            <a:pPr marL="0" indent="0">
              <a:buNone/>
            </a:pPr>
            <a:endParaRPr lang="en-GB" sz="2400" dirty="0">
              <a:effectLst/>
              <a:latin typeface="Calibri" pitchFamily="34" charset="0"/>
            </a:endParaRPr>
          </a:p>
          <a:p>
            <a:pPr>
              <a:buNone/>
            </a:pPr>
            <a:r>
              <a:rPr lang="en-GB" sz="2000" i="1" dirty="0" smtClean="0">
                <a:solidFill>
                  <a:srgbClr val="FF0000"/>
                </a:solidFill>
                <a:effectLst/>
                <a:latin typeface="Calibri" pitchFamily="34" charset="0"/>
              </a:rPr>
              <a:t>If you were setting up a business in Godalming what other factors would you take into consideration?</a:t>
            </a:r>
            <a:endParaRPr lang="en-GB" sz="2000" i="1" dirty="0">
              <a:solidFill>
                <a:srgbClr val="FF000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651576" cy="1760240"/>
          </a:xfrm>
        </p:spPr>
        <p:txBody>
          <a:bodyPr/>
          <a:lstStyle/>
          <a:p>
            <a:r>
              <a:rPr lang="en-GB" sz="2800" dirty="0" smtClean="0">
                <a:effectLst/>
                <a:latin typeface="Calibri" pitchFamily="34" charset="0"/>
              </a:rPr>
              <a:t>The </a:t>
            </a:r>
            <a:r>
              <a:rPr lang="en-GB" sz="2800" b="1" dirty="0" smtClean="0">
                <a:effectLst/>
                <a:latin typeface="Calibri" pitchFamily="34" charset="0"/>
              </a:rPr>
              <a:t>location</a:t>
            </a:r>
            <a:r>
              <a:rPr lang="en-GB" sz="2800" dirty="0" smtClean="0">
                <a:effectLst/>
                <a:latin typeface="Calibri" pitchFamily="34" charset="0"/>
              </a:rPr>
              <a:t> of a business can have a significant effect on its success</a:t>
            </a:r>
            <a:endParaRPr lang="en-GB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92896"/>
            <a:ext cx="7056784" cy="3603104"/>
          </a:xfrm>
        </p:spPr>
        <p:txBody>
          <a:bodyPr/>
          <a:lstStyle/>
          <a:p>
            <a:pPr>
              <a:buNone/>
            </a:pPr>
            <a:endParaRPr lang="en-GB" sz="2800" dirty="0">
              <a:effectLst/>
              <a:latin typeface="Calibri" pitchFamily="34" charset="0"/>
            </a:endParaRPr>
          </a:p>
          <a:p>
            <a:pPr>
              <a:buNone/>
            </a:pPr>
            <a:r>
              <a:rPr lang="en-GB" sz="2800" dirty="0" smtClean="0">
                <a:effectLst/>
                <a:latin typeface="Calibri" pitchFamily="34" charset="0"/>
              </a:rPr>
              <a:t>It can effect:</a:t>
            </a:r>
          </a:p>
          <a:p>
            <a:pPr>
              <a:buFont typeface="Wingdings" pitchFamily="2" charset="2"/>
              <a:buChar char="§"/>
            </a:pPr>
            <a:r>
              <a:rPr lang="en-GB" sz="2800" b="1" dirty="0" smtClean="0">
                <a:effectLst/>
                <a:latin typeface="Calibri" pitchFamily="34" charset="0"/>
              </a:rPr>
              <a:t>Demand</a:t>
            </a:r>
          </a:p>
          <a:p>
            <a:pPr>
              <a:buFont typeface="Wingdings" pitchFamily="2" charset="2"/>
              <a:buChar char="§"/>
            </a:pPr>
            <a:r>
              <a:rPr lang="en-GB" sz="2800" b="1" dirty="0" smtClean="0">
                <a:effectLst/>
                <a:latin typeface="Calibri" pitchFamily="34" charset="0"/>
              </a:rPr>
              <a:t>Costs</a:t>
            </a:r>
            <a:r>
              <a:rPr lang="en-GB" sz="2800" dirty="0" smtClean="0">
                <a:effectLst/>
                <a:latin typeface="Calibri" pitchFamily="34" charset="0"/>
              </a:rPr>
              <a:t> </a:t>
            </a:r>
            <a:r>
              <a:rPr lang="en-GB" sz="2400" dirty="0" smtClean="0">
                <a:effectLst/>
                <a:latin typeface="Calibri" pitchFamily="34" charset="0"/>
              </a:rPr>
              <a:t>e.g. cost of land, leasing, transport, labour</a:t>
            </a:r>
          </a:p>
          <a:p>
            <a:pPr>
              <a:buFont typeface="Wingdings" pitchFamily="2" charset="2"/>
              <a:buChar char="§"/>
            </a:pPr>
            <a:r>
              <a:rPr lang="en-GB" sz="2800" b="1" dirty="0" smtClean="0">
                <a:effectLst/>
                <a:latin typeface="Calibri" pitchFamily="34" charset="0"/>
              </a:rPr>
              <a:t>Job satisfaction</a:t>
            </a:r>
            <a:endParaRPr lang="en-GB" sz="2800" b="1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5544616" cy="936104"/>
          </a:xfrm>
        </p:spPr>
        <p:txBody>
          <a:bodyPr/>
          <a:lstStyle/>
          <a:p>
            <a:r>
              <a:rPr lang="en-GB" sz="2800" b="1" dirty="0" smtClean="0">
                <a:effectLst/>
                <a:latin typeface="Calibri" pitchFamily="34" charset="0"/>
              </a:rPr>
              <a:t>An organisation must consider</a:t>
            </a:r>
            <a:endParaRPr lang="en-GB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92896"/>
            <a:ext cx="7056784" cy="3603104"/>
          </a:xfrm>
        </p:spPr>
        <p:txBody>
          <a:bodyPr/>
          <a:lstStyle/>
          <a:p>
            <a:pPr>
              <a:buNone/>
            </a:pPr>
            <a:endParaRPr lang="en-GB" sz="2800" dirty="0">
              <a:effectLst/>
              <a:latin typeface="Calibri" pitchFamily="34" charset="0"/>
            </a:endParaRPr>
          </a:p>
          <a:p>
            <a:r>
              <a:rPr lang="en-US" sz="2800" dirty="0"/>
              <a:t>access to customers;</a:t>
            </a:r>
            <a:endParaRPr lang="en-GB" sz="2800" dirty="0"/>
          </a:p>
          <a:p>
            <a:r>
              <a:rPr lang="en-US" sz="2800" dirty="0" smtClean="0"/>
              <a:t>access </a:t>
            </a:r>
            <a:r>
              <a:rPr lang="en-US" sz="2800" dirty="0"/>
              <a:t>to factors of production;</a:t>
            </a:r>
            <a:endParaRPr lang="en-GB" sz="2800" dirty="0"/>
          </a:p>
          <a:p>
            <a:r>
              <a:rPr lang="en-US" sz="2800" dirty="0" smtClean="0"/>
              <a:t>minimisation </a:t>
            </a:r>
            <a:r>
              <a:rPr lang="en-US" sz="2800" dirty="0"/>
              <a:t>of costs.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15362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0156"/>
            <a:ext cx="8064896" cy="673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77913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Cost is a key factor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2151504"/>
            <a:ext cx="8003232" cy="4085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setting up of a new business will incur a number of location costs including: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en-US" dirty="0"/>
              <a:t>	planning </a:t>
            </a:r>
            <a:r>
              <a:rPr lang="en-US" dirty="0" smtClean="0"/>
              <a:t>permission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purchasing or </a:t>
            </a:r>
            <a:r>
              <a:rPr lang="en-US" dirty="0" smtClean="0"/>
              <a:t>rental/leasing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</a:t>
            </a:r>
            <a:r>
              <a:rPr lang="en-US" dirty="0" smtClean="0"/>
              <a:t>refurbishment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business </a:t>
            </a:r>
            <a:r>
              <a:rPr lang="en-US" dirty="0" smtClean="0"/>
              <a:t>rates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labour </a:t>
            </a:r>
            <a:r>
              <a:rPr lang="en-US" dirty="0" smtClean="0"/>
              <a:t>costs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	transport </a:t>
            </a:r>
            <a:r>
              <a:rPr lang="en-US" dirty="0" smtClean="0"/>
              <a:t>costs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8922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Competition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commercial B2C exchanges (buying and selling in consumer markets) still take place face-to-face, so a physical location is required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Next to other similar businesses?</a:t>
            </a:r>
          </a:p>
          <a:p>
            <a:r>
              <a:rPr lang="en-US" dirty="0" smtClean="0"/>
              <a:t>Away from other similar businesses?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1279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Infrastructure = access to markets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 smtClean="0"/>
              <a:t>Infrastructure  </a:t>
            </a:r>
            <a:r>
              <a:rPr lang="en-US" dirty="0" smtClean="0"/>
              <a:t>is used to mean </a:t>
            </a:r>
            <a:r>
              <a:rPr lang="en-US" dirty="0"/>
              <a:t>roads, rail and shipping.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However</a:t>
            </a:r>
            <a:r>
              <a:rPr lang="en-US" dirty="0"/>
              <a:t>, a more modern definition includes electronic communication systems, training agencies and financial services.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7133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Labour (people working)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Location affects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dirty="0" smtClean="0"/>
              <a:t>The cost of labour</a:t>
            </a:r>
          </a:p>
          <a:p>
            <a:r>
              <a:rPr lang="en-US" dirty="0" smtClean="0"/>
              <a:t>The availability </a:t>
            </a:r>
            <a:r>
              <a:rPr lang="en-US" dirty="0"/>
              <a:t>of </a:t>
            </a:r>
            <a:r>
              <a:rPr lang="en-US" dirty="0" smtClean="0"/>
              <a:t>labour</a:t>
            </a:r>
          </a:p>
          <a:p>
            <a:r>
              <a:rPr lang="en-US" dirty="0" smtClean="0"/>
              <a:t>The available labour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8766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influences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Government </a:t>
            </a:r>
            <a:r>
              <a:rPr lang="en-US" sz="2400" dirty="0" smtClean="0"/>
              <a:t>grants – to encourage organisations to locate in specific regions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Social reasons – living near family, friends or schools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GB" sz="2400" dirty="0"/>
              <a:t>Qualitative factors </a:t>
            </a:r>
          </a:p>
          <a:p>
            <a:pPr marL="393192" lvl="1" indent="0">
              <a:buNone/>
            </a:pPr>
            <a:r>
              <a:rPr lang="en-GB" sz="2000" dirty="0"/>
              <a:t>e.g. reputation of an area, convenience, quality of life, inertia, USPs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29668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725367-C0BD-4407-B3ED-C114B8115F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C49854-3179-45DA-B80F-486C61F8CD27}">
  <ds:schemaRefs>
    <ds:schemaRef ds:uri="http://purl.org/dc/terms/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EE90E60-44B8-417C-9615-7AB207701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379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2</vt:lpstr>
      <vt:lpstr>Flow</vt:lpstr>
      <vt:lpstr>LOCATION OF INDUSTRY</vt:lpstr>
      <vt:lpstr>The location of a business can have a significant effect on its success</vt:lpstr>
      <vt:lpstr>An organisation must consider</vt:lpstr>
      <vt:lpstr>PowerPoint Presentation</vt:lpstr>
      <vt:lpstr>Cost is a key factor</vt:lpstr>
      <vt:lpstr>Competition</vt:lpstr>
      <vt:lpstr>Infrastructure = access to markets</vt:lpstr>
      <vt:lpstr>Labour (people working)</vt:lpstr>
      <vt:lpstr>Other influences</vt:lpstr>
      <vt:lpstr>Footloose </vt:lpstr>
      <vt:lpstr>International businesses will consider</vt:lpstr>
      <vt:lpstr>Activities</vt:lpstr>
      <vt:lpstr>PowerPoint Presentation</vt:lpstr>
      <vt:lpstr>Discussion/questions</vt:lpstr>
      <vt:lpstr>Conclusion</vt:lpstr>
      <vt:lpstr>Summary of factors to consider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OF INDUSTRY</dc:title>
  <dc:creator>anne morag portwine</dc:creator>
  <cp:lastModifiedBy>Anne E Lomas</cp:lastModifiedBy>
  <cp:revision>14</cp:revision>
  <dcterms:created xsi:type="dcterms:W3CDTF">2009-11-18T15:59:10Z</dcterms:created>
  <dcterms:modified xsi:type="dcterms:W3CDTF">2018-09-21T09:04:18Z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