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7" r:id="rId2"/>
    <p:sldId id="272" r:id="rId3"/>
    <p:sldId id="279" r:id="rId4"/>
    <p:sldId id="295" r:id="rId5"/>
    <p:sldId id="296" r:id="rId6"/>
    <p:sldId id="298" r:id="rId7"/>
    <p:sldId id="259" r:id="rId8"/>
    <p:sldId id="299" r:id="rId9"/>
    <p:sldId id="256" r:id="rId10"/>
    <p:sldId id="258" r:id="rId11"/>
    <p:sldId id="300" r:id="rId12"/>
    <p:sldId id="301" r:id="rId13"/>
    <p:sldId id="302" r:id="rId14"/>
    <p:sldId id="286" r:id="rId15"/>
    <p:sldId id="287" r:id="rId16"/>
    <p:sldId id="280" r:id="rId17"/>
    <p:sldId id="285" r:id="rId18"/>
    <p:sldId id="283" r:id="rId19"/>
    <p:sldId id="284" r:id="rId20"/>
    <p:sldId id="281" r:id="rId21"/>
    <p:sldId id="261" r:id="rId22"/>
    <p:sldId id="262" r:id="rId23"/>
    <p:sldId id="263" r:id="rId24"/>
    <p:sldId id="264" r:id="rId25"/>
    <p:sldId id="265" r:id="rId26"/>
    <p:sldId id="266"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ly Stevens" initials="OS" lastIdx="1" clrIdx="0">
    <p:extLst>
      <p:ext uri="{19B8F6BF-5375-455C-9EA6-DF929625EA0E}">
        <p15:presenceInfo xmlns:p15="http://schemas.microsoft.com/office/powerpoint/2012/main" userId="f0c349e9d99c041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85" autoAdjust="0"/>
  </p:normalViewPr>
  <p:slideViewPr>
    <p:cSldViewPr snapToGrid="0">
      <p:cViewPr varScale="1">
        <p:scale>
          <a:sx n="71" d="100"/>
          <a:sy n="71" d="100"/>
        </p:scale>
        <p:origin x="687" y="3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9A9184C-81CF-4B5A-BB4B-3F2FAD37F6AB}" type="datetimeFigureOut">
              <a:rPr lang="en-GB" smtClean="0"/>
              <a:t>11/09/2019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F41FC3-1D06-4BBB-9F60-3DA7F69821F3}" type="slidenum">
              <a:rPr lang="en-GB" smtClean="0"/>
              <a:t>‹#›</a:t>
            </a:fld>
            <a:endParaRPr lang="en-GB"/>
          </a:p>
        </p:txBody>
      </p:sp>
    </p:spTree>
    <p:extLst>
      <p:ext uri="{BB962C8B-B14F-4D97-AF65-F5344CB8AC3E}">
        <p14:creationId xmlns:p14="http://schemas.microsoft.com/office/powerpoint/2010/main" val="2006562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a:t>
            </a:r>
          </a:p>
          <a:p>
            <a:endParaRPr lang="en-GB" dirty="0"/>
          </a:p>
          <a:p>
            <a:r>
              <a:rPr lang="en-GB" dirty="0"/>
              <a:t>WSHT – UK Economy 2019</a:t>
            </a:r>
          </a:p>
        </p:txBody>
      </p:sp>
      <p:sp>
        <p:nvSpPr>
          <p:cNvPr id="4" name="Slide Number Placeholder 3"/>
          <p:cNvSpPr>
            <a:spLocks noGrp="1"/>
          </p:cNvSpPr>
          <p:nvPr>
            <p:ph type="sldNum" sz="quarter" idx="5"/>
          </p:nvPr>
        </p:nvSpPr>
        <p:spPr/>
        <p:txBody>
          <a:bodyPr/>
          <a:lstStyle/>
          <a:p>
            <a:fld id="{B8F41FC3-1D06-4BBB-9F60-3DA7F69821F3}" type="slidenum">
              <a:rPr lang="en-GB" smtClean="0"/>
              <a:t>3</a:t>
            </a:fld>
            <a:endParaRPr lang="en-GB"/>
          </a:p>
        </p:txBody>
      </p:sp>
    </p:spTree>
    <p:extLst>
      <p:ext uri="{BB962C8B-B14F-4D97-AF65-F5344CB8AC3E}">
        <p14:creationId xmlns:p14="http://schemas.microsoft.com/office/powerpoint/2010/main" val="90543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led country exercise leading to the 4 main economic indicators</a:t>
            </a:r>
          </a:p>
        </p:txBody>
      </p:sp>
      <p:sp>
        <p:nvSpPr>
          <p:cNvPr id="4" name="Slide Number Placeholder 3"/>
          <p:cNvSpPr>
            <a:spLocks noGrp="1"/>
          </p:cNvSpPr>
          <p:nvPr>
            <p:ph type="sldNum" sz="quarter" idx="5"/>
          </p:nvPr>
        </p:nvSpPr>
        <p:spPr/>
        <p:txBody>
          <a:bodyPr/>
          <a:lstStyle/>
          <a:p>
            <a:fld id="{B8F41FC3-1D06-4BBB-9F60-3DA7F69821F3}" type="slidenum">
              <a:rPr lang="en-GB" smtClean="0"/>
              <a:t>8</a:t>
            </a:fld>
            <a:endParaRPr lang="en-GB"/>
          </a:p>
        </p:txBody>
      </p:sp>
    </p:spTree>
    <p:extLst>
      <p:ext uri="{BB962C8B-B14F-4D97-AF65-F5344CB8AC3E}">
        <p14:creationId xmlns:p14="http://schemas.microsoft.com/office/powerpoint/2010/main" val="425717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 Jerome Powell </a:t>
            </a:r>
          </a:p>
          <a:p>
            <a:endParaRPr lang="en-GB" dirty="0"/>
          </a:p>
          <a:p>
            <a:r>
              <a:rPr lang="en-GB" dirty="0"/>
              <a:t>8 = Mario</a:t>
            </a:r>
            <a:r>
              <a:rPr lang="en-GB" baseline="0" dirty="0"/>
              <a:t> </a:t>
            </a:r>
            <a:r>
              <a:rPr lang="en-GB" baseline="0" dirty="0" err="1"/>
              <a:t>Draghi</a:t>
            </a:r>
            <a:endParaRPr lang="en-GB" dirty="0"/>
          </a:p>
        </p:txBody>
      </p:sp>
      <p:sp>
        <p:nvSpPr>
          <p:cNvPr id="4" name="Slide Number Placeholder 3"/>
          <p:cNvSpPr>
            <a:spLocks noGrp="1"/>
          </p:cNvSpPr>
          <p:nvPr>
            <p:ph type="sldNum" sz="quarter" idx="10"/>
          </p:nvPr>
        </p:nvSpPr>
        <p:spPr/>
        <p:txBody>
          <a:bodyPr/>
          <a:lstStyle/>
          <a:p>
            <a:fld id="{B8F41FC3-1D06-4BBB-9F60-3DA7F69821F3}" type="slidenum">
              <a:rPr lang="en-GB" smtClean="0"/>
              <a:t>9</a:t>
            </a:fld>
            <a:endParaRPr lang="en-GB"/>
          </a:p>
        </p:txBody>
      </p:sp>
    </p:spTree>
    <p:extLst>
      <p:ext uri="{BB962C8B-B14F-4D97-AF65-F5344CB8AC3E}">
        <p14:creationId xmlns:p14="http://schemas.microsoft.com/office/powerpoint/2010/main" val="3252255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Capital Goods:</a:t>
            </a:r>
            <a:r>
              <a:rPr lang="en-GB" baseline="0" dirty="0"/>
              <a:t> Machinery etc.  Goods that produce other goods</a:t>
            </a:r>
          </a:p>
          <a:p>
            <a:r>
              <a:rPr lang="en-GB" baseline="0" dirty="0"/>
              <a:t>SR = Drop in standard of living </a:t>
            </a:r>
          </a:p>
          <a:p>
            <a:r>
              <a:rPr lang="en-GB" baseline="0" dirty="0"/>
              <a:t>LR = Potential for better technology and production possibilities (mean expanding PPF)</a:t>
            </a:r>
          </a:p>
          <a:p>
            <a:endParaRPr lang="en-GB" baseline="0" dirty="0"/>
          </a:p>
          <a:p>
            <a:endParaRPr lang="en-GB" baseline="0" dirty="0"/>
          </a:p>
          <a:p>
            <a:r>
              <a:rPr lang="en-GB" baseline="0" dirty="0"/>
              <a:t>Consumer Goods: Goods that are produced for ‘end consumption’ – e.g. ice cream, dishwashers, cars etc.</a:t>
            </a:r>
          </a:p>
          <a:p>
            <a:r>
              <a:rPr lang="en-GB" baseline="0" dirty="0"/>
              <a:t>SR = Increased standards of living – people have more stuff</a:t>
            </a:r>
          </a:p>
          <a:p>
            <a:r>
              <a:rPr lang="en-GB" baseline="0" dirty="0"/>
              <a:t>LR = Less scope for PPF to expand</a:t>
            </a:r>
            <a:endParaRPr lang="en-GB" dirty="0"/>
          </a:p>
        </p:txBody>
      </p:sp>
      <p:sp>
        <p:nvSpPr>
          <p:cNvPr id="4" name="Slide Number Placeholder 3"/>
          <p:cNvSpPr>
            <a:spLocks noGrp="1"/>
          </p:cNvSpPr>
          <p:nvPr>
            <p:ph type="sldNum" sz="quarter" idx="10"/>
          </p:nvPr>
        </p:nvSpPr>
        <p:spPr/>
        <p:txBody>
          <a:bodyPr/>
          <a:lstStyle/>
          <a:p>
            <a:fld id="{B8F41FC3-1D06-4BBB-9F60-3DA7F69821F3}" type="slidenum">
              <a:rPr lang="en-GB" smtClean="0"/>
              <a:t>16</a:t>
            </a:fld>
            <a:endParaRPr lang="en-GB"/>
          </a:p>
        </p:txBody>
      </p:sp>
    </p:spTree>
    <p:extLst>
      <p:ext uri="{BB962C8B-B14F-4D97-AF65-F5344CB8AC3E}">
        <p14:creationId xmlns:p14="http://schemas.microsoft.com/office/powerpoint/2010/main" val="2475773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a:t>
            </a:r>
            <a:r>
              <a:rPr lang="en-GB" baseline="0" dirty="0"/>
              <a:t>  A</a:t>
            </a:r>
            <a:endParaRPr lang="en-GB" dirty="0"/>
          </a:p>
        </p:txBody>
      </p:sp>
      <p:sp>
        <p:nvSpPr>
          <p:cNvPr id="4" name="Slide Number Placeholder 3"/>
          <p:cNvSpPr>
            <a:spLocks noGrp="1"/>
          </p:cNvSpPr>
          <p:nvPr>
            <p:ph type="sldNum" sz="quarter" idx="10"/>
          </p:nvPr>
        </p:nvSpPr>
        <p:spPr/>
        <p:txBody>
          <a:bodyPr/>
          <a:lstStyle/>
          <a:p>
            <a:pPr>
              <a:defRPr/>
            </a:pPr>
            <a:fld id="{098BDE26-63E1-46FE-8A82-185BB40152F5}" type="slidenum">
              <a:rPr lang="en-GB" altLang="en-US" smtClean="0"/>
              <a:pPr>
                <a:defRPr/>
              </a:pPr>
              <a:t>18</a:t>
            </a:fld>
            <a:endParaRPr lang="en-GB" altLang="en-US"/>
          </a:p>
        </p:txBody>
      </p:sp>
    </p:spTree>
    <p:extLst>
      <p:ext uri="{BB962C8B-B14F-4D97-AF65-F5344CB8AC3E}">
        <p14:creationId xmlns:p14="http://schemas.microsoft.com/office/powerpoint/2010/main" val="718026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61745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31787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4149525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7BBA7DC-B071-4851-8872-13A2CC08C1F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143224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BBA7DC-B071-4851-8872-13A2CC08C1F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6292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7BBA7DC-B071-4851-8872-13A2CC08C1F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222294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7BBA7DC-B071-4851-8872-13A2CC08C1F5}" type="datetimeFigureOut">
              <a:rPr lang="en-GB" smtClean="0"/>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26555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7BBA7DC-B071-4851-8872-13A2CC08C1F5}"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78370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BA7DC-B071-4851-8872-13A2CC08C1F5}"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383621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BA7DC-B071-4851-8872-13A2CC08C1F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424483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BBA7DC-B071-4851-8872-13A2CC08C1F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E6428F-2742-4F5C-9ADB-EAC7D2DA14BE}" type="slidenum">
              <a:rPr lang="en-GB" smtClean="0"/>
              <a:t>‹#›</a:t>
            </a:fld>
            <a:endParaRPr lang="en-GB"/>
          </a:p>
        </p:txBody>
      </p:sp>
    </p:spTree>
    <p:extLst>
      <p:ext uri="{BB962C8B-B14F-4D97-AF65-F5344CB8AC3E}">
        <p14:creationId xmlns:p14="http://schemas.microsoft.com/office/powerpoint/2010/main" val="239091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BA7DC-B071-4851-8872-13A2CC08C1F5}" type="datetimeFigureOut">
              <a:rPr lang="en-GB" smtClean="0"/>
              <a:t>11/09/2019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6428F-2742-4F5C-9ADB-EAC7D2DA14BE}" type="slidenum">
              <a:rPr lang="en-GB" smtClean="0"/>
              <a:t>‹#›</a:t>
            </a:fld>
            <a:endParaRPr lang="en-GB"/>
          </a:p>
        </p:txBody>
      </p:sp>
    </p:spTree>
    <p:extLst>
      <p:ext uri="{BB962C8B-B14F-4D97-AF65-F5344CB8AC3E}">
        <p14:creationId xmlns:p14="http://schemas.microsoft.com/office/powerpoint/2010/main" val="181682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mailto:ods@godalming.ac.uk"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CD14C8-6525-42E8-9D2E-09DA88A7F2FA}"/>
              </a:ext>
            </a:extLst>
          </p:cNvPr>
          <p:cNvSpPr>
            <a:spLocks noGrp="1"/>
          </p:cNvSpPr>
          <p:nvPr>
            <p:ph idx="1"/>
          </p:nvPr>
        </p:nvSpPr>
        <p:spPr>
          <a:xfrm>
            <a:off x="838200" y="369794"/>
            <a:ext cx="10515600" cy="5807169"/>
          </a:xfrm>
        </p:spPr>
        <p:txBody>
          <a:bodyPr>
            <a:normAutofit fontScale="55000" lnSpcReduction="20000"/>
          </a:bodyPr>
          <a:lstStyle/>
          <a:p>
            <a:pPr marL="0" indent="0">
              <a:buNone/>
            </a:pPr>
            <a:r>
              <a:rPr lang="en-GB" b="1" dirty="0"/>
              <a:t>90:</a:t>
            </a:r>
            <a:endParaRPr lang="en-GB" dirty="0"/>
          </a:p>
          <a:p>
            <a:pPr marL="0" indent="0">
              <a:buNone/>
            </a:pPr>
            <a:r>
              <a:rPr lang="en-GB" dirty="0"/>
              <a:t>30: Starter</a:t>
            </a:r>
          </a:p>
          <a:p>
            <a:pPr marL="0" lvl="0" indent="0">
              <a:buNone/>
            </a:pPr>
            <a:r>
              <a:rPr lang="en-GB" dirty="0"/>
              <a:t>What is an economy?  Key Words: Households, Firms, Financial Institutions, Government, Foreign Countries….what are they and what role do they play in the economy?</a:t>
            </a:r>
          </a:p>
          <a:p>
            <a:pPr marL="0" indent="0">
              <a:buNone/>
            </a:pPr>
            <a:r>
              <a:rPr lang="en-GB" dirty="0"/>
              <a:t>What is an Economy – Note taking and silly pics</a:t>
            </a:r>
          </a:p>
          <a:p>
            <a:pPr marL="0" lvl="0" indent="0">
              <a:buNone/>
            </a:pPr>
            <a:r>
              <a:rPr lang="en-GB" dirty="0"/>
              <a:t>Key players in the UK economy – PM, Chancellor and Bank of England</a:t>
            </a:r>
          </a:p>
          <a:p>
            <a:pPr marL="0" indent="0">
              <a:buNone/>
            </a:pPr>
            <a:r>
              <a:rPr lang="en-GB" dirty="0"/>
              <a:t>Intro to PPF</a:t>
            </a:r>
          </a:p>
          <a:p>
            <a:pPr marL="0" indent="0">
              <a:buNone/>
            </a:pPr>
            <a:r>
              <a:rPr lang="en-GB" dirty="0"/>
              <a:t>UK Economy </a:t>
            </a:r>
          </a:p>
          <a:p>
            <a:pPr marL="0" indent="0">
              <a:buNone/>
            </a:pPr>
            <a:endParaRPr lang="en-GB" dirty="0"/>
          </a:p>
          <a:p>
            <a:pPr marL="0" indent="0">
              <a:buNone/>
            </a:pPr>
            <a:r>
              <a:rPr lang="en-GB" dirty="0"/>
              <a:t>PREP:</a:t>
            </a:r>
          </a:p>
          <a:p>
            <a:pPr marL="0" indent="0">
              <a:buNone/>
            </a:pPr>
            <a:r>
              <a:rPr lang="en-GB" dirty="0"/>
              <a:t>45: Macroeconomic Indicators and Objectives Research – Research table to fill in</a:t>
            </a:r>
          </a:p>
          <a:p>
            <a:pPr marL="0" indent="0">
              <a:buNone/>
            </a:pPr>
            <a:r>
              <a:rPr lang="en-GB" dirty="0"/>
              <a:t>45: UK Economy Today – Articles and summary </a:t>
            </a:r>
            <a:r>
              <a:rPr lang="en-GB" dirty="0" err="1"/>
              <a:t>mindmap</a:t>
            </a:r>
            <a:endParaRPr lang="en-GB" dirty="0"/>
          </a:p>
          <a:p>
            <a:pPr marL="0" indent="0">
              <a:buNone/>
            </a:pPr>
            <a:r>
              <a:rPr lang="en-GB" dirty="0"/>
              <a:t>45: Circular Flow of Income – read and comprehend</a:t>
            </a:r>
          </a:p>
          <a:p>
            <a:pPr marL="0" indent="0">
              <a:buNone/>
            </a:pPr>
            <a:r>
              <a:rPr lang="en-GB" dirty="0"/>
              <a:t> </a:t>
            </a:r>
          </a:p>
          <a:p>
            <a:pPr marL="0" indent="0">
              <a:buNone/>
            </a:pPr>
            <a:r>
              <a:rPr lang="en-GB" dirty="0"/>
              <a:t>90:</a:t>
            </a:r>
          </a:p>
          <a:p>
            <a:pPr marL="0" indent="0">
              <a:buNone/>
            </a:pPr>
            <a:r>
              <a:rPr lang="en-GB" dirty="0"/>
              <a:t>Circular Flow of Income Model</a:t>
            </a:r>
          </a:p>
          <a:p>
            <a:pPr marL="0" indent="0">
              <a:buNone/>
            </a:pPr>
            <a:r>
              <a:rPr lang="en-GB" dirty="0"/>
              <a:t>Production and Production </a:t>
            </a:r>
            <a:r>
              <a:rPr lang="en-GB" dirty="0" err="1"/>
              <a:t>Possiblity</a:t>
            </a:r>
            <a:r>
              <a:rPr lang="en-GB" dirty="0"/>
              <a:t> Frontiers</a:t>
            </a:r>
          </a:p>
          <a:p>
            <a:pPr marL="0" indent="0">
              <a:buNone/>
            </a:pPr>
            <a:r>
              <a:rPr lang="en-GB" dirty="0"/>
              <a:t>Macroeconomic Indicators and Objectives – plus what are the big issues in the UK today?</a:t>
            </a:r>
          </a:p>
          <a:p>
            <a:pPr marL="0" indent="0">
              <a:buNone/>
            </a:pPr>
            <a:r>
              <a:rPr lang="en-GB" dirty="0"/>
              <a:t> </a:t>
            </a:r>
          </a:p>
          <a:p>
            <a:pPr marL="0" indent="0">
              <a:buNone/>
            </a:pPr>
            <a:r>
              <a:rPr lang="en-GB" dirty="0"/>
              <a:t>RWS: </a:t>
            </a:r>
          </a:p>
        </p:txBody>
      </p:sp>
    </p:spTree>
    <p:extLst>
      <p:ext uri="{BB962C8B-B14F-4D97-AF65-F5344CB8AC3E}">
        <p14:creationId xmlns:p14="http://schemas.microsoft.com/office/powerpoint/2010/main" val="1811170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6" y="167901"/>
            <a:ext cx="6728012" cy="1325563"/>
          </a:xfrm>
        </p:spPr>
        <p:txBody>
          <a:bodyPr>
            <a:normAutofit fontScale="90000"/>
          </a:bodyPr>
          <a:lstStyle/>
          <a:p>
            <a:r>
              <a:rPr lang="en-US" b="1" dirty="0">
                <a:latin typeface="+mn-lt"/>
              </a:rPr>
              <a:t>HISTORY OF MACROECONOMIC THOUGHT</a:t>
            </a:r>
          </a:p>
        </p:txBody>
      </p:sp>
      <p:sp>
        <p:nvSpPr>
          <p:cNvPr id="3" name="Content Placeholder 2"/>
          <p:cNvSpPr>
            <a:spLocks noGrp="1"/>
          </p:cNvSpPr>
          <p:nvPr>
            <p:ph idx="1"/>
          </p:nvPr>
        </p:nvSpPr>
        <p:spPr>
          <a:xfrm>
            <a:off x="219824" y="3884093"/>
            <a:ext cx="7083108" cy="2753845"/>
          </a:xfrm>
        </p:spPr>
        <p:txBody>
          <a:bodyPr>
            <a:normAutofit/>
          </a:bodyPr>
          <a:lstStyle/>
          <a:p>
            <a:r>
              <a:rPr lang="en-US" sz="2000" b="1" dirty="0"/>
              <a:t>Pre 1930’s: </a:t>
            </a:r>
            <a:r>
              <a:rPr lang="en-US" sz="2000" dirty="0"/>
              <a:t>Classical Economics (Hayek, Smith, Ricardo, Say </a:t>
            </a:r>
            <a:r>
              <a:rPr lang="en-US" sz="2000" dirty="0" err="1"/>
              <a:t>etc</a:t>
            </a:r>
            <a:r>
              <a:rPr lang="en-US" sz="2000" dirty="0"/>
              <a:t>)</a:t>
            </a:r>
          </a:p>
          <a:p>
            <a:r>
              <a:rPr lang="en-US" sz="2000" b="1" dirty="0"/>
              <a:t>1930’s-1945: </a:t>
            </a:r>
            <a:r>
              <a:rPr lang="en-US" sz="2000" dirty="0"/>
              <a:t>Hayek .v. Keynes</a:t>
            </a:r>
          </a:p>
          <a:p>
            <a:r>
              <a:rPr lang="en-US" sz="2000" b="1" dirty="0"/>
              <a:t>1945-1973: </a:t>
            </a:r>
            <a:r>
              <a:rPr lang="en-US" sz="2000" dirty="0"/>
              <a:t>Keynes</a:t>
            </a:r>
          </a:p>
          <a:p>
            <a:r>
              <a:rPr lang="en-US" sz="2000" b="1" dirty="0"/>
              <a:t>1973-1979: </a:t>
            </a:r>
            <a:r>
              <a:rPr lang="en-US" sz="2000" dirty="0"/>
              <a:t>Downfall of Keynes?</a:t>
            </a:r>
          </a:p>
          <a:p>
            <a:r>
              <a:rPr lang="en-US" sz="2000" b="1" dirty="0"/>
              <a:t>1979-2007: </a:t>
            </a:r>
            <a:r>
              <a:rPr lang="en-US" sz="2000" dirty="0"/>
              <a:t>Neo-liberalism (Classical resurgence?)</a:t>
            </a:r>
          </a:p>
          <a:p>
            <a:r>
              <a:rPr lang="en-US" sz="2000" b="1" dirty="0"/>
              <a:t>2007-today: </a:t>
            </a:r>
            <a:r>
              <a:rPr lang="en-US" sz="2000" dirty="0"/>
              <a:t>What now?  Austerity? Rising inequality?  Are we ‘all in it together’?</a:t>
            </a:r>
          </a:p>
        </p:txBody>
      </p:sp>
      <p:pic>
        <p:nvPicPr>
          <p:cNvPr id="4" name="Picture 3"/>
          <p:cNvPicPr>
            <a:picLocks noChangeAspect="1"/>
          </p:cNvPicPr>
          <p:nvPr/>
        </p:nvPicPr>
        <p:blipFill>
          <a:blip r:embed="rId2"/>
          <a:stretch>
            <a:fillRect/>
          </a:stretch>
        </p:blipFill>
        <p:spPr>
          <a:xfrm>
            <a:off x="7628826" y="167901"/>
            <a:ext cx="2841952" cy="1684776"/>
          </a:xfrm>
          <a:prstGeom prst="rect">
            <a:avLst/>
          </a:prstGeom>
        </p:spPr>
      </p:pic>
      <p:pic>
        <p:nvPicPr>
          <p:cNvPr id="5" name="Picture 4"/>
          <p:cNvPicPr>
            <a:picLocks noChangeAspect="1"/>
          </p:cNvPicPr>
          <p:nvPr/>
        </p:nvPicPr>
        <p:blipFill>
          <a:blip r:embed="rId3"/>
          <a:stretch>
            <a:fillRect/>
          </a:stretch>
        </p:blipFill>
        <p:spPr>
          <a:xfrm>
            <a:off x="7619849" y="1852677"/>
            <a:ext cx="2850929" cy="1584833"/>
          </a:xfrm>
          <a:prstGeom prst="rect">
            <a:avLst/>
          </a:prstGeom>
        </p:spPr>
      </p:pic>
      <p:pic>
        <p:nvPicPr>
          <p:cNvPr id="6" name="Picture 5"/>
          <p:cNvPicPr>
            <a:picLocks noChangeAspect="1"/>
          </p:cNvPicPr>
          <p:nvPr/>
        </p:nvPicPr>
        <p:blipFill>
          <a:blip r:embed="rId4"/>
          <a:stretch>
            <a:fillRect/>
          </a:stretch>
        </p:blipFill>
        <p:spPr>
          <a:xfrm>
            <a:off x="7628826" y="3437510"/>
            <a:ext cx="2850929" cy="1684776"/>
          </a:xfrm>
          <a:prstGeom prst="rect">
            <a:avLst/>
          </a:prstGeom>
        </p:spPr>
      </p:pic>
      <p:pic>
        <p:nvPicPr>
          <p:cNvPr id="7" name="Picture 6"/>
          <p:cNvPicPr>
            <a:picLocks noChangeAspect="1"/>
          </p:cNvPicPr>
          <p:nvPr/>
        </p:nvPicPr>
        <p:blipFill>
          <a:blip r:embed="rId5"/>
          <a:stretch>
            <a:fillRect/>
          </a:stretch>
        </p:blipFill>
        <p:spPr>
          <a:xfrm>
            <a:off x="7628826" y="5122286"/>
            <a:ext cx="2878141" cy="1584833"/>
          </a:xfrm>
          <a:prstGeom prst="rect">
            <a:avLst/>
          </a:prstGeom>
        </p:spPr>
      </p:pic>
      <p:sp>
        <p:nvSpPr>
          <p:cNvPr id="12" name="TextBox 11"/>
          <p:cNvSpPr txBox="1"/>
          <p:nvPr/>
        </p:nvSpPr>
        <p:spPr>
          <a:xfrm>
            <a:off x="354106" y="2279986"/>
            <a:ext cx="1724199" cy="646331"/>
          </a:xfrm>
          <a:prstGeom prst="rect">
            <a:avLst/>
          </a:prstGeom>
          <a:solidFill>
            <a:schemeClr val="bg1"/>
          </a:solidFill>
        </p:spPr>
        <p:txBody>
          <a:bodyPr wrap="square" rtlCol="0">
            <a:spAutoFit/>
          </a:bodyPr>
          <a:lstStyle/>
          <a:p>
            <a:pPr algn="ctr"/>
            <a:r>
              <a:rPr lang="en-US" dirty="0"/>
              <a:t>Pure Planned Economy</a:t>
            </a:r>
          </a:p>
        </p:txBody>
      </p:sp>
      <p:sp>
        <p:nvSpPr>
          <p:cNvPr id="13" name="TextBox 12"/>
          <p:cNvSpPr txBox="1"/>
          <p:nvPr/>
        </p:nvSpPr>
        <p:spPr>
          <a:xfrm>
            <a:off x="5030643" y="2288083"/>
            <a:ext cx="1356671" cy="646331"/>
          </a:xfrm>
          <a:prstGeom prst="rect">
            <a:avLst/>
          </a:prstGeom>
          <a:solidFill>
            <a:schemeClr val="bg1"/>
          </a:solidFill>
        </p:spPr>
        <p:txBody>
          <a:bodyPr wrap="square" rtlCol="0">
            <a:spAutoFit/>
          </a:bodyPr>
          <a:lstStyle/>
          <a:p>
            <a:pPr algn="ctr"/>
            <a:r>
              <a:rPr lang="en-US" dirty="0"/>
              <a:t>Pure Market Economy</a:t>
            </a:r>
          </a:p>
        </p:txBody>
      </p:sp>
      <p:cxnSp>
        <p:nvCxnSpPr>
          <p:cNvPr id="14" name="Straight Connector 13"/>
          <p:cNvCxnSpPr>
            <a:stCxn id="12" idx="3"/>
            <a:endCxn id="13" idx="1"/>
          </p:cNvCxnSpPr>
          <p:nvPr/>
        </p:nvCxnSpPr>
        <p:spPr>
          <a:xfrm>
            <a:off x="2078305" y="2603152"/>
            <a:ext cx="2952338" cy="809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19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D63CC2-8659-4352-87C8-A583948F19AA}"/>
              </a:ext>
            </a:extLst>
          </p:cNvPr>
          <p:cNvSpPr/>
          <p:nvPr/>
        </p:nvSpPr>
        <p:spPr>
          <a:xfrm>
            <a:off x="464234" y="344658"/>
            <a:ext cx="11366695" cy="626012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bg1"/>
                </a:solidFill>
              </a:rPr>
              <a:t>45</a:t>
            </a:r>
          </a:p>
        </p:txBody>
      </p:sp>
    </p:spTree>
    <p:extLst>
      <p:ext uri="{BB962C8B-B14F-4D97-AF65-F5344CB8AC3E}">
        <p14:creationId xmlns:p14="http://schemas.microsoft.com/office/powerpoint/2010/main" val="371324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20E2-9C07-4C5A-97F9-98CA3A6C024E}"/>
              </a:ext>
            </a:extLst>
          </p:cNvPr>
          <p:cNvSpPr>
            <a:spLocks noGrp="1"/>
          </p:cNvSpPr>
          <p:nvPr>
            <p:ph type="title"/>
          </p:nvPr>
        </p:nvSpPr>
        <p:spPr/>
        <p:txBody>
          <a:bodyPr/>
          <a:lstStyle/>
          <a:p>
            <a:r>
              <a:rPr lang="en-GB" b="1" dirty="0">
                <a:latin typeface="+mn-lt"/>
              </a:rPr>
              <a:t>Economic Models</a:t>
            </a:r>
            <a:br>
              <a:rPr lang="en-GB" b="1" dirty="0">
                <a:latin typeface="+mn-lt"/>
              </a:rPr>
            </a:br>
            <a:r>
              <a:rPr lang="en-GB" sz="3200" b="1" dirty="0">
                <a:solidFill>
                  <a:srgbClr val="FF0000"/>
                </a:solidFill>
                <a:latin typeface="+mn-lt"/>
              </a:rPr>
              <a:t>Circular Flow of Money Model Introduction</a:t>
            </a:r>
          </a:p>
        </p:txBody>
      </p:sp>
    </p:spTree>
    <p:extLst>
      <p:ext uri="{BB962C8B-B14F-4D97-AF65-F5344CB8AC3E}">
        <p14:creationId xmlns:p14="http://schemas.microsoft.com/office/powerpoint/2010/main" val="172494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220E2-9C07-4C5A-97F9-98CA3A6C024E}"/>
              </a:ext>
            </a:extLst>
          </p:cNvPr>
          <p:cNvSpPr>
            <a:spLocks noGrp="1"/>
          </p:cNvSpPr>
          <p:nvPr>
            <p:ph type="title"/>
          </p:nvPr>
        </p:nvSpPr>
        <p:spPr/>
        <p:txBody>
          <a:bodyPr/>
          <a:lstStyle/>
          <a:p>
            <a:r>
              <a:rPr lang="en-GB" b="1" dirty="0">
                <a:latin typeface="+mn-lt"/>
              </a:rPr>
              <a:t>UK Economy </a:t>
            </a:r>
            <a:r>
              <a:rPr lang="en-GB" b="1" dirty="0" err="1">
                <a:latin typeface="+mn-lt"/>
              </a:rPr>
              <a:t>ARticle</a:t>
            </a:r>
            <a:endParaRPr lang="en-GB" b="1" dirty="0">
              <a:latin typeface="+mn-lt"/>
            </a:endParaRPr>
          </a:p>
        </p:txBody>
      </p:sp>
      <p:sp>
        <p:nvSpPr>
          <p:cNvPr id="3" name="Content Placeholder 2">
            <a:extLst>
              <a:ext uri="{FF2B5EF4-FFF2-40B4-BE49-F238E27FC236}">
                <a16:creationId xmlns:a16="http://schemas.microsoft.com/office/drawing/2014/main" id="{AB298864-185F-40F6-B0CB-F76778BF0CF3}"/>
              </a:ext>
            </a:extLst>
          </p:cNvPr>
          <p:cNvSpPr>
            <a:spLocks noGrp="1"/>
          </p:cNvSpPr>
          <p:nvPr>
            <p:ph idx="1"/>
          </p:nvPr>
        </p:nvSpPr>
        <p:spPr/>
        <p:txBody>
          <a:bodyPr>
            <a:normAutofit/>
          </a:bodyPr>
          <a:lstStyle/>
          <a:p>
            <a:r>
              <a:rPr lang="en-GB" dirty="0"/>
              <a:t>INDIVIDUALLY: Read the article and try to write what the title of the article is?</a:t>
            </a:r>
          </a:p>
          <a:p>
            <a:pPr marL="0" indent="0">
              <a:buNone/>
            </a:pPr>
            <a:endParaRPr lang="en-GB" dirty="0"/>
          </a:p>
          <a:p>
            <a:pPr marL="0" indent="0">
              <a:buNone/>
            </a:pPr>
            <a:r>
              <a:rPr lang="en-GB" b="1" dirty="0"/>
              <a:t>“UK economy falters as slowing global growth adds to recession risk”</a:t>
            </a:r>
            <a:endParaRPr lang="en-GB" dirty="0"/>
          </a:p>
          <a:p>
            <a:pPr marL="0" indent="0">
              <a:buNone/>
            </a:pPr>
            <a:endParaRPr lang="en-GB" dirty="0"/>
          </a:p>
          <a:p>
            <a:r>
              <a:rPr lang="en-GB" dirty="0"/>
              <a:t>GROUP READING and DISCUSSION: As we read through, make notes around the article</a:t>
            </a:r>
          </a:p>
        </p:txBody>
      </p:sp>
    </p:spTree>
    <p:extLst>
      <p:ext uri="{BB962C8B-B14F-4D97-AF65-F5344CB8AC3E}">
        <p14:creationId xmlns:p14="http://schemas.microsoft.com/office/powerpoint/2010/main" val="3919247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847851" y="549276"/>
            <a:ext cx="8640763" cy="573881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8000" b="1" dirty="0">
              <a:solidFill>
                <a:schemeClr val="bg1"/>
              </a:solidFill>
            </a:endParaRPr>
          </a:p>
          <a:p>
            <a:pPr eaLnBrk="1" hangingPunct="1">
              <a:spcBef>
                <a:spcPct val="0"/>
              </a:spcBef>
              <a:buFontTx/>
              <a:buNone/>
            </a:pPr>
            <a:r>
              <a:rPr lang="en-GB" altLang="en-US" sz="19900" b="1" dirty="0">
                <a:solidFill>
                  <a:schemeClr val="bg1"/>
                </a:solidFill>
              </a:rPr>
              <a:t>WEEK 2</a:t>
            </a:r>
          </a:p>
          <a:p>
            <a:pPr eaLnBrk="1" hangingPunct="1">
              <a:spcBef>
                <a:spcPct val="0"/>
              </a:spcBef>
              <a:buFontTx/>
              <a:buNone/>
            </a:pPr>
            <a:endParaRPr lang="en-GB" altLang="en-US" sz="8800" b="1" dirty="0">
              <a:solidFill>
                <a:schemeClr val="bg1"/>
              </a:solidFill>
            </a:endParaRPr>
          </a:p>
        </p:txBody>
      </p:sp>
    </p:spTree>
    <p:extLst>
      <p:ext uri="{BB962C8B-B14F-4D97-AF65-F5344CB8AC3E}">
        <p14:creationId xmlns:p14="http://schemas.microsoft.com/office/powerpoint/2010/main" val="4280460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712968"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alibri" panose="020F0502020204030204" pitchFamily="34" charset="0"/>
              </a:rPr>
              <a:t>90</a:t>
            </a:r>
          </a:p>
        </p:txBody>
      </p:sp>
    </p:spTree>
    <p:extLst>
      <p:ext uri="{BB962C8B-B14F-4D97-AF65-F5344CB8AC3E}">
        <p14:creationId xmlns:p14="http://schemas.microsoft.com/office/powerpoint/2010/main" val="190093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2596" y="142853"/>
            <a:ext cx="8121582" cy="1200329"/>
          </a:xfrm>
          <a:prstGeom prst="rect">
            <a:avLst/>
          </a:prstGeom>
          <a:noFill/>
        </p:spPr>
        <p:txBody>
          <a:bodyPr wrap="none" rtlCol="0">
            <a:spAutoFit/>
          </a:bodyPr>
          <a:lstStyle/>
          <a:p>
            <a:pPr algn="ctr"/>
            <a:r>
              <a:rPr lang="en-GB" sz="4400" b="1" dirty="0">
                <a:solidFill>
                  <a:schemeClr val="tx2"/>
                </a:solidFill>
              </a:rPr>
              <a:t>Production Possibility Frontier</a:t>
            </a:r>
          </a:p>
          <a:p>
            <a:pPr algn="ctr"/>
            <a:r>
              <a:rPr lang="en-GB" sz="2800" b="1" dirty="0">
                <a:solidFill>
                  <a:srgbClr val="FF0000"/>
                </a:solidFill>
              </a:rPr>
              <a:t>Simple Model: Representing Capacity in the Economy</a:t>
            </a:r>
          </a:p>
        </p:txBody>
      </p:sp>
      <p:cxnSp>
        <p:nvCxnSpPr>
          <p:cNvPr id="4" name="Straight Connector 3"/>
          <p:cNvCxnSpPr/>
          <p:nvPr/>
        </p:nvCxnSpPr>
        <p:spPr>
          <a:xfrm rot="5400000">
            <a:off x="-1334512" y="4215041"/>
            <a:ext cx="4357718" cy="0"/>
          </a:xfrm>
          <a:prstGeom prst="line">
            <a:avLst/>
          </a:prstGeom>
        </p:spPr>
        <p:style>
          <a:lnRef idx="3">
            <a:schemeClr val="dk1"/>
          </a:lnRef>
          <a:fillRef idx="0">
            <a:schemeClr val="dk1"/>
          </a:fillRef>
          <a:effectRef idx="2">
            <a:schemeClr val="dk1"/>
          </a:effectRef>
          <a:fontRef idx="minor">
            <a:schemeClr val="tx1"/>
          </a:fontRef>
        </p:style>
      </p:cxnSp>
      <p:cxnSp>
        <p:nvCxnSpPr>
          <p:cNvPr id="5" name="Straight Connector 4"/>
          <p:cNvCxnSpPr/>
          <p:nvPr/>
        </p:nvCxnSpPr>
        <p:spPr>
          <a:xfrm rot="10800000" flipV="1">
            <a:off x="844347" y="6393900"/>
            <a:ext cx="5205450" cy="9524"/>
          </a:xfrm>
          <a:prstGeom prst="line">
            <a:avLst/>
          </a:prstGeom>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2909" y="1893307"/>
            <a:ext cx="1071570" cy="646331"/>
          </a:xfrm>
          <a:prstGeom prst="rect">
            <a:avLst/>
          </a:prstGeom>
          <a:noFill/>
        </p:spPr>
        <p:txBody>
          <a:bodyPr wrap="square" rtlCol="0">
            <a:spAutoFit/>
          </a:bodyPr>
          <a:lstStyle/>
          <a:p>
            <a:r>
              <a:rPr lang="en-GB" b="1" dirty="0"/>
              <a:t>Capital Goods</a:t>
            </a:r>
          </a:p>
        </p:txBody>
      </p:sp>
      <p:sp>
        <p:nvSpPr>
          <p:cNvPr id="8" name="TextBox 7"/>
          <p:cNvSpPr txBox="1"/>
          <p:nvPr/>
        </p:nvSpPr>
        <p:spPr>
          <a:xfrm>
            <a:off x="6059321" y="6036711"/>
            <a:ext cx="1214446" cy="646331"/>
          </a:xfrm>
          <a:prstGeom prst="rect">
            <a:avLst/>
          </a:prstGeom>
          <a:noFill/>
        </p:spPr>
        <p:txBody>
          <a:bodyPr wrap="square" rtlCol="0">
            <a:spAutoFit/>
          </a:bodyPr>
          <a:lstStyle/>
          <a:p>
            <a:r>
              <a:rPr lang="en-GB" b="1" dirty="0"/>
              <a:t>Consumer Goods</a:t>
            </a:r>
          </a:p>
        </p:txBody>
      </p:sp>
      <p:sp>
        <p:nvSpPr>
          <p:cNvPr id="9" name="Arc 8"/>
          <p:cNvSpPr/>
          <p:nvPr/>
        </p:nvSpPr>
        <p:spPr>
          <a:xfrm>
            <a:off x="-3370495" y="3750694"/>
            <a:ext cx="8572560" cy="5286412"/>
          </a:xfrm>
          <a:prstGeom prst="arc">
            <a:avLst>
              <a:gd name="adj1" fmla="val 16157035"/>
              <a:gd name="adj2" fmla="val 0"/>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
        <p:nvSpPr>
          <p:cNvPr id="10" name="Oval 9"/>
          <p:cNvSpPr/>
          <p:nvPr/>
        </p:nvSpPr>
        <p:spPr>
          <a:xfrm>
            <a:off x="2344545" y="496514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a:t>
            </a:r>
          </a:p>
        </p:txBody>
      </p:sp>
      <p:sp>
        <p:nvSpPr>
          <p:cNvPr id="12" name="Oval 11"/>
          <p:cNvSpPr/>
          <p:nvPr/>
        </p:nvSpPr>
        <p:spPr>
          <a:xfrm>
            <a:off x="3058925" y="403644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t>
            </a:r>
          </a:p>
        </p:txBody>
      </p:sp>
      <p:sp>
        <p:nvSpPr>
          <p:cNvPr id="13" name="Oval 12"/>
          <p:cNvSpPr/>
          <p:nvPr/>
        </p:nvSpPr>
        <p:spPr>
          <a:xfrm>
            <a:off x="3701867" y="3250628"/>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t>
            </a:r>
          </a:p>
        </p:txBody>
      </p:sp>
      <p:sp>
        <p:nvSpPr>
          <p:cNvPr id="14" name="Oval 13"/>
          <p:cNvSpPr/>
          <p:nvPr/>
        </p:nvSpPr>
        <p:spPr>
          <a:xfrm>
            <a:off x="4844875" y="5322330"/>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
            </a:r>
          </a:p>
        </p:txBody>
      </p:sp>
      <p:sp>
        <p:nvSpPr>
          <p:cNvPr id="15" name="TextBox 14"/>
          <p:cNvSpPr txBox="1"/>
          <p:nvPr/>
        </p:nvSpPr>
        <p:spPr>
          <a:xfrm>
            <a:off x="8214164" y="1497289"/>
            <a:ext cx="3286148" cy="4801314"/>
          </a:xfrm>
          <a:prstGeom prst="rect">
            <a:avLst/>
          </a:prstGeom>
          <a:solidFill>
            <a:schemeClr val="bg1"/>
          </a:solidFill>
        </p:spPr>
        <p:txBody>
          <a:bodyPr wrap="square" rtlCol="0">
            <a:spAutoFit/>
          </a:bodyPr>
          <a:lstStyle/>
          <a:p>
            <a:r>
              <a:rPr lang="en-GB" b="1" dirty="0"/>
              <a:t>CLASS</a:t>
            </a:r>
          </a:p>
          <a:p>
            <a:pPr marL="342900" indent="-342900">
              <a:buFontTx/>
              <a:buAutoNum type="arabicParenBoth"/>
            </a:pPr>
            <a:r>
              <a:rPr lang="en-GB" dirty="0"/>
              <a:t>Draw this model and the letters</a:t>
            </a:r>
          </a:p>
          <a:p>
            <a:pPr marL="342900" indent="-342900">
              <a:buFontTx/>
              <a:buAutoNum type="arabicParenBoth"/>
            </a:pPr>
            <a:r>
              <a:rPr lang="en-GB" dirty="0"/>
              <a:t>What do you think ‘capital goods’ and ‘consumer goods’ are?</a:t>
            </a:r>
          </a:p>
          <a:p>
            <a:endParaRPr lang="en-GB" b="1" dirty="0"/>
          </a:p>
          <a:p>
            <a:r>
              <a:rPr lang="en-GB" b="1" dirty="0"/>
              <a:t>GROUPS</a:t>
            </a:r>
          </a:p>
          <a:p>
            <a:pPr marL="342900" indent="-342900">
              <a:buFontTx/>
              <a:buAutoNum type="arabicParenBoth"/>
            </a:pPr>
            <a:r>
              <a:rPr lang="en-GB" dirty="0"/>
              <a:t>Which letter represents unemployment in the economy?</a:t>
            </a:r>
          </a:p>
          <a:p>
            <a:pPr marL="342900" indent="-342900">
              <a:buAutoNum type="arabicParenBoth"/>
            </a:pPr>
            <a:r>
              <a:rPr lang="en-GB" dirty="0"/>
              <a:t>What  might point B represent in the economy?</a:t>
            </a:r>
          </a:p>
          <a:p>
            <a:pPr marL="342900" indent="-342900">
              <a:buFontTx/>
              <a:buAutoNum type="arabicParenBoth"/>
            </a:pPr>
            <a:r>
              <a:rPr lang="en-GB" dirty="0"/>
              <a:t>Can the economy be at C?</a:t>
            </a:r>
          </a:p>
          <a:p>
            <a:pPr marL="342900" indent="-342900">
              <a:buAutoNum type="arabicParenBoth"/>
            </a:pPr>
            <a:r>
              <a:rPr lang="en-GB" dirty="0"/>
              <a:t>What might be the short run and long run implications of producing at E rather than D?</a:t>
            </a:r>
          </a:p>
        </p:txBody>
      </p:sp>
      <p:sp>
        <p:nvSpPr>
          <p:cNvPr id="16" name="Oval 15"/>
          <p:cNvSpPr/>
          <p:nvPr/>
        </p:nvSpPr>
        <p:spPr>
          <a:xfrm>
            <a:off x="1272975" y="3679256"/>
            <a:ext cx="21431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a:t>
            </a:r>
          </a:p>
        </p:txBody>
      </p:sp>
    </p:spTree>
    <p:extLst>
      <p:ext uri="{BB962C8B-B14F-4D97-AF65-F5344CB8AC3E}">
        <p14:creationId xmlns:p14="http://schemas.microsoft.com/office/powerpoint/2010/main" val="194401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2" y="221689"/>
            <a:ext cx="10515600" cy="1325563"/>
          </a:xfrm>
        </p:spPr>
        <p:txBody>
          <a:bodyPr/>
          <a:lstStyle/>
          <a:p>
            <a:r>
              <a:rPr lang="en-GB" b="1" dirty="0"/>
              <a:t>TODAY: MACROECONOMICS</a:t>
            </a:r>
          </a:p>
        </p:txBody>
      </p:sp>
      <p:sp>
        <p:nvSpPr>
          <p:cNvPr id="3" name="Content Placeholder 2"/>
          <p:cNvSpPr>
            <a:spLocks noGrp="1"/>
          </p:cNvSpPr>
          <p:nvPr>
            <p:ph idx="1"/>
          </p:nvPr>
        </p:nvSpPr>
        <p:spPr>
          <a:xfrm>
            <a:off x="6364941" y="1986990"/>
            <a:ext cx="4988859" cy="4351338"/>
          </a:xfrm>
        </p:spPr>
        <p:txBody>
          <a:bodyPr/>
          <a:lstStyle/>
          <a:p>
            <a:pPr marL="0" indent="0">
              <a:buNone/>
            </a:pPr>
            <a:r>
              <a:rPr lang="en-GB" b="1" dirty="0"/>
              <a:t>TODAY</a:t>
            </a:r>
          </a:p>
          <a:p>
            <a:r>
              <a:rPr lang="en-GB" dirty="0"/>
              <a:t>What is Macroeconomics </a:t>
            </a:r>
          </a:p>
          <a:p>
            <a:r>
              <a:rPr lang="en-GB" dirty="0"/>
              <a:t>History of Macroeconomics</a:t>
            </a:r>
          </a:p>
          <a:p>
            <a:r>
              <a:rPr lang="en-GB" dirty="0"/>
              <a:t>Who’s Who in Macroeconomics</a:t>
            </a:r>
          </a:p>
          <a:p>
            <a:r>
              <a:rPr lang="en-GB" dirty="0"/>
              <a:t>What is an Economy?  </a:t>
            </a:r>
          </a:p>
          <a:p>
            <a:pPr lvl="1"/>
            <a:r>
              <a:rPr lang="en-GB" dirty="0"/>
              <a:t>Application of the PPF Model</a:t>
            </a:r>
          </a:p>
          <a:p>
            <a:pPr lvl="1"/>
            <a:r>
              <a:rPr lang="en-GB" dirty="0"/>
              <a:t>New Model = The Circular Flow Model - 2, 3, 4 and Open Economy Sectors</a:t>
            </a:r>
          </a:p>
        </p:txBody>
      </p:sp>
      <p:sp>
        <p:nvSpPr>
          <p:cNvPr id="5" name="Content Placeholder 2"/>
          <p:cNvSpPr txBox="1">
            <a:spLocks/>
          </p:cNvSpPr>
          <p:nvPr/>
        </p:nvSpPr>
        <p:spPr>
          <a:xfrm>
            <a:off x="295835" y="1377389"/>
            <a:ext cx="5549153" cy="5310281"/>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RECAP – 1</a:t>
            </a:r>
            <a:r>
              <a:rPr lang="en-GB" b="1" baseline="30000" dirty="0"/>
              <a:t>st</a:t>
            </a:r>
            <a:r>
              <a:rPr lang="en-GB" b="1" dirty="0"/>
              <a:t> 3 minutes to answer these questions in groups ready to get picked on/show off your knowledge!</a:t>
            </a:r>
          </a:p>
          <a:p>
            <a:r>
              <a:rPr lang="en-GB" dirty="0"/>
              <a:t>What does PPF stand for?</a:t>
            </a:r>
          </a:p>
          <a:p>
            <a:r>
              <a:rPr lang="en-GB" dirty="0"/>
              <a:t>What does a PPF model in Economics show?</a:t>
            </a:r>
          </a:p>
          <a:p>
            <a:r>
              <a:rPr lang="en-GB" dirty="0"/>
              <a:t>If there is a movement from one point on the PPF to another, what does this represent?</a:t>
            </a:r>
          </a:p>
          <a:p>
            <a:r>
              <a:rPr lang="en-GB" dirty="0"/>
              <a:t>If the PPF expands outwards, what does this mean?</a:t>
            </a:r>
          </a:p>
          <a:p>
            <a:r>
              <a:rPr lang="en-GB" dirty="0"/>
              <a:t>If the PPF contracts inwards, what does this mean?</a:t>
            </a:r>
          </a:p>
          <a:p>
            <a:r>
              <a:rPr lang="en-GB" dirty="0"/>
              <a:t>How does the PPF show productive efficiency and why?</a:t>
            </a:r>
          </a:p>
        </p:txBody>
      </p:sp>
    </p:spTree>
    <p:extLst>
      <p:ext uri="{BB962C8B-B14F-4D97-AF65-F5344CB8AC3E}">
        <p14:creationId xmlns:p14="http://schemas.microsoft.com/office/powerpoint/2010/main" val="323981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en-US"/>
          </a:p>
        </p:txBody>
      </p:sp>
      <p:sp>
        <p:nvSpPr>
          <p:cNvPr id="54275" name="Content Placeholder 2"/>
          <p:cNvSpPr>
            <a:spLocks noGrp="1"/>
          </p:cNvSpPr>
          <p:nvPr>
            <p:ph idx="1"/>
          </p:nvPr>
        </p:nvSpPr>
        <p:spPr/>
        <p:txBody>
          <a:bodyPr/>
          <a:lstStyle/>
          <a:p>
            <a:endParaRPr lang="en-US" altLang="en-US"/>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88914"/>
            <a:ext cx="8713787" cy="648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55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altLang="en-US"/>
          </a:p>
        </p:txBody>
      </p:sp>
      <p:sp>
        <p:nvSpPr>
          <p:cNvPr id="55299" name="Content Placeholder 2"/>
          <p:cNvSpPr>
            <a:spLocks noGrp="1"/>
          </p:cNvSpPr>
          <p:nvPr>
            <p:ph idx="1"/>
          </p:nvPr>
        </p:nvSpPr>
        <p:spPr/>
        <p:txBody>
          <a:bodyPr/>
          <a:lstStyle/>
          <a:p>
            <a:endParaRPr lang="en-US" altLang="en-US"/>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115888"/>
            <a:ext cx="8018462" cy="6591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613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847851" y="549276"/>
            <a:ext cx="8640763" cy="5738813"/>
          </a:xfrm>
          <a:prstGeom prst="rect">
            <a:avLst/>
          </a:prstGeom>
          <a:solidFill>
            <a:srgbClr val="FF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GB" altLang="en-US" sz="8000" b="1">
              <a:solidFill>
                <a:schemeClr val="bg1"/>
              </a:solidFill>
            </a:endParaRPr>
          </a:p>
          <a:p>
            <a:pPr eaLnBrk="1" hangingPunct="1">
              <a:spcBef>
                <a:spcPct val="0"/>
              </a:spcBef>
              <a:buFontTx/>
              <a:buNone/>
            </a:pPr>
            <a:r>
              <a:rPr lang="en-GB" altLang="en-US" sz="19900" b="1">
                <a:solidFill>
                  <a:schemeClr val="bg1"/>
                </a:solidFill>
              </a:rPr>
              <a:t>WEEK 1</a:t>
            </a:r>
          </a:p>
          <a:p>
            <a:pPr eaLnBrk="1" hangingPunct="1">
              <a:spcBef>
                <a:spcPct val="0"/>
              </a:spcBef>
              <a:buFontTx/>
              <a:buNone/>
            </a:pPr>
            <a:endParaRPr lang="en-GB" altLang="en-US" sz="8800" b="1">
              <a:solidFill>
                <a:schemeClr val="bg1"/>
              </a:solidFill>
            </a:endParaRPr>
          </a:p>
        </p:txBody>
      </p:sp>
    </p:spTree>
    <p:extLst>
      <p:ext uri="{BB962C8B-B14F-4D97-AF65-F5344CB8AC3E}">
        <p14:creationId xmlns:p14="http://schemas.microsoft.com/office/powerpoint/2010/main" val="204275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Box 1"/>
          <p:cNvSpPr txBox="1"/>
          <p:nvPr/>
        </p:nvSpPr>
        <p:spPr>
          <a:xfrm>
            <a:off x="5843238" y="3267307"/>
            <a:ext cx="557562" cy="369332"/>
          </a:xfrm>
          <a:prstGeom prst="rect">
            <a:avLst/>
          </a:prstGeom>
          <a:noFill/>
        </p:spPr>
        <p:txBody>
          <a:bodyPr wrap="square" rtlCol="0">
            <a:spAutoFit/>
          </a:bodyPr>
          <a:lstStyle/>
          <a:p>
            <a:r>
              <a:rPr lang="en-GB" dirty="0"/>
              <a:t>30</a:t>
            </a:r>
          </a:p>
        </p:txBody>
      </p:sp>
    </p:spTree>
    <p:extLst>
      <p:ext uri="{BB962C8B-B14F-4D97-AF65-F5344CB8AC3E}">
        <p14:creationId xmlns:p14="http://schemas.microsoft.com/office/powerpoint/2010/main" val="396972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45083" name="Rectangle 27"/>
          <p:cNvSpPr>
            <a:spLocks noChangeArrowheads="1"/>
          </p:cNvSpPr>
          <p:nvPr/>
        </p:nvSpPr>
        <p:spPr bwMode="auto">
          <a:xfrm>
            <a:off x="4468814" y="1854200"/>
            <a:ext cx="59150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45059" name="Oval 3"/>
          <p:cNvSpPr>
            <a:spLocks noChangeArrowheads="1"/>
          </p:cNvSpPr>
          <p:nvPr/>
        </p:nvSpPr>
        <p:spPr bwMode="auto">
          <a:xfrm>
            <a:off x="5592763" y="2593975"/>
            <a:ext cx="792162"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0" name="Oval 4"/>
          <p:cNvSpPr>
            <a:spLocks noChangeArrowheads="1"/>
          </p:cNvSpPr>
          <p:nvPr/>
        </p:nvSpPr>
        <p:spPr bwMode="auto">
          <a:xfrm>
            <a:off x="8185151" y="2593975"/>
            <a:ext cx="792163"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2" name="Oval 6"/>
          <p:cNvSpPr>
            <a:spLocks noChangeArrowheads="1"/>
          </p:cNvSpPr>
          <p:nvPr/>
        </p:nvSpPr>
        <p:spPr bwMode="auto">
          <a:xfrm>
            <a:off x="5592763" y="4394200"/>
            <a:ext cx="792162"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sp>
        <p:nvSpPr>
          <p:cNvPr id="45063" name="Oval 7"/>
          <p:cNvSpPr>
            <a:spLocks noChangeArrowheads="1"/>
          </p:cNvSpPr>
          <p:nvPr/>
        </p:nvSpPr>
        <p:spPr bwMode="auto">
          <a:xfrm>
            <a:off x="8185151" y="4394200"/>
            <a:ext cx="792163" cy="719138"/>
          </a:xfrm>
          <a:prstGeom prst="ellipse">
            <a:avLst/>
          </a:prstGeom>
          <a:solidFill>
            <a:schemeClr val="bg1"/>
          </a:solidFill>
          <a:ln w="9525">
            <a:noFill/>
            <a:round/>
            <a:headEnd/>
            <a:tailEnd/>
          </a:ln>
        </p:spPr>
        <p:txBody>
          <a:bodyPr wrap="none" anchor="ctr"/>
          <a:lstStyle/>
          <a:p>
            <a:pPr algn="ctr"/>
            <a:r>
              <a:rPr lang="en-GB" sz="1000">
                <a:cs typeface="Arial" charset="0"/>
              </a:rPr>
              <a:t>HOUSEHOLD</a:t>
            </a:r>
          </a:p>
        </p:txBody>
      </p:sp>
      <p:grpSp>
        <p:nvGrpSpPr>
          <p:cNvPr id="2" name="Group 34"/>
          <p:cNvGrpSpPr>
            <a:grpSpLocks/>
          </p:cNvGrpSpPr>
          <p:nvPr/>
        </p:nvGrpSpPr>
        <p:grpSpPr bwMode="auto">
          <a:xfrm>
            <a:off x="6269038" y="4754563"/>
            <a:ext cx="2032000" cy="254000"/>
            <a:chOff x="2989" y="2995"/>
            <a:chExt cx="1280" cy="160"/>
          </a:xfrm>
        </p:grpSpPr>
        <p:cxnSp>
          <p:nvCxnSpPr>
            <p:cNvPr id="24607" name="AutoShape 11"/>
            <p:cNvCxnSpPr>
              <a:cxnSpLocks noChangeShapeType="1"/>
              <a:stCxn id="45063" idx="3"/>
              <a:endCxn id="45062" idx="5"/>
            </p:cNvCxnSpPr>
            <p:nvPr/>
          </p:nvCxnSpPr>
          <p:spPr bwMode="auto">
            <a:xfrm flipH="1">
              <a:off x="2989" y="3155"/>
              <a:ext cx="1280" cy="0"/>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608" name="Text Box 16"/>
            <p:cNvSpPr txBox="1">
              <a:spLocks noChangeArrowheads="1"/>
            </p:cNvSpPr>
            <p:nvPr/>
          </p:nvSpPr>
          <p:spPr bwMode="auto">
            <a:xfrm>
              <a:off x="3243" y="2995"/>
              <a:ext cx="746" cy="154"/>
            </a:xfrm>
            <a:prstGeom prst="rect">
              <a:avLst/>
            </a:prstGeom>
            <a:noFill/>
            <a:ln w="9525">
              <a:solidFill>
                <a:schemeClr val="tx1"/>
              </a:solidFill>
              <a:miter lim="800000"/>
              <a:headEnd/>
              <a:tailEnd/>
            </a:ln>
          </p:spPr>
          <p:txBody>
            <a:bodyPr wrap="none">
              <a:spAutoFit/>
            </a:bodyPr>
            <a:lstStyle/>
            <a:p>
              <a:r>
                <a:rPr lang="en-GB" sz="1000">
                  <a:cs typeface="Arial" charset="0"/>
                </a:rPr>
                <a:t>GOODS / SERVICES</a:t>
              </a:r>
            </a:p>
          </p:txBody>
        </p:sp>
      </p:grpSp>
      <p:grpSp>
        <p:nvGrpSpPr>
          <p:cNvPr id="3" name="Group 31"/>
          <p:cNvGrpSpPr>
            <a:grpSpLocks/>
          </p:cNvGrpSpPr>
          <p:nvPr/>
        </p:nvGrpSpPr>
        <p:grpSpPr bwMode="auto">
          <a:xfrm>
            <a:off x="6269038" y="4249739"/>
            <a:ext cx="2032000" cy="249237"/>
            <a:chOff x="2989" y="2677"/>
            <a:chExt cx="1280" cy="157"/>
          </a:xfrm>
        </p:grpSpPr>
        <p:cxnSp>
          <p:nvCxnSpPr>
            <p:cNvPr id="24605" name="AutoShape 14"/>
            <p:cNvCxnSpPr>
              <a:cxnSpLocks noChangeShapeType="1"/>
              <a:stCxn id="45062" idx="7"/>
              <a:endCxn id="45063" idx="1"/>
            </p:cNvCxnSpPr>
            <p:nvPr/>
          </p:nvCxnSpPr>
          <p:spPr bwMode="auto">
            <a:xfrm>
              <a:off x="2989" y="2834"/>
              <a:ext cx="1280" cy="0"/>
            </a:xfrm>
            <a:prstGeom prst="straightConnector1">
              <a:avLst/>
            </a:prstGeom>
            <a:noFill/>
            <a:ln w="38100">
              <a:solidFill>
                <a:srgbClr val="FF0000"/>
              </a:solidFill>
              <a:round/>
              <a:headEnd/>
              <a:tailEnd type="triangle" w="med" len="med"/>
            </a:ln>
          </p:spPr>
        </p:cxnSp>
        <p:sp>
          <p:nvSpPr>
            <p:cNvPr id="24606" name="Text Box 17"/>
            <p:cNvSpPr txBox="1">
              <a:spLocks noChangeArrowheads="1"/>
            </p:cNvSpPr>
            <p:nvPr/>
          </p:nvSpPr>
          <p:spPr bwMode="auto">
            <a:xfrm>
              <a:off x="3425" y="2677"/>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4" name="Group 32"/>
          <p:cNvGrpSpPr>
            <a:grpSpLocks/>
          </p:cNvGrpSpPr>
          <p:nvPr/>
        </p:nvGrpSpPr>
        <p:grpSpPr bwMode="auto">
          <a:xfrm>
            <a:off x="8255015" y="3208339"/>
            <a:ext cx="246063" cy="1290637"/>
            <a:chOff x="4240" y="2021"/>
            <a:chExt cx="155" cy="813"/>
          </a:xfrm>
        </p:grpSpPr>
        <p:cxnSp>
          <p:nvCxnSpPr>
            <p:cNvPr id="24603" name="AutoShape 13"/>
            <p:cNvCxnSpPr>
              <a:cxnSpLocks noChangeShapeType="1"/>
              <a:stCxn id="45063" idx="1"/>
              <a:endCxn id="45060" idx="3"/>
            </p:cNvCxnSpPr>
            <p:nvPr/>
          </p:nvCxnSpPr>
          <p:spPr bwMode="auto">
            <a:xfrm flipV="1">
              <a:off x="4269" y="2021"/>
              <a:ext cx="0" cy="813"/>
            </a:xfrm>
            <a:prstGeom prst="straightConnector1">
              <a:avLst/>
            </a:prstGeom>
            <a:noFill/>
            <a:ln w="38100">
              <a:solidFill>
                <a:srgbClr val="FF0000"/>
              </a:solidFill>
              <a:round/>
              <a:headEnd/>
              <a:tailEnd type="triangle" w="med" len="med"/>
            </a:ln>
          </p:spPr>
        </p:cxnSp>
        <p:sp>
          <p:nvSpPr>
            <p:cNvPr id="24604" name="Text Box 18"/>
            <p:cNvSpPr txBox="1">
              <a:spLocks noChangeArrowheads="1"/>
            </p:cNvSpPr>
            <p:nvPr/>
          </p:nvSpPr>
          <p:spPr bwMode="auto">
            <a:xfrm rot="5400000">
              <a:off x="4096" y="2365"/>
              <a:ext cx="443" cy="155"/>
            </a:xfrm>
            <a:prstGeom prst="rect">
              <a:avLst/>
            </a:prstGeom>
            <a:noFill/>
            <a:ln w="9525">
              <a:noFill/>
              <a:miter lim="800000"/>
              <a:headEnd/>
              <a:tailEnd/>
            </a:ln>
          </p:spPr>
          <p:txBody>
            <a:bodyPr wrap="none">
              <a:spAutoFit/>
            </a:bodyPr>
            <a:lstStyle/>
            <a:p>
              <a:r>
                <a:rPr lang="en-GB" sz="1000" dirty="0">
                  <a:cs typeface="Arial" charset="0"/>
                </a:rPr>
                <a:t>PAYMENT</a:t>
              </a:r>
            </a:p>
          </p:txBody>
        </p:sp>
      </p:grpSp>
      <p:grpSp>
        <p:nvGrpSpPr>
          <p:cNvPr id="5" name="Group 33"/>
          <p:cNvGrpSpPr>
            <a:grpSpLocks/>
          </p:cNvGrpSpPr>
          <p:nvPr/>
        </p:nvGrpSpPr>
        <p:grpSpPr bwMode="auto">
          <a:xfrm>
            <a:off x="6022986" y="3208339"/>
            <a:ext cx="246063" cy="1290637"/>
            <a:chOff x="2834" y="2021"/>
            <a:chExt cx="155" cy="813"/>
          </a:xfrm>
        </p:grpSpPr>
        <p:cxnSp>
          <p:nvCxnSpPr>
            <p:cNvPr id="24601" name="AutoShape 12"/>
            <p:cNvCxnSpPr>
              <a:cxnSpLocks noChangeShapeType="1"/>
              <a:stCxn id="45059" idx="5"/>
              <a:endCxn id="45062" idx="7"/>
            </p:cNvCxnSpPr>
            <p:nvPr/>
          </p:nvCxnSpPr>
          <p:spPr bwMode="auto">
            <a:xfrm>
              <a:off x="2989" y="2021"/>
              <a:ext cx="0" cy="813"/>
            </a:xfrm>
            <a:prstGeom prst="straightConnector1">
              <a:avLst/>
            </a:prstGeom>
            <a:noFill/>
            <a:ln w="38100">
              <a:solidFill>
                <a:srgbClr val="FF0000"/>
              </a:solidFill>
              <a:round/>
              <a:headEnd/>
              <a:tailEnd type="triangle" w="med" len="med"/>
            </a:ln>
          </p:spPr>
        </p:cxnSp>
        <p:sp>
          <p:nvSpPr>
            <p:cNvPr id="24602" name="Text Box 19"/>
            <p:cNvSpPr txBox="1">
              <a:spLocks noChangeArrowheads="1"/>
            </p:cNvSpPr>
            <p:nvPr/>
          </p:nvSpPr>
          <p:spPr bwMode="auto">
            <a:xfrm rot="16200000">
              <a:off x="2690" y="2365"/>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6" name="Group 29"/>
          <p:cNvGrpSpPr>
            <a:grpSpLocks/>
          </p:cNvGrpSpPr>
          <p:nvPr/>
        </p:nvGrpSpPr>
        <p:grpSpPr bwMode="auto">
          <a:xfrm>
            <a:off x="6269038" y="2954338"/>
            <a:ext cx="2032000" cy="254000"/>
            <a:chOff x="2989" y="1861"/>
            <a:chExt cx="1280" cy="160"/>
          </a:xfrm>
        </p:grpSpPr>
        <p:cxnSp>
          <p:nvCxnSpPr>
            <p:cNvPr id="24599" name="AutoShape 15"/>
            <p:cNvCxnSpPr>
              <a:cxnSpLocks noChangeShapeType="1"/>
              <a:stCxn id="45060" idx="3"/>
              <a:endCxn id="45059" idx="5"/>
            </p:cNvCxnSpPr>
            <p:nvPr/>
          </p:nvCxnSpPr>
          <p:spPr bwMode="auto">
            <a:xfrm flipH="1">
              <a:off x="2989" y="2021"/>
              <a:ext cx="1280" cy="0"/>
            </a:xfrm>
            <a:prstGeom prst="straightConnector1">
              <a:avLst/>
            </a:prstGeom>
            <a:noFill/>
            <a:ln w="38100">
              <a:solidFill>
                <a:srgbClr val="FF0000"/>
              </a:solidFill>
              <a:round/>
              <a:headEnd/>
              <a:tailEnd type="triangle" w="med" len="med"/>
            </a:ln>
          </p:spPr>
        </p:cxnSp>
        <p:sp>
          <p:nvSpPr>
            <p:cNvPr id="24600" name="Text Box 20"/>
            <p:cNvSpPr txBox="1">
              <a:spLocks noChangeArrowheads="1"/>
            </p:cNvSpPr>
            <p:nvPr/>
          </p:nvSpPr>
          <p:spPr bwMode="auto">
            <a:xfrm>
              <a:off x="3380" y="1861"/>
              <a:ext cx="443" cy="155"/>
            </a:xfrm>
            <a:prstGeom prst="rect">
              <a:avLst/>
            </a:prstGeom>
            <a:noFill/>
            <a:ln w="9525">
              <a:noFill/>
              <a:miter lim="800000"/>
              <a:headEnd/>
              <a:tailEnd/>
            </a:ln>
          </p:spPr>
          <p:txBody>
            <a:bodyPr wrap="none">
              <a:spAutoFit/>
            </a:bodyPr>
            <a:lstStyle/>
            <a:p>
              <a:r>
                <a:rPr lang="en-GB" sz="1000">
                  <a:cs typeface="Arial" charset="0"/>
                </a:rPr>
                <a:t>PAYMENT</a:t>
              </a:r>
            </a:p>
          </p:txBody>
        </p:sp>
      </p:grpSp>
      <p:grpSp>
        <p:nvGrpSpPr>
          <p:cNvPr id="7" name="Group 28"/>
          <p:cNvGrpSpPr>
            <a:grpSpLocks/>
          </p:cNvGrpSpPr>
          <p:nvPr/>
        </p:nvGrpSpPr>
        <p:grpSpPr bwMode="auto">
          <a:xfrm>
            <a:off x="6269038" y="2449514"/>
            <a:ext cx="2032000" cy="249237"/>
            <a:chOff x="2989" y="1543"/>
            <a:chExt cx="1280" cy="157"/>
          </a:xfrm>
        </p:grpSpPr>
        <p:cxnSp>
          <p:nvCxnSpPr>
            <p:cNvPr id="24597" name="AutoShape 9"/>
            <p:cNvCxnSpPr>
              <a:cxnSpLocks noChangeShapeType="1"/>
              <a:stCxn id="45059" idx="7"/>
              <a:endCxn id="45060" idx="1"/>
            </p:cNvCxnSpPr>
            <p:nvPr/>
          </p:nvCxnSpPr>
          <p:spPr bwMode="auto">
            <a:xfrm>
              <a:off x="2989" y="1700"/>
              <a:ext cx="1280" cy="0"/>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8" name="Text Box 21"/>
            <p:cNvSpPr txBox="1">
              <a:spLocks noChangeArrowheads="1"/>
            </p:cNvSpPr>
            <p:nvPr/>
          </p:nvSpPr>
          <p:spPr bwMode="auto">
            <a:xfrm>
              <a:off x="3198" y="1543"/>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grpSp>
        <p:nvGrpSpPr>
          <p:cNvPr id="8" name="Group 30"/>
          <p:cNvGrpSpPr>
            <a:grpSpLocks/>
          </p:cNvGrpSpPr>
          <p:nvPr/>
        </p:nvGrpSpPr>
        <p:grpSpPr bwMode="auto">
          <a:xfrm>
            <a:off x="8861426" y="3208339"/>
            <a:ext cx="288925" cy="1290637"/>
            <a:chOff x="4622" y="2021"/>
            <a:chExt cx="182" cy="813"/>
          </a:xfrm>
        </p:grpSpPr>
        <p:cxnSp>
          <p:nvCxnSpPr>
            <p:cNvPr id="24595" name="AutoShape 10"/>
            <p:cNvCxnSpPr>
              <a:cxnSpLocks noChangeShapeType="1"/>
              <a:stCxn id="45060" idx="5"/>
              <a:endCxn id="45063" idx="7"/>
            </p:cNvCxnSpPr>
            <p:nvPr/>
          </p:nvCxnSpPr>
          <p:spPr bwMode="auto">
            <a:xfrm>
              <a:off x="4622" y="2021"/>
              <a:ext cx="0" cy="813"/>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6" name="Text Box 22"/>
            <p:cNvSpPr txBox="1">
              <a:spLocks noChangeArrowheads="1"/>
            </p:cNvSpPr>
            <p:nvPr/>
          </p:nvSpPr>
          <p:spPr bwMode="auto">
            <a:xfrm rot="5400000">
              <a:off x="4354" y="2338"/>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grpSp>
        <p:nvGrpSpPr>
          <p:cNvPr id="9" name="Group 35"/>
          <p:cNvGrpSpPr>
            <a:grpSpLocks/>
          </p:cNvGrpSpPr>
          <p:nvPr/>
        </p:nvGrpSpPr>
        <p:grpSpPr bwMode="auto">
          <a:xfrm>
            <a:off x="5448300" y="3208339"/>
            <a:ext cx="260350" cy="1290637"/>
            <a:chOff x="2472" y="2021"/>
            <a:chExt cx="164" cy="813"/>
          </a:xfrm>
        </p:grpSpPr>
        <p:cxnSp>
          <p:nvCxnSpPr>
            <p:cNvPr id="24593" name="AutoShape 8"/>
            <p:cNvCxnSpPr>
              <a:cxnSpLocks noChangeShapeType="1"/>
              <a:stCxn id="45062" idx="1"/>
              <a:endCxn id="45059" idx="3"/>
            </p:cNvCxnSpPr>
            <p:nvPr/>
          </p:nvCxnSpPr>
          <p:spPr bwMode="auto">
            <a:xfrm flipV="1">
              <a:off x="2636" y="2021"/>
              <a:ext cx="0" cy="813"/>
            </a:xfrm>
            <a:prstGeom prst="straightConnector1">
              <a:avLst/>
            </a:prstGeom>
            <a:ln>
              <a:solidFill>
                <a:schemeClr val="tx1"/>
              </a:solidFill>
              <a:headEnd/>
              <a:tailEnd type="triangle" w="med" len="med"/>
            </a:ln>
          </p:spPr>
          <p:style>
            <a:lnRef idx="3">
              <a:schemeClr val="accent2"/>
            </a:lnRef>
            <a:fillRef idx="0">
              <a:schemeClr val="accent2"/>
            </a:fillRef>
            <a:effectRef idx="2">
              <a:schemeClr val="accent2"/>
            </a:effectRef>
            <a:fontRef idx="minor">
              <a:schemeClr val="tx1"/>
            </a:fontRef>
          </p:style>
        </p:cxnSp>
        <p:sp>
          <p:nvSpPr>
            <p:cNvPr id="24594" name="Text Box 23"/>
            <p:cNvSpPr txBox="1">
              <a:spLocks noChangeArrowheads="1"/>
            </p:cNvSpPr>
            <p:nvPr/>
          </p:nvSpPr>
          <p:spPr bwMode="auto">
            <a:xfrm rot="-5400000">
              <a:off x="2176" y="2384"/>
              <a:ext cx="746" cy="154"/>
            </a:xfrm>
            <a:prstGeom prst="rect">
              <a:avLst/>
            </a:prstGeom>
            <a:noFill/>
            <a:ln w="9525">
              <a:noFill/>
              <a:miter lim="800000"/>
              <a:headEnd/>
              <a:tailEnd/>
            </a:ln>
          </p:spPr>
          <p:txBody>
            <a:bodyPr wrap="none">
              <a:spAutoFit/>
            </a:bodyPr>
            <a:lstStyle/>
            <a:p>
              <a:r>
                <a:rPr lang="en-GB" sz="1000" dirty="0">
                  <a:cs typeface="Arial" charset="0"/>
                </a:rPr>
                <a:t>GOODS / SERVICES</a:t>
              </a:r>
            </a:p>
          </p:txBody>
        </p:sp>
      </p:grpSp>
      <p:sp>
        <p:nvSpPr>
          <p:cNvPr id="24591" name="Text Box 26"/>
          <p:cNvSpPr txBox="1">
            <a:spLocks noChangeArrowheads="1"/>
          </p:cNvSpPr>
          <p:nvPr/>
        </p:nvSpPr>
        <p:spPr bwMode="auto">
          <a:xfrm>
            <a:off x="1524000" y="571500"/>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1 Sector Model  </a:t>
            </a:r>
            <a:r>
              <a:rPr lang="en-GB" sz="1200">
                <a:cs typeface="Arial" charset="0"/>
              </a:rPr>
              <a:t>(Households)</a:t>
            </a:r>
          </a:p>
        </p:txBody>
      </p:sp>
      <p:sp>
        <p:nvSpPr>
          <p:cNvPr id="45092" name="Text Box 36"/>
          <p:cNvSpPr txBox="1">
            <a:spLocks noChangeArrowheads="1"/>
          </p:cNvSpPr>
          <p:nvPr/>
        </p:nvSpPr>
        <p:spPr bwMode="auto">
          <a:xfrm>
            <a:off x="1738314" y="1643064"/>
            <a:ext cx="2219325" cy="4986337"/>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endParaRPr lang="en-GB" sz="1200"/>
          </a:p>
          <a:p>
            <a:pPr marL="342900" indent="-342900">
              <a:buFontTx/>
              <a:buAutoNum type="arabicParenBoth"/>
            </a:pPr>
            <a:r>
              <a:rPr lang="en-GB" sz="1200"/>
              <a:t>The economy is represented by the blue box.  If the box gets bigger, then the economy has experienced ECONOMIC GROWTH</a:t>
            </a:r>
          </a:p>
          <a:p>
            <a:pPr marL="342900" indent="-342900">
              <a:buFontTx/>
              <a:buAutoNum type="arabicParenBoth"/>
            </a:pPr>
            <a:r>
              <a:rPr lang="en-GB" sz="1200"/>
              <a:t>Imagine a scenario where the economy consisted of only four households (a desert island?)</a:t>
            </a:r>
          </a:p>
          <a:p>
            <a:pPr marL="342900" indent="-342900">
              <a:buFontTx/>
              <a:buAutoNum type="arabicParenBoth"/>
            </a:pPr>
            <a:r>
              <a:rPr lang="en-GB" sz="1200"/>
              <a:t>If we assume the economy has a currency of “pounds”; to begin with, one household may start trading goods and services for pounds</a:t>
            </a:r>
          </a:p>
          <a:p>
            <a:pPr marL="342900" indent="-342900">
              <a:buFontTx/>
              <a:buAutoNum type="arabicParenBoth"/>
            </a:pPr>
            <a:r>
              <a:rPr lang="en-GB" sz="1200"/>
              <a:t>Soon, all the different households will start trading with each other to obtain more goods and services</a:t>
            </a:r>
          </a:p>
          <a:p>
            <a:pPr marL="342900" indent="-342900">
              <a:buFontTx/>
              <a:buAutoNum type="arabicParenBoth"/>
            </a:pPr>
            <a:endParaRPr lang="en-GB" sz="1200"/>
          </a:p>
          <a:p>
            <a:pPr marL="342900" indent="-342900"/>
            <a:r>
              <a:rPr lang="en-GB" sz="1200" b="1"/>
              <a:t>A VERY SIMPLE ECONOMY</a:t>
            </a:r>
          </a:p>
          <a:p>
            <a:pPr marL="342900" indent="-342900">
              <a:buFontTx/>
              <a:buAutoNum type="arabicParenBoth"/>
            </a:pPr>
            <a:endParaRPr lang="en-GB" sz="1200"/>
          </a:p>
        </p:txBody>
      </p:sp>
    </p:spTree>
    <p:extLst>
      <p:ext uri="{BB962C8B-B14F-4D97-AF65-F5344CB8AC3E}">
        <p14:creationId xmlns:p14="http://schemas.microsoft.com/office/powerpoint/2010/main" val="73184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92">
                                            <p:txEl>
                                              <p:pRg st="2" end="2"/>
                                            </p:txEl>
                                          </p:spTgt>
                                        </p:tgtEl>
                                        <p:attrNameLst>
                                          <p:attrName>style.visibility</p:attrName>
                                        </p:attrNameLst>
                                      </p:cBhvr>
                                      <p:to>
                                        <p:strVal val="visible"/>
                                      </p:to>
                                    </p:set>
                                    <p:animEffect transition="in" filter="box(in)">
                                      <p:cBhvr>
                                        <p:cTn id="7" dur="500"/>
                                        <p:tgtEl>
                                          <p:spTgt spid="45092">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5083"/>
                                        </p:tgtEl>
                                        <p:attrNameLst>
                                          <p:attrName>style.visibility</p:attrName>
                                        </p:attrNameLst>
                                      </p:cBhvr>
                                      <p:to>
                                        <p:strVal val="visible"/>
                                      </p:to>
                                    </p:set>
                                    <p:animEffect transition="in" filter="box(in)">
                                      <p:cBhvr>
                                        <p:cTn id="10" dur="2000"/>
                                        <p:tgtEl>
                                          <p:spTgt spid="4508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5092">
                                            <p:txEl>
                                              <p:pRg st="3" end="3"/>
                                            </p:txEl>
                                          </p:spTgt>
                                        </p:tgtEl>
                                        <p:attrNameLst>
                                          <p:attrName>style.visibility</p:attrName>
                                        </p:attrNameLst>
                                      </p:cBhvr>
                                      <p:to>
                                        <p:strVal val="visible"/>
                                      </p:to>
                                    </p:set>
                                    <p:animEffect transition="in" filter="box(in)">
                                      <p:cBhvr>
                                        <p:cTn id="15" dur="500"/>
                                        <p:tgtEl>
                                          <p:spTgt spid="45092">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5059"/>
                                        </p:tgtEl>
                                        <p:attrNameLst>
                                          <p:attrName>style.visibility</p:attrName>
                                        </p:attrNameLst>
                                      </p:cBhvr>
                                      <p:to>
                                        <p:strVal val="visible"/>
                                      </p:to>
                                    </p:set>
                                    <p:animEffect transition="in" filter="box(in)">
                                      <p:cBhvr>
                                        <p:cTn id="18" dur="500"/>
                                        <p:tgtEl>
                                          <p:spTgt spid="4505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5060"/>
                                        </p:tgtEl>
                                        <p:attrNameLst>
                                          <p:attrName>style.visibility</p:attrName>
                                        </p:attrNameLst>
                                      </p:cBhvr>
                                      <p:to>
                                        <p:strVal val="visible"/>
                                      </p:to>
                                    </p:set>
                                    <p:animEffect transition="in" filter="box(in)">
                                      <p:cBhvr>
                                        <p:cTn id="21" dur="1000"/>
                                        <p:tgtEl>
                                          <p:spTgt spid="4506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box(in)">
                                      <p:cBhvr>
                                        <p:cTn id="24" dur="2000"/>
                                        <p:tgtEl>
                                          <p:spTgt spid="45063"/>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5062"/>
                                        </p:tgtEl>
                                        <p:attrNameLst>
                                          <p:attrName>style.visibility</p:attrName>
                                        </p:attrNameLst>
                                      </p:cBhvr>
                                      <p:to>
                                        <p:strVal val="visible"/>
                                      </p:to>
                                    </p:set>
                                    <p:animEffect transition="in" filter="box(in)">
                                      <p:cBhvr>
                                        <p:cTn id="27" dur="3000"/>
                                        <p:tgtEl>
                                          <p:spTgt spid="4506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5092">
                                            <p:txEl>
                                              <p:pRg st="4" end="4"/>
                                            </p:txEl>
                                          </p:spTgt>
                                        </p:tgtEl>
                                        <p:attrNameLst>
                                          <p:attrName>style.visibility</p:attrName>
                                        </p:attrNameLst>
                                      </p:cBhvr>
                                      <p:to>
                                        <p:strVal val="visible"/>
                                      </p:to>
                                    </p:set>
                                    <p:animEffect transition="in" filter="box(in)">
                                      <p:cBhvr>
                                        <p:cTn id="32" dur="500"/>
                                        <p:tgtEl>
                                          <p:spTgt spid="45092">
                                            <p:txEl>
                                              <p:pRg st="4" end="4"/>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1000"/>
                                        <p:tgtEl>
                                          <p:spTgt spid="7"/>
                                        </p:tgtEl>
                                      </p:cBhvr>
                                    </p:animEffect>
                                  </p:childTnLst>
                                </p:cTn>
                              </p:par>
                              <p:par>
                                <p:cTn id="36" presetID="4" presetClass="entr" presetSubtype="16"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ox(in)">
                                      <p:cBhvr>
                                        <p:cTn id="38" dur="3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45092">
                                            <p:txEl>
                                              <p:pRg st="5" end="5"/>
                                            </p:txEl>
                                          </p:spTgt>
                                        </p:tgtEl>
                                        <p:attrNameLst>
                                          <p:attrName>style.visibility</p:attrName>
                                        </p:attrNameLst>
                                      </p:cBhvr>
                                      <p:to>
                                        <p:strVal val="visible"/>
                                      </p:to>
                                    </p:set>
                                    <p:animEffect transition="in" filter="box(in)">
                                      <p:cBhvr>
                                        <p:cTn id="43" dur="500"/>
                                        <p:tgtEl>
                                          <p:spTgt spid="4509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45092">
                                            <p:txEl>
                                              <p:pRg st="7" end="7"/>
                                            </p:txEl>
                                          </p:spTgt>
                                        </p:tgtEl>
                                        <p:attrNameLst>
                                          <p:attrName>style.visibility</p:attrName>
                                        </p:attrNameLst>
                                      </p:cBhvr>
                                      <p:to>
                                        <p:strVal val="visible"/>
                                      </p:to>
                                    </p:set>
                                    <p:animEffect transition="in" filter="box(in)">
                                      <p:cBhvr>
                                        <p:cTn id="48" dur="500"/>
                                        <p:tgtEl>
                                          <p:spTgt spid="45092">
                                            <p:txEl>
                                              <p:pRg st="7" end="7"/>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500"/>
                                        <p:tgtEl>
                                          <p:spTgt spid="5"/>
                                        </p:tgtEl>
                                      </p:cBhvr>
                                    </p:animEffect>
                                  </p:childTnLst>
                                </p:cTn>
                              </p:par>
                              <p:par>
                                <p:cTn id="55" presetID="4" presetClass="entr" presetSubtype="16"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box(in)">
                                      <p:cBhvr>
                                        <p:cTn id="57" dur="500"/>
                                        <p:tgtEl>
                                          <p:spTgt spid="2"/>
                                        </p:tgtEl>
                                      </p:cBhvr>
                                    </p:animEffect>
                                  </p:childTnLst>
                                </p:cTn>
                              </p:par>
                              <p:par>
                                <p:cTn id="58" presetID="4" presetClass="entr" presetSubtype="16"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ox(in)">
                                      <p:cBhvr>
                                        <p:cTn id="60" dur="500"/>
                                        <p:tgtEl>
                                          <p:spTgt spid="3"/>
                                        </p:tgtEl>
                                      </p:cBhvr>
                                    </p:animEffect>
                                  </p:childTnLst>
                                </p:cTn>
                              </p:par>
                              <p:par>
                                <p:cTn id="61" presetID="4" presetClass="entr" presetSubtype="16"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ox(in)">
                                      <p:cBhvr>
                                        <p:cTn id="63" dur="500"/>
                                        <p:tgtEl>
                                          <p:spTgt spid="8"/>
                                        </p:tgtEl>
                                      </p:cBhvr>
                                    </p:animEffect>
                                  </p:childTnLst>
                                </p:cTn>
                              </p:par>
                              <p:par>
                                <p:cTn id="64" presetID="4" presetClass="entr" presetSubtype="16"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box(in)">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3" grpId="0" animBg="1"/>
      <p:bldP spid="45059" grpId="0" animBg="1"/>
      <p:bldP spid="45060" grpId="0" animBg="1"/>
      <p:bldP spid="45062" grpId="0" animBg="1"/>
      <p:bldP spid="450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5497514" y="1854200"/>
            <a:ext cx="48863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5603" name="Oval 7"/>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4" name="Oval 8"/>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5" name="Oval 9"/>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6" name="Oval 10"/>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7" name="Oval 11"/>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8" name="Oval 12"/>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09" name="Oval 13"/>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0" name="Oval 14"/>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1" name="Oval 15"/>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2" name="Oval 16"/>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3" name="Oval 17"/>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5614" name="Oval 18"/>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9"/>
          <p:cNvGrpSpPr>
            <a:grpSpLocks/>
          </p:cNvGrpSpPr>
          <p:nvPr/>
        </p:nvGrpSpPr>
        <p:grpSpPr bwMode="auto">
          <a:xfrm>
            <a:off x="6864351" y="4014788"/>
            <a:ext cx="2043113" cy="254000"/>
            <a:chOff x="3290" y="2223"/>
            <a:chExt cx="1275" cy="160"/>
          </a:xfrm>
        </p:grpSpPr>
        <p:cxnSp>
          <p:nvCxnSpPr>
            <p:cNvPr id="25629" name="AutoShape 20"/>
            <p:cNvCxnSpPr>
              <a:cxnSpLocks noChangeShapeType="1"/>
              <a:stCxn id="25616" idx="3"/>
              <a:endCxn id="25614"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5630" name="Text Box 21"/>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5616" name="Oval 22"/>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3"/>
          <p:cNvGrpSpPr>
            <a:grpSpLocks/>
          </p:cNvGrpSpPr>
          <p:nvPr/>
        </p:nvGrpSpPr>
        <p:grpSpPr bwMode="auto">
          <a:xfrm>
            <a:off x="6864351" y="3511550"/>
            <a:ext cx="2043113" cy="247650"/>
            <a:chOff x="3290" y="1906"/>
            <a:chExt cx="1275" cy="156"/>
          </a:xfrm>
        </p:grpSpPr>
        <p:cxnSp>
          <p:nvCxnSpPr>
            <p:cNvPr id="25627" name="AutoShape 24"/>
            <p:cNvCxnSpPr>
              <a:cxnSpLocks noChangeShapeType="1"/>
              <a:stCxn id="25614" idx="7"/>
              <a:endCxn id="25616"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5628" name="Text Box 25"/>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6"/>
          <p:cNvGrpSpPr>
            <a:grpSpLocks/>
          </p:cNvGrpSpPr>
          <p:nvPr/>
        </p:nvGrpSpPr>
        <p:grpSpPr bwMode="auto">
          <a:xfrm>
            <a:off x="6508750" y="3006725"/>
            <a:ext cx="2762250" cy="649288"/>
            <a:chOff x="3066" y="1588"/>
            <a:chExt cx="1724" cy="409"/>
          </a:xfrm>
        </p:grpSpPr>
        <p:cxnSp>
          <p:nvCxnSpPr>
            <p:cNvPr id="25625" name="AutoShape 27"/>
            <p:cNvCxnSpPr>
              <a:cxnSpLocks noChangeShapeType="1"/>
              <a:stCxn id="25616" idx="0"/>
              <a:endCxn id="25614"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5626" name="Text Box 28"/>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9"/>
          <p:cNvGrpSpPr>
            <a:grpSpLocks/>
          </p:cNvGrpSpPr>
          <p:nvPr/>
        </p:nvGrpSpPr>
        <p:grpSpPr bwMode="auto">
          <a:xfrm>
            <a:off x="6508750" y="4373569"/>
            <a:ext cx="2762250" cy="392113"/>
            <a:chOff x="3066" y="2449"/>
            <a:chExt cx="1724" cy="247"/>
          </a:xfrm>
        </p:grpSpPr>
        <p:cxnSp>
          <p:nvCxnSpPr>
            <p:cNvPr id="25623" name="AutoShape 30"/>
            <p:cNvCxnSpPr>
              <a:cxnSpLocks noChangeShapeType="1"/>
              <a:stCxn id="25614" idx="4"/>
              <a:endCxn id="25616"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5624" name="Text Box 31"/>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25620" name="Text Box 60"/>
          <p:cNvSpPr txBox="1">
            <a:spLocks noChangeArrowheads="1"/>
          </p:cNvSpPr>
          <p:nvPr/>
        </p:nvSpPr>
        <p:spPr bwMode="auto">
          <a:xfrm>
            <a:off x="1666875" y="142875"/>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Basic 2 Sector Model  </a:t>
            </a:r>
            <a:r>
              <a:rPr lang="en-GB" sz="1200">
                <a:cs typeface="Arial" charset="0"/>
              </a:rPr>
              <a:t>(Households and Firms)</a:t>
            </a:r>
          </a:p>
        </p:txBody>
      </p:sp>
      <p:sp>
        <p:nvSpPr>
          <p:cNvPr id="44093" name="Text Box 61"/>
          <p:cNvSpPr txBox="1">
            <a:spLocks noChangeArrowheads="1"/>
          </p:cNvSpPr>
          <p:nvPr/>
        </p:nvSpPr>
        <p:spPr bwMode="auto">
          <a:xfrm>
            <a:off x="1738314" y="1071564"/>
            <a:ext cx="3500437" cy="5170487"/>
          </a:xfrm>
          <a:prstGeom prst="rect">
            <a:avLst/>
          </a:prstGeom>
          <a:noFill/>
          <a:ln w="9525">
            <a:noFill/>
            <a:miter lim="800000"/>
            <a:headEnd/>
            <a:tailEnd/>
          </a:ln>
        </p:spPr>
        <p:txBody>
          <a:bodyPr>
            <a:spAutoFit/>
          </a:bodyPr>
          <a:lstStyle/>
          <a:p>
            <a:pPr marL="342900" indent="-342900"/>
            <a:r>
              <a:rPr lang="en-GB"/>
              <a:t>COMMENTARY</a:t>
            </a:r>
          </a:p>
          <a:p>
            <a:pPr marL="342900" indent="-342900"/>
            <a:endParaRPr lang="en-GB" sz="1200"/>
          </a:p>
          <a:p>
            <a:pPr marL="342900" indent="-342900">
              <a:buFontTx/>
              <a:buAutoNum type="arabicParenBoth"/>
            </a:pPr>
            <a:r>
              <a:rPr lang="en-GB" sz="1200"/>
              <a:t>We now have the more realistic assumption of households and firms.  Households consist of workers who earn money to spend money on goods and services.  Firms are profit making enterprises, set up by individuals from the households (entrepreneurs) and specalise in the production of goods and services</a:t>
            </a:r>
          </a:p>
          <a:p>
            <a:pPr marL="342900" indent="-342900">
              <a:buFontTx/>
              <a:buAutoNum type="arabicParenBoth"/>
            </a:pPr>
            <a:r>
              <a:rPr lang="en-GB" sz="1200"/>
              <a:t>If we assume that all households own the inputs or resources in an economy, then a bright entrepreneur will see a gap in the market and want to produce a good (think about Dragon’s Den) using the resources from the household (like labour and land)</a:t>
            </a:r>
          </a:p>
          <a:p>
            <a:pPr marL="342900" indent="-342900">
              <a:buFontTx/>
              <a:buAutoNum type="arabicParenBoth"/>
            </a:pPr>
            <a:r>
              <a:rPr lang="en-GB" sz="1200"/>
              <a:t>Households will be expected to be compensated for their trouble (i.e. hours worked) and will receive wages and an income</a:t>
            </a:r>
          </a:p>
          <a:p>
            <a:pPr marL="342900" indent="-342900">
              <a:buFontTx/>
              <a:buAutoNum type="arabicParenBoth"/>
            </a:pPr>
            <a:r>
              <a:rPr lang="en-GB" sz="1200"/>
              <a:t>The firms will take these resources or inputs and produce some output (a good or service)</a:t>
            </a:r>
          </a:p>
          <a:p>
            <a:pPr marL="342900" indent="-342900">
              <a:buFontTx/>
              <a:buAutoNum type="arabicParenBoth"/>
            </a:pPr>
            <a:r>
              <a:rPr lang="en-GB" sz="1200"/>
              <a:t>Firms will not be giving out goods and services for free, they will except to be compensated.  Households will pay firms for the goods they provide.  This is called expenditure or consumption.</a:t>
            </a:r>
          </a:p>
          <a:p>
            <a:pPr marL="342900" indent="-342900"/>
            <a:endParaRPr lang="en-GB" sz="1200"/>
          </a:p>
        </p:txBody>
      </p:sp>
      <p:sp>
        <p:nvSpPr>
          <p:cNvPr id="33" name="Text Box 61"/>
          <p:cNvSpPr txBox="1">
            <a:spLocks noChangeArrowheads="1"/>
          </p:cNvSpPr>
          <p:nvPr/>
        </p:nvSpPr>
        <p:spPr bwMode="auto">
          <a:xfrm>
            <a:off x="1809751" y="6143626"/>
            <a:ext cx="5000625" cy="523875"/>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What additions to this model would make it more realistic?</a:t>
            </a:r>
          </a:p>
        </p:txBody>
      </p:sp>
    </p:spTree>
    <p:extLst>
      <p:ext uri="{BB962C8B-B14F-4D97-AF65-F5344CB8AC3E}">
        <p14:creationId xmlns:p14="http://schemas.microsoft.com/office/powerpoint/2010/main" val="16235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44093">
                                            <p:txEl>
                                              <p:pRg st="3" end="3"/>
                                            </p:txEl>
                                          </p:spTgt>
                                        </p:tgtEl>
                                        <p:attrNameLst>
                                          <p:attrName>style.visibility</p:attrName>
                                        </p:attrNameLst>
                                      </p:cBhvr>
                                      <p:to>
                                        <p:strVal val="visible"/>
                                      </p:to>
                                    </p:set>
                                    <p:animEffect transition="in" filter="box(in)">
                                      <p:cBhvr>
                                        <p:cTn id="10" dur="500"/>
                                        <p:tgtEl>
                                          <p:spTgt spid="4409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4" presetClass="entr" presetSubtype="16" fill="hold" nodeType="withEffect">
                                  <p:stCondLst>
                                    <p:cond delay="0"/>
                                  </p:stCondLst>
                                  <p:childTnLst>
                                    <p:set>
                                      <p:cBhvr>
                                        <p:cTn id="17" dur="1" fill="hold">
                                          <p:stCondLst>
                                            <p:cond delay="0"/>
                                          </p:stCondLst>
                                        </p:cTn>
                                        <p:tgtEl>
                                          <p:spTgt spid="44093">
                                            <p:txEl>
                                              <p:pRg st="4" end="4"/>
                                            </p:txEl>
                                          </p:spTgt>
                                        </p:tgtEl>
                                        <p:attrNameLst>
                                          <p:attrName>style.visibility</p:attrName>
                                        </p:attrNameLst>
                                      </p:cBhvr>
                                      <p:to>
                                        <p:strVal val="visible"/>
                                      </p:to>
                                    </p:set>
                                    <p:animEffect transition="in" filter="box(in)">
                                      <p:cBhvr>
                                        <p:cTn id="18" dur="500"/>
                                        <p:tgtEl>
                                          <p:spTgt spid="4409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500"/>
                                        <p:tgtEl>
                                          <p:spTgt spid="4"/>
                                        </p:tgtEl>
                                      </p:cBhvr>
                                    </p:animEffect>
                                  </p:childTnLst>
                                </p:cTn>
                              </p:par>
                              <p:par>
                                <p:cTn id="24" presetID="4" presetClass="entr" presetSubtype="16" fill="hold" nodeType="withEffect">
                                  <p:stCondLst>
                                    <p:cond delay="0"/>
                                  </p:stCondLst>
                                  <p:childTnLst>
                                    <p:set>
                                      <p:cBhvr>
                                        <p:cTn id="25" dur="1" fill="hold">
                                          <p:stCondLst>
                                            <p:cond delay="0"/>
                                          </p:stCondLst>
                                        </p:cTn>
                                        <p:tgtEl>
                                          <p:spTgt spid="44093">
                                            <p:txEl>
                                              <p:pRg st="5" end="5"/>
                                            </p:txEl>
                                          </p:spTgt>
                                        </p:tgtEl>
                                        <p:attrNameLst>
                                          <p:attrName>style.visibility</p:attrName>
                                        </p:attrNameLst>
                                      </p:cBhvr>
                                      <p:to>
                                        <p:strVal val="visible"/>
                                      </p:to>
                                    </p:set>
                                    <p:animEffect transition="in" filter="box(in)">
                                      <p:cBhvr>
                                        <p:cTn id="26" dur="500"/>
                                        <p:tgtEl>
                                          <p:spTgt spid="4409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par>
                                <p:cTn id="32" presetID="4" presetClass="entr" presetSubtype="16" fill="hold" nodeType="withEffect">
                                  <p:stCondLst>
                                    <p:cond delay="0"/>
                                  </p:stCondLst>
                                  <p:childTnLst>
                                    <p:set>
                                      <p:cBhvr>
                                        <p:cTn id="33" dur="1" fill="hold">
                                          <p:stCondLst>
                                            <p:cond delay="0"/>
                                          </p:stCondLst>
                                        </p:cTn>
                                        <p:tgtEl>
                                          <p:spTgt spid="44093">
                                            <p:txEl>
                                              <p:pRg st="6" end="6"/>
                                            </p:txEl>
                                          </p:spTgt>
                                        </p:tgtEl>
                                        <p:attrNameLst>
                                          <p:attrName>style.visibility</p:attrName>
                                        </p:attrNameLst>
                                      </p:cBhvr>
                                      <p:to>
                                        <p:strVal val="visible"/>
                                      </p:to>
                                    </p:set>
                                    <p:animEffect transition="in" filter="box(in)">
                                      <p:cBhvr>
                                        <p:cTn id="34" dur="500"/>
                                        <p:tgtEl>
                                          <p:spTgt spid="4409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ox(in)">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00">
            <a:alpha val="0"/>
          </a:srgbClr>
        </a:solidFill>
        <a:effectLst/>
      </p:bgPr>
    </p:bg>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5426043" y="561315"/>
            <a:ext cx="5041900" cy="646112"/>
          </a:xfrm>
          <a:prstGeom prst="rect">
            <a:avLst/>
          </a:prstGeom>
          <a:noFill/>
          <a:ln w="9525">
            <a:noFill/>
            <a:miter lim="800000"/>
            <a:headEnd/>
            <a:tailEnd/>
          </a:ln>
        </p:spPr>
        <p:txBody>
          <a:bodyPr wrap="none">
            <a:spAutoFit/>
          </a:bodyPr>
          <a:lstStyle/>
          <a:p>
            <a:r>
              <a:rPr lang="en-GB" sz="3600" b="1" dirty="0"/>
              <a:t>Build an Economic Model</a:t>
            </a:r>
          </a:p>
        </p:txBody>
      </p:sp>
      <p:sp>
        <p:nvSpPr>
          <p:cNvPr id="26627" name="TextBox 2"/>
          <p:cNvSpPr txBox="1">
            <a:spLocks noChangeArrowheads="1"/>
          </p:cNvSpPr>
          <p:nvPr/>
        </p:nvSpPr>
        <p:spPr bwMode="auto">
          <a:xfrm>
            <a:off x="188853" y="179249"/>
            <a:ext cx="11707401" cy="6678751"/>
          </a:xfrm>
          <a:prstGeom prst="rect">
            <a:avLst/>
          </a:prstGeom>
          <a:noFill/>
          <a:ln w="9525">
            <a:noFill/>
            <a:miter lim="800000"/>
            <a:headEnd/>
            <a:tailEnd/>
          </a:ln>
        </p:spPr>
        <p:txBody>
          <a:bodyPr wrap="square">
            <a:spAutoFit/>
          </a:bodyPr>
          <a:lstStyle/>
          <a:p>
            <a:r>
              <a:rPr lang="en-GB" sz="2800" b="1" dirty="0"/>
              <a:t>Key Terms to Help:</a:t>
            </a:r>
          </a:p>
          <a:p>
            <a:endParaRPr lang="en-GB" sz="2000" dirty="0"/>
          </a:p>
          <a:p>
            <a:r>
              <a:rPr lang="en-GB" sz="2000" b="1" dirty="0"/>
              <a:t>Agents in the Economy</a:t>
            </a:r>
          </a:p>
          <a:p>
            <a:r>
              <a:rPr lang="en-GB" sz="1600" b="1" dirty="0">
                <a:solidFill>
                  <a:srgbClr val="FF0000"/>
                </a:solidFill>
              </a:rPr>
              <a:t>Household: </a:t>
            </a:r>
            <a:r>
              <a:rPr lang="en-GB" sz="1600" dirty="0"/>
              <a:t>Consumers who work and wish to buy things from the firms</a:t>
            </a:r>
          </a:p>
          <a:p>
            <a:r>
              <a:rPr lang="en-GB" sz="1600" b="1" dirty="0">
                <a:solidFill>
                  <a:srgbClr val="FF0000"/>
                </a:solidFill>
              </a:rPr>
              <a:t>Firm: </a:t>
            </a:r>
            <a:r>
              <a:rPr lang="en-GB" sz="1600" dirty="0"/>
              <a:t>A company who is trying to maximise profits</a:t>
            </a:r>
          </a:p>
          <a:p>
            <a:r>
              <a:rPr lang="en-GB" sz="1600" b="1" dirty="0">
                <a:solidFill>
                  <a:srgbClr val="FF0000"/>
                </a:solidFill>
              </a:rPr>
              <a:t>Government: </a:t>
            </a:r>
            <a:r>
              <a:rPr lang="en-GB" sz="1600" dirty="0"/>
              <a:t>The people who run the country – are they democratically elected?  Or did they come to power because they had more tanks than another despot?</a:t>
            </a:r>
          </a:p>
          <a:p>
            <a:r>
              <a:rPr lang="en-GB" sz="1600" b="1" dirty="0">
                <a:solidFill>
                  <a:srgbClr val="FF0000"/>
                </a:solidFill>
              </a:rPr>
              <a:t>Financial Institutions: </a:t>
            </a:r>
            <a:r>
              <a:rPr lang="en-GB" sz="1600" dirty="0"/>
              <a:t>Banks, stock markets, equity markets, the City – all those kind of things.</a:t>
            </a:r>
          </a:p>
          <a:p>
            <a:r>
              <a:rPr lang="en-GB" sz="1600" b="1" dirty="0">
                <a:solidFill>
                  <a:srgbClr val="FF0000"/>
                </a:solidFill>
              </a:rPr>
              <a:t>Foreign Countries: </a:t>
            </a:r>
            <a:r>
              <a:rPr lang="en-GB" sz="1600" dirty="0"/>
              <a:t>“Johnny Foreigner” not only buys are goods but also sells stuff to us as well.</a:t>
            </a:r>
          </a:p>
          <a:p>
            <a:endParaRPr lang="en-GB" sz="2000" dirty="0"/>
          </a:p>
          <a:p>
            <a:r>
              <a:rPr lang="en-GB" sz="2000" b="1" dirty="0"/>
              <a:t>Movement of money in the Economy</a:t>
            </a:r>
          </a:p>
          <a:p>
            <a:r>
              <a:rPr lang="en-GB" sz="1600" b="1" dirty="0">
                <a:solidFill>
                  <a:schemeClr val="tx2"/>
                </a:solidFill>
              </a:rPr>
              <a:t>Expenditure </a:t>
            </a:r>
            <a:r>
              <a:rPr lang="en-GB" sz="1600" b="1" dirty="0"/>
              <a:t>= </a:t>
            </a:r>
            <a:r>
              <a:rPr lang="en-GB" sz="1600" dirty="0"/>
              <a:t>Households consume goods and services, paying firms</a:t>
            </a:r>
            <a:endParaRPr lang="en-GB" sz="1600" dirty="0">
              <a:solidFill>
                <a:schemeClr val="tx2"/>
              </a:solidFill>
            </a:endParaRPr>
          </a:p>
          <a:p>
            <a:r>
              <a:rPr lang="en-GB" sz="1600" b="1" dirty="0">
                <a:solidFill>
                  <a:schemeClr val="tx2"/>
                </a:solidFill>
              </a:rPr>
              <a:t>Income </a:t>
            </a:r>
            <a:r>
              <a:rPr lang="en-GB" sz="1600" dirty="0"/>
              <a:t>= Households work for firms or entrepreneurs </a:t>
            </a:r>
          </a:p>
          <a:p>
            <a:r>
              <a:rPr lang="en-GB" sz="1600" b="1" dirty="0">
                <a:solidFill>
                  <a:schemeClr val="tx2"/>
                </a:solidFill>
              </a:rPr>
              <a:t>Savings = </a:t>
            </a:r>
            <a:r>
              <a:rPr lang="en-GB" sz="1600" dirty="0"/>
              <a:t>firms and consumers might save money.  They could put it in the bank or they might “invest” it in the </a:t>
            </a:r>
            <a:r>
              <a:rPr lang="en-GB" sz="1600" dirty="0" err="1"/>
              <a:t>stockmarket</a:t>
            </a:r>
            <a:r>
              <a:rPr lang="en-GB" sz="1600" dirty="0"/>
              <a:t> OR they might </a:t>
            </a:r>
          </a:p>
          <a:p>
            <a:r>
              <a:rPr lang="en-GB" sz="1600" b="1" dirty="0">
                <a:solidFill>
                  <a:schemeClr val="tx2"/>
                </a:solidFill>
              </a:rPr>
              <a:t>Investment = </a:t>
            </a:r>
            <a:r>
              <a:rPr lang="en-GB" sz="1600" dirty="0"/>
              <a:t>ONLY firms can invest because it is defined as “purchasing capital” or factory machines, buildings etc.</a:t>
            </a:r>
          </a:p>
          <a:p>
            <a:r>
              <a:rPr lang="en-GB" sz="1600" b="1" dirty="0">
                <a:solidFill>
                  <a:schemeClr val="tx2"/>
                </a:solidFill>
              </a:rPr>
              <a:t>Taxation = </a:t>
            </a:r>
            <a:r>
              <a:rPr lang="en-GB" sz="1600" dirty="0"/>
              <a:t>both firms and households get taxed by the Government.  Firms have corporation tax they must pay which is a tax on profits.  Consumers get taxed via VAT, income tax, inheritance tax.  It all goes into the Governments “coffers” and helps to fund the Government Budget.</a:t>
            </a:r>
          </a:p>
          <a:p>
            <a:r>
              <a:rPr lang="en-GB" sz="1600" b="1" dirty="0">
                <a:solidFill>
                  <a:schemeClr val="tx2"/>
                </a:solidFill>
              </a:rPr>
              <a:t>Government Spending = </a:t>
            </a:r>
            <a:r>
              <a:rPr lang="en-GB" sz="1600" dirty="0"/>
              <a:t>both firms and households receive Government spending.  Governments might spend money on households through the NHS, education or benefits.  Firms might receive subsidies etc.</a:t>
            </a:r>
          </a:p>
          <a:p>
            <a:r>
              <a:rPr lang="en-GB" sz="1600" b="1" dirty="0">
                <a:solidFill>
                  <a:schemeClr val="tx2"/>
                </a:solidFill>
              </a:rPr>
              <a:t>Exports = </a:t>
            </a:r>
            <a:r>
              <a:rPr lang="en-GB" sz="1600" dirty="0"/>
              <a:t>Foreign countries will buy goods from firms.  Consumers might also sell their possessions to foreign countries – for example on E-bay.</a:t>
            </a:r>
          </a:p>
          <a:p>
            <a:r>
              <a:rPr lang="en-GB" sz="1600" b="1" dirty="0">
                <a:solidFill>
                  <a:schemeClr val="tx2"/>
                </a:solidFill>
              </a:rPr>
              <a:t>Imports = </a:t>
            </a:r>
            <a:r>
              <a:rPr lang="en-GB" sz="1600" dirty="0"/>
              <a:t>Consumers and firms will both buy imports from firms etc. in foreign countries.  Consumers might be buying cars etc. whereas firms might be purchasing raw materials to make a product or goods to sell – e.g. Sainsbury’s buying flowers from Zambia to sell to the UK population</a:t>
            </a:r>
          </a:p>
        </p:txBody>
      </p:sp>
    </p:spTree>
    <p:extLst>
      <p:ext uri="{BB962C8B-B14F-4D97-AF65-F5344CB8AC3E}">
        <p14:creationId xmlns:p14="http://schemas.microsoft.com/office/powerpoint/2010/main" val="3055534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667250" y="1854200"/>
            <a:ext cx="5716588"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46085" name="Line 5"/>
          <p:cNvSpPr>
            <a:spLocks noChangeShapeType="1"/>
          </p:cNvSpPr>
          <p:nvPr/>
        </p:nvSpPr>
        <p:spPr bwMode="auto">
          <a:xfrm>
            <a:off x="5738813" y="4000501"/>
            <a:ext cx="4718050" cy="15875"/>
          </a:xfrm>
          <a:prstGeom prst="line">
            <a:avLst/>
          </a:prstGeom>
          <a:noFill/>
          <a:ln w="50800">
            <a:solidFill>
              <a:srgbClr val="FFFFFF"/>
            </a:solidFill>
            <a:round/>
            <a:headEnd/>
            <a:tailEnd/>
          </a:ln>
        </p:spPr>
        <p:txBody>
          <a:bodyPr/>
          <a:lstStyle/>
          <a:p>
            <a:endParaRPr lang="en-GB"/>
          </a:p>
        </p:txBody>
      </p:sp>
      <p:sp>
        <p:nvSpPr>
          <p:cNvPr id="27652" name="Oval 6"/>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3" name="Oval 7"/>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4" name="Oval 8"/>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5" name="Oval 9"/>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6" name="Oval 10"/>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7" name="Oval 11"/>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8" name="Oval 12"/>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59" name="Oval 13"/>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0" name="Oval 14"/>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1" name="Oval 15"/>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2" name="Oval 16"/>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7663" name="Oval 17"/>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864351" y="4014788"/>
            <a:ext cx="2043113" cy="254000"/>
            <a:chOff x="3290" y="2223"/>
            <a:chExt cx="1275" cy="160"/>
          </a:xfrm>
        </p:grpSpPr>
        <p:cxnSp>
          <p:nvCxnSpPr>
            <p:cNvPr id="27689" name="AutoShape 19"/>
            <p:cNvCxnSpPr>
              <a:cxnSpLocks noChangeShapeType="1"/>
              <a:stCxn id="27665" idx="3"/>
              <a:endCxn id="27663"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7690"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7665" name="Oval 21"/>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864351" y="3511550"/>
            <a:ext cx="2043113" cy="247650"/>
            <a:chOff x="3290" y="1906"/>
            <a:chExt cx="1275" cy="156"/>
          </a:xfrm>
        </p:grpSpPr>
        <p:cxnSp>
          <p:nvCxnSpPr>
            <p:cNvPr id="27687" name="AutoShape 23"/>
            <p:cNvCxnSpPr>
              <a:cxnSpLocks noChangeShapeType="1"/>
              <a:stCxn id="27663" idx="7"/>
              <a:endCxn id="27665"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7688"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508750" y="3006725"/>
            <a:ext cx="2762250" cy="649288"/>
            <a:chOff x="3066" y="1588"/>
            <a:chExt cx="1724" cy="409"/>
          </a:xfrm>
        </p:grpSpPr>
        <p:cxnSp>
          <p:nvCxnSpPr>
            <p:cNvPr id="27685" name="AutoShape 26"/>
            <p:cNvCxnSpPr>
              <a:cxnSpLocks noChangeShapeType="1"/>
              <a:stCxn id="27665" idx="0"/>
              <a:endCxn id="27663"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7686"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508750" y="4373569"/>
            <a:ext cx="2762250" cy="392113"/>
            <a:chOff x="3066" y="2449"/>
            <a:chExt cx="1724" cy="247"/>
          </a:xfrm>
        </p:grpSpPr>
        <p:cxnSp>
          <p:nvCxnSpPr>
            <p:cNvPr id="27683" name="AutoShape 29"/>
            <p:cNvCxnSpPr>
              <a:cxnSpLocks noChangeShapeType="1"/>
              <a:stCxn id="27663" idx="4"/>
              <a:endCxn id="27665"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7684"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grpSp>
        <p:nvGrpSpPr>
          <p:cNvPr id="6" name="Group 32"/>
          <p:cNvGrpSpPr>
            <a:grpSpLocks/>
          </p:cNvGrpSpPr>
          <p:nvPr/>
        </p:nvGrpSpPr>
        <p:grpSpPr bwMode="auto">
          <a:xfrm>
            <a:off x="4997450" y="2632077"/>
            <a:ext cx="4433888" cy="1023938"/>
            <a:chOff x="2114" y="1352"/>
            <a:chExt cx="2767" cy="645"/>
          </a:xfrm>
        </p:grpSpPr>
        <p:cxnSp>
          <p:nvCxnSpPr>
            <p:cNvPr id="27681" name="AutoShape 33"/>
            <p:cNvCxnSpPr>
              <a:cxnSpLocks noChangeShapeType="1"/>
              <a:stCxn id="46115" idx="0"/>
              <a:endCxn id="27660"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7682"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46115" name="Oval 35"/>
          <p:cNvSpPr>
            <a:spLocks noChangeArrowheads="1"/>
          </p:cNvSpPr>
          <p:nvPr/>
        </p:nvSpPr>
        <p:spPr bwMode="auto">
          <a:xfrm>
            <a:off x="48529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grpSp>
        <p:nvGrpSpPr>
          <p:cNvPr id="7" name="Group 49"/>
          <p:cNvGrpSpPr>
            <a:grpSpLocks/>
          </p:cNvGrpSpPr>
          <p:nvPr/>
        </p:nvGrpSpPr>
        <p:grpSpPr bwMode="auto">
          <a:xfrm>
            <a:off x="4997450" y="4159250"/>
            <a:ext cx="4433888" cy="965200"/>
            <a:chOff x="2114" y="2314"/>
            <a:chExt cx="2767" cy="608"/>
          </a:xfrm>
        </p:grpSpPr>
        <p:sp>
          <p:nvSpPr>
            <p:cNvPr id="27678"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7679" name="AutoShape 51"/>
            <p:cNvCxnSpPr>
              <a:cxnSpLocks noChangeShapeType="1"/>
              <a:stCxn id="27658" idx="4"/>
              <a:endCxn id="46115"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7680" name="AutoShape 52"/>
            <p:cNvCxnSpPr>
              <a:cxnSpLocks noChangeShapeType="1"/>
              <a:stCxn id="27653" idx="4"/>
              <a:endCxn id="46115"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46133" name="Text Box 53"/>
          <p:cNvSpPr txBox="1">
            <a:spLocks noChangeArrowheads="1"/>
          </p:cNvSpPr>
          <p:nvPr/>
        </p:nvSpPr>
        <p:spPr bwMode="auto">
          <a:xfrm rot="5400000">
            <a:off x="9821069" y="2817019"/>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46134" name="Text Box 54"/>
          <p:cNvSpPr txBox="1">
            <a:spLocks noChangeArrowheads="1"/>
          </p:cNvSpPr>
          <p:nvPr/>
        </p:nvSpPr>
        <p:spPr bwMode="auto">
          <a:xfrm rot="5400000">
            <a:off x="9813132" y="4899819"/>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27674" name="Text Box 59"/>
          <p:cNvSpPr txBox="1">
            <a:spLocks noChangeArrowheads="1"/>
          </p:cNvSpPr>
          <p:nvPr/>
        </p:nvSpPr>
        <p:spPr bwMode="auto">
          <a:xfrm>
            <a:off x="1738313" y="357189"/>
            <a:ext cx="8007350" cy="738187"/>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3 Sector Model  </a:t>
            </a:r>
            <a:r>
              <a:rPr lang="en-GB" sz="1200">
                <a:cs typeface="Arial" charset="0"/>
              </a:rPr>
              <a:t>(Households and Firms - with Financial Institutions)</a:t>
            </a:r>
          </a:p>
        </p:txBody>
      </p:sp>
      <p:sp>
        <p:nvSpPr>
          <p:cNvPr id="46140" name="Text Box 60"/>
          <p:cNvSpPr txBox="1">
            <a:spLocks noChangeArrowheads="1"/>
          </p:cNvSpPr>
          <p:nvPr/>
        </p:nvSpPr>
        <p:spPr bwMode="auto">
          <a:xfrm>
            <a:off x="1666876" y="1571625"/>
            <a:ext cx="2709863" cy="4216400"/>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We now introduce the idea of leakages / withdrawals and injections into the circular flow.  These still remain within the economy.</a:t>
            </a:r>
          </a:p>
          <a:p>
            <a:pPr marL="342900" indent="-342900">
              <a:buFontTx/>
              <a:buAutoNum type="arabicParenBoth"/>
            </a:pPr>
            <a:r>
              <a:rPr lang="en-GB" sz="1000"/>
              <a:t>Households may not spend (consume) all of there money and might prefer to save, placing their money into a bank or stockmarket for example.  Equally, firms might decide to save some of their profits and place them in a bank as well.</a:t>
            </a:r>
          </a:p>
          <a:p>
            <a:pPr marL="342900" indent="-342900">
              <a:buFontTx/>
              <a:buAutoNum type="arabicParenBoth"/>
            </a:pPr>
            <a:r>
              <a:rPr lang="en-GB" sz="1000"/>
              <a:t>Banks use this money to invest in the economy by making loans to other firms who then use the borrowed money to invest specifically in their business.  Greater investment means that the blue box gets bigger and there is greater output (or GDP/Economic Growth).  More investment also means more demand for resources or inputs such as workers.</a:t>
            </a:r>
          </a:p>
          <a:p>
            <a:pPr marL="342900" indent="-342900">
              <a:buFontTx/>
              <a:buAutoNum type="arabicParenBoth"/>
            </a:pPr>
            <a:r>
              <a:rPr lang="en-GB" sz="1000"/>
              <a:t>At the moment, the financial institutions are within the economy but for a very complex model, you could have some financial institutions outside the economy.  These are off shore banks which a lot of people save money in.</a:t>
            </a:r>
          </a:p>
        </p:txBody>
      </p:sp>
      <p:sp>
        <p:nvSpPr>
          <p:cNvPr id="46141" name="Text Box 61"/>
          <p:cNvSpPr txBox="1">
            <a:spLocks noChangeArrowheads="1"/>
          </p:cNvSpPr>
          <p:nvPr/>
        </p:nvSpPr>
        <p:spPr bwMode="auto">
          <a:xfrm>
            <a:off x="1676400" y="6019801"/>
            <a:ext cx="2857500" cy="677863"/>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Explain what would happen to the economy if consumers decided to save more?</a:t>
            </a:r>
          </a:p>
        </p:txBody>
      </p:sp>
    </p:spTree>
    <p:extLst>
      <p:ext uri="{BB962C8B-B14F-4D97-AF65-F5344CB8AC3E}">
        <p14:creationId xmlns:p14="http://schemas.microsoft.com/office/powerpoint/2010/main" val="42271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140">
                                            <p:txEl>
                                              <p:pRg st="0" end="0"/>
                                            </p:txEl>
                                          </p:spTgt>
                                        </p:tgtEl>
                                        <p:attrNameLst>
                                          <p:attrName>style.visibility</p:attrName>
                                        </p:attrNameLst>
                                      </p:cBhvr>
                                      <p:to>
                                        <p:strVal val="visible"/>
                                      </p:to>
                                    </p:set>
                                    <p:animEffect transition="in" filter="box(in)">
                                      <p:cBhvr>
                                        <p:cTn id="7" dur="500"/>
                                        <p:tgtEl>
                                          <p:spTgt spid="46140">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6140">
                                            <p:txEl>
                                              <p:pRg st="1" end="1"/>
                                            </p:txEl>
                                          </p:spTgt>
                                        </p:tgtEl>
                                        <p:attrNameLst>
                                          <p:attrName>style.visibility</p:attrName>
                                        </p:attrNameLst>
                                      </p:cBhvr>
                                      <p:to>
                                        <p:strVal val="visible"/>
                                      </p:to>
                                    </p:set>
                                    <p:animEffect transition="in" filter="box(in)">
                                      <p:cBhvr>
                                        <p:cTn id="10" dur="500"/>
                                        <p:tgtEl>
                                          <p:spTgt spid="46140">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6085"/>
                                        </p:tgtEl>
                                        <p:attrNameLst>
                                          <p:attrName>style.visibility</p:attrName>
                                        </p:attrNameLst>
                                      </p:cBhvr>
                                      <p:to>
                                        <p:strVal val="visible"/>
                                      </p:to>
                                    </p:set>
                                    <p:animEffect transition="in" filter="box(in)">
                                      <p:cBhvr>
                                        <p:cTn id="13" dur="500"/>
                                        <p:tgtEl>
                                          <p:spTgt spid="4608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6134"/>
                                        </p:tgtEl>
                                        <p:attrNameLst>
                                          <p:attrName>style.visibility</p:attrName>
                                        </p:attrNameLst>
                                      </p:cBhvr>
                                      <p:to>
                                        <p:strVal val="visible"/>
                                      </p:to>
                                    </p:set>
                                    <p:animEffect transition="in" filter="box(in)">
                                      <p:cBhvr>
                                        <p:cTn id="16" dur="500"/>
                                        <p:tgtEl>
                                          <p:spTgt spid="4613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6133"/>
                                        </p:tgtEl>
                                        <p:attrNameLst>
                                          <p:attrName>style.visibility</p:attrName>
                                        </p:attrNameLst>
                                      </p:cBhvr>
                                      <p:to>
                                        <p:strVal val="visible"/>
                                      </p:to>
                                    </p:set>
                                    <p:animEffect transition="in" filter="box(in)">
                                      <p:cBhvr>
                                        <p:cTn id="19" dur="500"/>
                                        <p:tgtEl>
                                          <p:spTgt spid="4613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46115"/>
                                        </p:tgtEl>
                                        <p:attrNameLst>
                                          <p:attrName>style.visibility</p:attrName>
                                        </p:attrNameLst>
                                      </p:cBhvr>
                                      <p:to>
                                        <p:strVal val="visible"/>
                                      </p:to>
                                    </p:set>
                                    <p:animEffect transition="in" filter="box(in)">
                                      <p:cBhvr>
                                        <p:cTn id="24" dur="500"/>
                                        <p:tgtEl>
                                          <p:spTgt spid="46115"/>
                                        </p:tgtEl>
                                      </p:cBhvr>
                                    </p:animEffect>
                                  </p:childTnLst>
                                </p:cTn>
                              </p:par>
                              <p:par>
                                <p:cTn id="25" presetID="4"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46140">
                                            <p:txEl>
                                              <p:pRg st="2" end="2"/>
                                            </p:txEl>
                                          </p:spTgt>
                                        </p:tgtEl>
                                        <p:attrNameLst>
                                          <p:attrName>style.visibility</p:attrName>
                                        </p:attrNameLst>
                                      </p:cBhvr>
                                      <p:to>
                                        <p:strVal val="visible"/>
                                      </p:to>
                                    </p:set>
                                    <p:animEffect transition="in" filter="box(in)">
                                      <p:cBhvr>
                                        <p:cTn id="30" dur="500"/>
                                        <p:tgtEl>
                                          <p:spTgt spid="4614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ox(in)">
                                      <p:cBhvr>
                                        <p:cTn id="35" dur="500"/>
                                        <p:tgtEl>
                                          <p:spTgt spid="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46140">
                                            <p:txEl>
                                              <p:pRg st="3" end="3"/>
                                            </p:txEl>
                                          </p:spTgt>
                                        </p:tgtEl>
                                        <p:attrNameLst>
                                          <p:attrName>style.visibility</p:attrName>
                                        </p:attrNameLst>
                                      </p:cBhvr>
                                      <p:to>
                                        <p:strVal val="visible"/>
                                      </p:to>
                                    </p:set>
                                    <p:animEffect transition="in" filter="box(in)">
                                      <p:cBhvr>
                                        <p:cTn id="38" dur="500"/>
                                        <p:tgtEl>
                                          <p:spTgt spid="46140">
                                            <p:txEl>
                                              <p:pRg st="3" end="3"/>
                                            </p:txEl>
                                          </p:spTgt>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46140">
                                            <p:txEl>
                                              <p:pRg st="4" end="4"/>
                                            </p:txEl>
                                          </p:spTgt>
                                        </p:tgtEl>
                                        <p:attrNameLst>
                                          <p:attrName>style.visibility</p:attrName>
                                        </p:attrNameLst>
                                      </p:cBhvr>
                                      <p:to>
                                        <p:strVal val="visible"/>
                                      </p:to>
                                    </p:set>
                                    <p:animEffect transition="in" filter="box(in)">
                                      <p:cBhvr>
                                        <p:cTn id="41" dur="500"/>
                                        <p:tgtEl>
                                          <p:spTgt spid="4614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46141"/>
                                        </p:tgtEl>
                                        <p:attrNameLst>
                                          <p:attrName>style.visibility</p:attrName>
                                        </p:attrNameLst>
                                      </p:cBhvr>
                                      <p:to>
                                        <p:strVal val="visible"/>
                                      </p:to>
                                    </p:set>
                                    <p:animEffect transition="in" filter="box(in)">
                                      <p:cBhvr>
                                        <p:cTn id="46" dur="500"/>
                                        <p:tgtEl>
                                          <p:spTgt spid="46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P spid="46115" grpId="0" animBg="1"/>
      <p:bldP spid="46133" grpId="0" animBg="1"/>
      <p:bldP spid="46134" grpId="0" animBg="1"/>
      <p:bldP spid="46140" grpId="0" build="allAtOnce"/>
      <p:bldP spid="461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024314" y="1520825"/>
            <a:ext cx="6461125"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8675" name="Line 5"/>
          <p:cNvSpPr>
            <a:spLocks noChangeShapeType="1"/>
          </p:cNvSpPr>
          <p:nvPr/>
        </p:nvSpPr>
        <p:spPr bwMode="auto">
          <a:xfrm>
            <a:off x="4095750" y="3643314"/>
            <a:ext cx="6326188" cy="1587"/>
          </a:xfrm>
          <a:prstGeom prst="line">
            <a:avLst/>
          </a:prstGeom>
          <a:noFill/>
          <a:ln w="50800">
            <a:solidFill>
              <a:srgbClr val="FFFFFF"/>
            </a:solidFill>
            <a:round/>
            <a:headEnd/>
            <a:tailEnd/>
          </a:ln>
        </p:spPr>
        <p:txBody>
          <a:bodyPr/>
          <a:lstStyle/>
          <a:p>
            <a:endParaRPr lang="en-GB"/>
          </a:p>
        </p:txBody>
      </p:sp>
      <p:sp>
        <p:nvSpPr>
          <p:cNvPr id="28676" name="Oval 6"/>
          <p:cNvSpPr>
            <a:spLocks noChangeArrowheads="1"/>
          </p:cNvSpPr>
          <p:nvPr/>
        </p:nvSpPr>
        <p:spPr bwMode="auto">
          <a:xfrm>
            <a:off x="6249988"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7" name="Oval 7"/>
          <p:cNvSpPr>
            <a:spLocks noChangeArrowheads="1"/>
          </p:cNvSpPr>
          <p:nvPr/>
        </p:nvSpPr>
        <p:spPr bwMode="auto">
          <a:xfrm>
            <a:off x="6107113" y="36099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8" name="Oval 8"/>
          <p:cNvSpPr>
            <a:spLocks noChangeArrowheads="1"/>
          </p:cNvSpPr>
          <p:nvPr/>
        </p:nvSpPr>
        <p:spPr bwMode="auto">
          <a:xfrm>
            <a:off x="6394450" y="38258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79" name="Oval 9"/>
          <p:cNvSpPr>
            <a:spLocks noChangeArrowheads="1"/>
          </p:cNvSpPr>
          <p:nvPr/>
        </p:nvSpPr>
        <p:spPr bwMode="auto">
          <a:xfrm>
            <a:off x="6249988" y="33940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0" name="Oval 10"/>
          <p:cNvSpPr>
            <a:spLocks noChangeArrowheads="1"/>
          </p:cNvSpPr>
          <p:nvPr/>
        </p:nvSpPr>
        <p:spPr bwMode="auto">
          <a:xfrm>
            <a:off x="6394450" y="33210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1" name="Oval 11"/>
          <p:cNvSpPr>
            <a:spLocks noChangeArrowheads="1"/>
          </p:cNvSpPr>
          <p:nvPr/>
        </p:nvSpPr>
        <p:spPr bwMode="auto">
          <a:xfrm>
            <a:off x="9707563" y="36099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2" name="Oval 12"/>
          <p:cNvSpPr>
            <a:spLocks noChangeArrowheads="1"/>
          </p:cNvSpPr>
          <p:nvPr/>
        </p:nvSpPr>
        <p:spPr bwMode="auto">
          <a:xfrm>
            <a:off x="9418638"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3" name="Oval 13"/>
          <p:cNvSpPr>
            <a:spLocks noChangeArrowheads="1"/>
          </p:cNvSpPr>
          <p:nvPr/>
        </p:nvSpPr>
        <p:spPr bwMode="auto">
          <a:xfrm>
            <a:off x="9563100" y="37544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4" name="Oval 14"/>
          <p:cNvSpPr>
            <a:spLocks noChangeArrowheads="1"/>
          </p:cNvSpPr>
          <p:nvPr/>
        </p:nvSpPr>
        <p:spPr bwMode="auto">
          <a:xfrm>
            <a:off x="9418638" y="33210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5" name="Oval 15"/>
          <p:cNvSpPr>
            <a:spLocks noChangeArrowheads="1"/>
          </p:cNvSpPr>
          <p:nvPr/>
        </p:nvSpPr>
        <p:spPr bwMode="auto">
          <a:xfrm>
            <a:off x="9707563" y="3538538"/>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6" name="Oval 16"/>
          <p:cNvSpPr>
            <a:spLocks noChangeArrowheads="1"/>
          </p:cNvSpPr>
          <p:nvPr/>
        </p:nvSpPr>
        <p:spPr bwMode="auto">
          <a:xfrm>
            <a:off x="9563100" y="339407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8687" name="Oval 17"/>
          <p:cNvSpPr>
            <a:spLocks noChangeArrowheads="1"/>
          </p:cNvSpPr>
          <p:nvPr/>
        </p:nvSpPr>
        <p:spPr bwMode="auto">
          <a:xfrm>
            <a:off x="6107113" y="3321050"/>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965951" y="3681413"/>
            <a:ext cx="2043113" cy="254000"/>
            <a:chOff x="3290" y="2223"/>
            <a:chExt cx="1275" cy="160"/>
          </a:xfrm>
        </p:grpSpPr>
        <p:cxnSp>
          <p:nvCxnSpPr>
            <p:cNvPr id="28723" name="AutoShape 19"/>
            <p:cNvCxnSpPr>
              <a:cxnSpLocks noChangeShapeType="1"/>
              <a:stCxn id="28689" idx="3"/>
              <a:endCxn id="28687"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8724"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8689" name="Oval 21"/>
          <p:cNvSpPr>
            <a:spLocks noChangeArrowheads="1"/>
          </p:cNvSpPr>
          <p:nvPr/>
        </p:nvSpPr>
        <p:spPr bwMode="auto">
          <a:xfrm>
            <a:off x="8842376" y="3321050"/>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965951" y="3178175"/>
            <a:ext cx="2043113" cy="247650"/>
            <a:chOff x="3290" y="1906"/>
            <a:chExt cx="1275" cy="156"/>
          </a:xfrm>
        </p:grpSpPr>
        <p:cxnSp>
          <p:nvCxnSpPr>
            <p:cNvPr id="28721" name="AutoShape 23"/>
            <p:cNvCxnSpPr>
              <a:cxnSpLocks noChangeShapeType="1"/>
              <a:stCxn id="28687" idx="7"/>
              <a:endCxn id="28689"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8722"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610350" y="2673350"/>
            <a:ext cx="2762250" cy="649288"/>
            <a:chOff x="3066" y="1588"/>
            <a:chExt cx="1724" cy="409"/>
          </a:xfrm>
        </p:grpSpPr>
        <p:cxnSp>
          <p:nvCxnSpPr>
            <p:cNvPr id="28719" name="AutoShape 26"/>
            <p:cNvCxnSpPr>
              <a:cxnSpLocks noChangeShapeType="1"/>
              <a:stCxn id="28689" idx="0"/>
              <a:endCxn id="28687"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8720"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610350" y="4040194"/>
            <a:ext cx="2762250" cy="392113"/>
            <a:chOff x="3066" y="2449"/>
            <a:chExt cx="1724" cy="247"/>
          </a:xfrm>
        </p:grpSpPr>
        <p:cxnSp>
          <p:nvCxnSpPr>
            <p:cNvPr id="28717" name="AutoShape 29"/>
            <p:cNvCxnSpPr>
              <a:cxnSpLocks noChangeShapeType="1"/>
              <a:stCxn id="28687" idx="4"/>
              <a:endCxn id="28689"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8718"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47135" name="Oval 31"/>
          <p:cNvSpPr>
            <a:spLocks noChangeArrowheads="1"/>
          </p:cNvSpPr>
          <p:nvPr/>
        </p:nvSpPr>
        <p:spPr bwMode="auto">
          <a:xfrm>
            <a:off x="4090988" y="33210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GOVERNMENT</a:t>
            </a:r>
          </a:p>
        </p:txBody>
      </p:sp>
      <p:grpSp>
        <p:nvGrpSpPr>
          <p:cNvPr id="6" name="Group 32"/>
          <p:cNvGrpSpPr>
            <a:grpSpLocks/>
          </p:cNvGrpSpPr>
          <p:nvPr/>
        </p:nvGrpSpPr>
        <p:grpSpPr bwMode="auto">
          <a:xfrm>
            <a:off x="5099050" y="2298702"/>
            <a:ext cx="4433888" cy="1023938"/>
            <a:chOff x="2114" y="1352"/>
            <a:chExt cx="2767" cy="645"/>
          </a:xfrm>
        </p:grpSpPr>
        <p:cxnSp>
          <p:nvCxnSpPr>
            <p:cNvPr id="28715" name="AutoShape 33"/>
            <p:cNvCxnSpPr>
              <a:cxnSpLocks noChangeShapeType="1"/>
              <a:stCxn id="28695" idx="0"/>
              <a:endCxn id="28684"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8716"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28695" name="Oval 35"/>
          <p:cNvSpPr>
            <a:spLocks noChangeArrowheads="1"/>
          </p:cNvSpPr>
          <p:nvPr/>
        </p:nvSpPr>
        <p:spPr bwMode="auto">
          <a:xfrm>
            <a:off x="4954588" y="33210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grpSp>
        <p:nvGrpSpPr>
          <p:cNvPr id="7" name="Group 45"/>
          <p:cNvGrpSpPr>
            <a:grpSpLocks/>
          </p:cNvGrpSpPr>
          <p:nvPr/>
        </p:nvGrpSpPr>
        <p:grpSpPr bwMode="auto">
          <a:xfrm>
            <a:off x="4235466" y="3970340"/>
            <a:ext cx="5449873" cy="1100138"/>
            <a:chOff x="1570" y="2405"/>
            <a:chExt cx="3402" cy="693"/>
          </a:xfrm>
        </p:grpSpPr>
        <p:cxnSp>
          <p:nvCxnSpPr>
            <p:cNvPr id="28712" name="AutoShape 46"/>
            <p:cNvCxnSpPr>
              <a:cxnSpLocks noChangeShapeType="1"/>
              <a:stCxn id="28676" idx="4"/>
              <a:endCxn id="47135" idx="4"/>
            </p:cNvCxnSpPr>
            <p:nvPr/>
          </p:nvCxnSpPr>
          <p:spPr bwMode="auto">
            <a:xfrm rot="5400000">
              <a:off x="2285" y="1849"/>
              <a:ext cx="44" cy="1156"/>
            </a:xfrm>
            <a:prstGeom prst="bentConnector3">
              <a:avLst>
                <a:gd name="adj1" fmla="val 1865907"/>
              </a:avLst>
            </a:prstGeom>
            <a:noFill/>
            <a:ln w="31750">
              <a:solidFill>
                <a:srgbClr val="FF0000"/>
              </a:solidFill>
              <a:miter lim="800000"/>
              <a:headEnd/>
              <a:tailEnd type="triangle" w="med" len="med"/>
            </a:ln>
          </p:spPr>
        </p:cxnSp>
        <p:cxnSp>
          <p:nvCxnSpPr>
            <p:cNvPr id="28713" name="AutoShape 47"/>
            <p:cNvCxnSpPr>
              <a:cxnSpLocks noChangeShapeType="1"/>
              <a:stCxn id="28683" idx="4"/>
              <a:endCxn id="47135" idx="4"/>
            </p:cNvCxnSpPr>
            <p:nvPr/>
          </p:nvCxnSpPr>
          <p:spPr bwMode="auto">
            <a:xfrm rot="5400000">
              <a:off x="3329" y="805"/>
              <a:ext cx="44" cy="3243"/>
            </a:xfrm>
            <a:prstGeom prst="bentConnector3">
              <a:avLst>
                <a:gd name="adj1" fmla="val 1868181"/>
              </a:avLst>
            </a:prstGeom>
            <a:noFill/>
            <a:ln w="31750">
              <a:solidFill>
                <a:srgbClr val="FF0000"/>
              </a:solidFill>
              <a:miter lim="800000"/>
              <a:headEnd/>
              <a:tailEnd type="triangle" w="med" len="med"/>
            </a:ln>
          </p:spPr>
        </p:cxnSp>
        <p:sp>
          <p:nvSpPr>
            <p:cNvPr id="28714" name="Text Box 48"/>
            <p:cNvSpPr txBox="1">
              <a:spLocks noChangeArrowheads="1"/>
            </p:cNvSpPr>
            <p:nvPr/>
          </p:nvSpPr>
          <p:spPr bwMode="auto">
            <a:xfrm rot="16200000">
              <a:off x="1365" y="2740"/>
              <a:ext cx="563" cy="154"/>
            </a:xfrm>
            <a:prstGeom prst="rect">
              <a:avLst/>
            </a:prstGeom>
            <a:noFill/>
            <a:ln w="9525">
              <a:noFill/>
              <a:miter lim="800000"/>
              <a:headEnd/>
              <a:tailEnd/>
            </a:ln>
          </p:spPr>
          <p:txBody>
            <a:bodyPr wrap="none">
              <a:spAutoFit/>
            </a:bodyPr>
            <a:lstStyle/>
            <a:p>
              <a:r>
                <a:rPr lang="en-GB" sz="1000">
                  <a:cs typeface="Arial" charset="0"/>
                </a:rPr>
                <a:t>TAXATION (T)</a:t>
              </a:r>
            </a:p>
          </p:txBody>
        </p:sp>
      </p:grpSp>
      <p:grpSp>
        <p:nvGrpSpPr>
          <p:cNvPr id="8" name="Group 49"/>
          <p:cNvGrpSpPr>
            <a:grpSpLocks/>
          </p:cNvGrpSpPr>
          <p:nvPr/>
        </p:nvGrpSpPr>
        <p:grpSpPr bwMode="auto">
          <a:xfrm>
            <a:off x="5099050" y="3825875"/>
            <a:ext cx="4433888" cy="965200"/>
            <a:chOff x="2114" y="2314"/>
            <a:chExt cx="2767" cy="608"/>
          </a:xfrm>
        </p:grpSpPr>
        <p:sp>
          <p:nvSpPr>
            <p:cNvPr id="28709"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8710" name="AutoShape 51"/>
            <p:cNvCxnSpPr>
              <a:cxnSpLocks noChangeShapeType="1"/>
              <a:stCxn id="28682" idx="4"/>
              <a:endCxn id="28695"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8711" name="AutoShape 52"/>
            <p:cNvCxnSpPr>
              <a:cxnSpLocks noChangeShapeType="1"/>
              <a:stCxn id="28677" idx="4"/>
              <a:endCxn id="28695"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28698" name="Text Box 53"/>
          <p:cNvSpPr txBox="1">
            <a:spLocks noChangeArrowheads="1"/>
          </p:cNvSpPr>
          <p:nvPr/>
        </p:nvSpPr>
        <p:spPr bwMode="auto">
          <a:xfrm rot="5400000">
            <a:off x="9965532" y="4647407"/>
            <a:ext cx="736600" cy="246063"/>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8699" name="Text Box 54"/>
          <p:cNvSpPr txBox="1">
            <a:spLocks noChangeArrowheads="1"/>
          </p:cNvSpPr>
          <p:nvPr/>
        </p:nvSpPr>
        <p:spPr bwMode="auto">
          <a:xfrm rot="5400000">
            <a:off x="9987757" y="253603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grpSp>
        <p:nvGrpSpPr>
          <p:cNvPr id="9" name="Group 55"/>
          <p:cNvGrpSpPr>
            <a:grpSpLocks/>
          </p:cNvGrpSpPr>
          <p:nvPr/>
        </p:nvGrpSpPr>
        <p:grpSpPr bwMode="auto">
          <a:xfrm>
            <a:off x="4230660" y="2300289"/>
            <a:ext cx="5454679" cy="1093787"/>
            <a:chOff x="1567" y="1353"/>
            <a:chExt cx="3405" cy="689"/>
          </a:xfrm>
        </p:grpSpPr>
        <p:sp>
          <p:nvSpPr>
            <p:cNvPr id="28706" name="Text Box 56"/>
            <p:cNvSpPr txBox="1">
              <a:spLocks noChangeArrowheads="1"/>
            </p:cNvSpPr>
            <p:nvPr/>
          </p:nvSpPr>
          <p:spPr bwMode="auto">
            <a:xfrm rot="16200000">
              <a:off x="1416" y="1504"/>
              <a:ext cx="619" cy="317"/>
            </a:xfrm>
            <a:prstGeom prst="rect">
              <a:avLst/>
            </a:prstGeom>
            <a:noFill/>
            <a:ln w="12700">
              <a:noFill/>
              <a:miter lim="800000"/>
              <a:headEnd/>
              <a:tailEnd/>
            </a:ln>
          </p:spPr>
          <p:txBody>
            <a:bodyPr wrap="none">
              <a:spAutoFit/>
            </a:bodyPr>
            <a:lstStyle/>
            <a:p>
              <a:pPr algn="ctr"/>
              <a:r>
                <a:rPr lang="en-GB" sz="1000">
                  <a:cs typeface="Arial" charset="0"/>
                </a:rPr>
                <a:t>GOVERNMENT </a:t>
              </a:r>
            </a:p>
            <a:p>
              <a:pPr algn="ctr"/>
              <a:endParaRPr lang="en-GB" sz="700">
                <a:cs typeface="Arial" charset="0"/>
              </a:endParaRPr>
            </a:p>
            <a:p>
              <a:pPr algn="ctr"/>
              <a:r>
                <a:rPr lang="en-GB" sz="1000">
                  <a:cs typeface="Arial" charset="0"/>
                </a:rPr>
                <a:t>SPENDING (G)</a:t>
              </a:r>
            </a:p>
          </p:txBody>
        </p:sp>
        <p:cxnSp>
          <p:nvCxnSpPr>
            <p:cNvPr id="28707" name="AutoShape 57"/>
            <p:cNvCxnSpPr>
              <a:cxnSpLocks noChangeShapeType="1"/>
              <a:stCxn id="47135" idx="0"/>
              <a:endCxn id="28679" idx="0"/>
            </p:cNvCxnSpPr>
            <p:nvPr/>
          </p:nvCxnSpPr>
          <p:spPr bwMode="auto">
            <a:xfrm rot="5400000" flipV="1">
              <a:off x="2284" y="1441"/>
              <a:ext cx="46" cy="1156"/>
            </a:xfrm>
            <a:prstGeom prst="bentConnector3">
              <a:avLst>
                <a:gd name="adj1" fmla="val -1836958"/>
              </a:avLst>
            </a:prstGeom>
            <a:noFill/>
            <a:ln w="31750">
              <a:solidFill>
                <a:srgbClr val="FF0000"/>
              </a:solidFill>
              <a:miter lim="800000"/>
              <a:headEnd/>
              <a:tailEnd type="triangle" w="med" len="med"/>
            </a:ln>
          </p:spPr>
        </p:cxnSp>
        <p:cxnSp>
          <p:nvCxnSpPr>
            <p:cNvPr id="28708" name="AutoShape 58"/>
            <p:cNvCxnSpPr>
              <a:cxnSpLocks noChangeShapeType="1"/>
              <a:stCxn id="47135" idx="0"/>
              <a:endCxn id="28686" idx="0"/>
            </p:cNvCxnSpPr>
            <p:nvPr/>
          </p:nvCxnSpPr>
          <p:spPr bwMode="auto">
            <a:xfrm rot="5400000" flipV="1">
              <a:off x="3328" y="397"/>
              <a:ext cx="46" cy="3243"/>
            </a:xfrm>
            <a:prstGeom prst="bentConnector3">
              <a:avLst>
                <a:gd name="adj1" fmla="val -1834787"/>
              </a:avLst>
            </a:prstGeom>
            <a:noFill/>
            <a:ln w="31750">
              <a:solidFill>
                <a:srgbClr val="FF0000"/>
              </a:solidFill>
              <a:miter lim="800000"/>
              <a:headEnd/>
              <a:tailEnd type="triangle" w="med" len="med"/>
            </a:ln>
          </p:spPr>
        </p:cxnSp>
      </p:grpSp>
      <p:sp>
        <p:nvSpPr>
          <p:cNvPr id="28701" name="Text Box 59"/>
          <p:cNvSpPr txBox="1">
            <a:spLocks noChangeArrowheads="1"/>
          </p:cNvSpPr>
          <p:nvPr/>
        </p:nvSpPr>
        <p:spPr bwMode="auto">
          <a:xfrm>
            <a:off x="1738313" y="142875"/>
            <a:ext cx="8007350" cy="738188"/>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4 Sector Model  </a:t>
            </a:r>
            <a:r>
              <a:rPr lang="en-GB" sz="1200">
                <a:cs typeface="Arial" charset="0"/>
              </a:rPr>
              <a:t>(Households, Firms and Governments – with Financial Institutions)</a:t>
            </a:r>
          </a:p>
        </p:txBody>
      </p:sp>
      <p:sp>
        <p:nvSpPr>
          <p:cNvPr id="28702" name="Text Box 60"/>
          <p:cNvSpPr txBox="1">
            <a:spLocks noChangeArrowheads="1"/>
          </p:cNvSpPr>
          <p:nvPr/>
        </p:nvSpPr>
        <p:spPr bwMode="auto">
          <a:xfrm rot="5400000">
            <a:off x="9995694" y="2555082"/>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8703" name="Text Box 61"/>
          <p:cNvSpPr txBox="1">
            <a:spLocks noChangeArrowheads="1"/>
          </p:cNvSpPr>
          <p:nvPr/>
        </p:nvSpPr>
        <p:spPr bwMode="auto">
          <a:xfrm rot="5400000">
            <a:off x="9987757" y="463788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47166" name="Text Box 62"/>
          <p:cNvSpPr txBox="1">
            <a:spLocks noChangeArrowheads="1"/>
          </p:cNvSpPr>
          <p:nvPr/>
        </p:nvSpPr>
        <p:spPr bwMode="auto">
          <a:xfrm>
            <a:off x="1524001" y="1428751"/>
            <a:ext cx="2259013" cy="3908425"/>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To make our model economy even MORE realistic, we now introduce Governments into the economy.  Governments are important because they establish property rights (in other words people can own things without fear of them being taken away)</a:t>
            </a:r>
          </a:p>
          <a:p>
            <a:pPr marL="342900" indent="-342900">
              <a:buFontTx/>
              <a:buAutoNum type="arabicParenBoth"/>
            </a:pPr>
            <a:r>
              <a:rPr lang="en-GB" sz="1000"/>
              <a:t>Governments normally require that households and firms pay tax.  Taxes for households might include income tax, VAT, National Insurance etc.  Whilst Firms may be faced with corporation tax (tax on their profits) and business rates.  This money is received in tax revenues by the Government.</a:t>
            </a:r>
          </a:p>
          <a:p>
            <a:pPr marL="342900" indent="-342900">
              <a:buFontTx/>
              <a:buAutoNum type="arabicParenBoth"/>
            </a:pPr>
            <a:r>
              <a:rPr lang="en-GB" sz="1000"/>
              <a:t>The Government will then spend this money on both households (welfare state - education, benefits, health) and firms (subsidies for new business etc.)</a:t>
            </a:r>
          </a:p>
        </p:txBody>
      </p:sp>
      <p:sp>
        <p:nvSpPr>
          <p:cNvPr id="47167" name="Text Box 63"/>
          <p:cNvSpPr txBox="1">
            <a:spLocks noChangeArrowheads="1"/>
          </p:cNvSpPr>
          <p:nvPr/>
        </p:nvSpPr>
        <p:spPr bwMode="auto">
          <a:xfrm>
            <a:off x="1738313" y="5857876"/>
            <a:ext cx="3071812" cy="830263"/>
          </a:xfrm>
          <a:prstGeom prst="rect">
            <a:avLst/>
          </a:prstGeom>
          <a:solidFill>
            <a:srgbClr val="000099"/>
          </a:solidFill>
          <a:ln w="9525">
            <a:noFill/>
            <a:miter lim="800000"/>
            <a:headEnd/>
            <a:tailEnd/>
          </a:ln>
        </p:spPr>
        <p:txBody>
          <a:bodyPr>
            <a:spAutoFit/>
          </a:bodyPr>
          <a:lstStyle/>
          <a:p>
            <a:r>
              <a:rPr lang="en-GB">
                <a:solidFill>
                  <a:schemeClr val="bg1"/>
                </a:solidFill>
              </a:rPr>
              <a:t>QUESTION:</a:t>
            </a:r>
          </a:p>
          <a:p>
            <a:r>
              <a:rPr lang="en-GB" sz="1000">
                <a:solidFill>
                  <a:schemeClr val="bg1"/>
                </a:solidFill>
              </a:rPr>
              <a:t>Explain what might happen in the economy if the Government decided to cut income tax and reduce the amount of money going to the Welfare State?</a:t>
            </a:r>
          </a:p>
        </p:txBody>
      </p:sp>
    </p:spTree>
    <p:extLst>
      <p:ext uri="{BB962C8B-B14F-4D97-AF65-F5344CB8AC3E}">
        <p14:creationId xmlns:p14="http://schemas.microsoft.com/office/powerpoint/2010/main" val="317831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166">
                                            <p:txEl>
                                              <p:pRg st="1" end="1"/>
                                            </p:txEl>
                                          </p:spTgt>
                                        </p:tgtEl>
                                        <p:attrNameLst>
                                          <p:attrName>style.visibility</p:attrName>
                                        </p:attrNameLst>
                                      </p:cBhvr>
                                      <p:to>
                                        <p:strVal val="visible"/>
                                      </p:to>
                                    </p:set>
                                    <p:animEffect transition="in" filter="box(in)">
                                      <p:cBhvr>
                                        <p:cTn id="7" dur="500"/>
                                        <p:tgtEl>
                                          <p:spTgt spid="47166">
                                            <p:txEl>
                                              <p:pRg st="1" end="1"/>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135"/>
                                        </p:tgtEl>
                                        <p:attrNameLst>
                                          <p:attrName>style.visibility</p:attrName>
                                        </p:attrNameLst>
                                      </p:cBhvr>
                                      <p:to>
                                        <p:strVal val="visible"/>
                                      </p:to>
                                    </p:set>
                                    <p:animEffect transition="in" filter="box(in)">
                                      <p:cBhvr>
                                        <p:cTn id="10" dur="500"/>
                                        <p:tgtEl>
                                          <p:spTgt spid="4713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47166">
                                            <p:txEl>
                                              <p:pRg st="2" end="2"/>
                                            </p:txEl>
                                          </p:spTgt>
                                        </p:tgtEl>
                                        <p:attrNameLst>
                                          <p:attrName>style.visibility</p:attrName>
                                        </p:attrNameLst>
                                      </p:cBhvr>
                                      <p:to>
                                        <p:strVal val="visible"/>
                                      </p:to>
                                    </p:set>
                                    <p:animEffect transition="in" filter="box(in)">
                                      <p:cBhvr>
                                        <p:cTn id="18" dur="500"/>
                                        <p:tgtEl>
                                          <p:spTgt spid="47166">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1000"/>
                                        <p:tgtEl>
                                          <p:spTgt spid="9"/>
                                        </p:tgtEl>
                                      </p:cBhvr>
                                    </p:animEffect>
                                  </p:childTnLst>
                                </p:cTn>
                              </p:par>
                              <p:par>
                                <p:cTn id="27" presetID="4" presetClass="entr" presetSubtype="16" fill="hold" nodeType="withEffect">
                                  <p:stCondLst>
                                    <p:cond delay="0"/>
                                  </p:stCondLst>
                                  <p:childTnLst>
                                    <p:set>
                                      <p:cBhvr>
                                        <p:cTn id="28" dur="1" fill="hold">
                                          <p:stCondLst>
                                            <p:cond delay="0"/>
                                          </p:stCondLst>
                                        </p:cTn>
                                        <p:tgtEl>
                                          <p:spTgt spid="47166">
                                            <p:txEl>
                                              <p:pRg st="3" end="3"/>
                                            </p:txEl>
                                          </p:spTgt>
                                        </p:tgtEl>
                                        <p:attrNameLst>
                                          <p:attrName>style.visibility</p:attrName>
                                        </p:attrNameLst>
                                      </p:cBhvr>
                                      <p:to>
                                        <p:strVal val="visible"/>
                                      </p:to>
                                    </p:set>
                                    <p:animEffect transition="in" filter="box(in)">
                                      <p:cBhvr>
                                        <p:cTn id="29" dur="500"/>
                                        <p:tgtEl>
                                          <p:spTgt spid="4716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47167"/>
                                        </p:tgtEl>
                                        <p:attrNameLst>
                                          <p:attrName>style.visibility</p:attrName>
                                        </p:attrNameLst>
                                      </p:cBhvr>
                                      <p:to>
                                        <p:strVal val="visible"/>
                                      </p:to>
                                    </p:set>
                                    <p:animEffect transition="in" filter="box(in)">
                                      <p:cBhvr>
                                        <p:cTn id="34" dur="500"/>
                                        <p:tgtEl>
                                          <p:spTgt spid="47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5" grpId="0" animBg="1"/>
      <p:bldP spid="471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3881438" y="1854200"/>
            <a:ext cx="6502400" cy="4103688"/>
          </a:xfrm>
          <a:prstGeom prst="rect">
            <a:avLst/>
          </a:prstGeom>
          <a:solidFill>
            <a:srgbClr val="00FFFF"/>
          </a:solidFill>
          <a:ln w="127000">
            <a:solidFill>
              <a:schemeClr val="accent1"/>
            </a:solidFill>
            <a:miter lim="800000"/>
            <a:headEnd/>
            <a:tailEnd/>
          </a:ln>
        </p:spPr>
        <p:txBody>
          <a:bodyPr wrap="none" anchor="ctr"/>
          <a:lstStyle/>
          <a:p>
            <a:pPr algn="ctr"/>
            <a:endParaRPr lang="en-US" sz="1400">
              <a:cs typeface="Arial" charset="0"/>
            </a:endParaRPr>
          </a:p>
        </p:txBody>
      </p:sp>
      <p:sp>
        <p:nvSpPr>
          <p:cNvPr id="29699" name="Line 5"/>
          <p:cNvSpPr>
            <a:spLocks noChangeShapeType="1"/>
          </p:cNvSpPr>
          <p:nvPr/>
        </p:nvSpPr>
        <p:spPr bwMode="auto">
          <a:xfrm>
            <a:off x="3844925" y="4014789"/>
            <a:ext cx="6611938" cy="1587"/>
          </a:xfrm>
          <a:prstGeom prst="line">
            <a:avLst/>
          </a:prstGeom>
          <a:noFill/>
          <a:ln w="50800">
            <a:solidFill>
              <a:srgbClr val="FFFFFF"/>
            </a:solidFill>
            <a:round/>
            <a:headEnd/>
            <a:tailEnd/>
          </a:ln>
        </p:spPr>
        <p:txBody>
          <a:bodyPr/>
          <a:lstStyle/>
          <a:p>
            <a:endParaRPr lang="en-GB"/>
          </a:p>
        </p:txBody>
      </p:sp>
      <p:sp>
        <p:nvSpPr>
          <p:cNvPr id="29700" name="Oval 6"/>
          <p:cNvSpPr>
            <a:spLocks noChangeArrowheads="1"/>
          </p:cNvSpPr>
          <p:nvPr/>
        </p:nvSpPr>
        <p:spPr bwMode="auto">
          <a:xfrm>
            <a:off x="614838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1" name="Oval 7"/>
          <p:cNvSpPr>
            <a:spLocks noChangeArrowheads="1"/>
          </p:cNvSpPr>
          <p:nvPr/>
        </p:nvSpPr>
        <p:spPr bwMode="auto">
          <a:xfrm>
            <a:off x="600551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2" name="Oval 8"/>
          <p:cNvSpPr>
            <a:spLocks noChangeArrowheads="1"/>
          </p:cNvSpPr>
          <p:nvPr/>
        </p:nvSpPr>
        <p:spPr bwMode="auto">
          <a:xfrm>
            <a:off x="6292850" y="41592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3" name="Oval 9"/>
          <p:cNvSpPr>
            <a:spLocks noChangeArrowheads="1"/>
          </p:cNvSpPr>
          <p:nvPr/>
        </p:nvSpPr>
        <p:spPr bwMode="auto">
          <a:xfrm>
            <a:off x="6148388"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4" name="Oval 10"/>
          <p:cNvSpPr>
            <a:spLocks noChangeArrowheads="1"/>
          </p:cNvSpPr>
          <p:nvPr/>
        </p:nvSpPr>
        <p:spPr bwMode="auto">
          <a:xfrm>
            <a:off x="6292850"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5" name="Oval 11"/>
          <p:cNvSpPr>
            <a:spLocks noChangeArrowheads="1"/>
          </p:cNvSpPr>
          <p:nvPr/>
        </p:nvSpPr>
        <p:spPr bwMode="auto">
          <a:xfrm>
            <a:off x="9605963" y="39433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6" name="Oval 12"/>
          <p:cNvSpPr>
            <a:spLocks noChangeArrowheads="1"/>
          </p:cNvSpPr>
          <p:nvPr/>
        </p:nvSpPr>
        <p:spPr bwMode="auto">
          <a:xfrm>
            <a:off x="9317038"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7" name="Oval 13"/>
          <p:cNvSpPr>
            <a:spLocks noChangeArrowheads="1"/>
          </p:cNvSpPr>
          <p:nvPr/>
        </p:nvSpPr>
        <p:spPr bwMode="auto">
          <a:xfrm>
            <a:off x="9461500" y="40878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8" name="Oval 14"/>
          <p:cNvSpPr>
            <a:spLocks noChangeArrowheads="1"/>
          </p:cNvSpPr>
          <p:nvPr/>
        </p:nvSpPr>
        <p:spPr bwMode="auto">
          <a:xfrm>
            <a:off x="9317038" y="3654425"/>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09" name="Oval 15"/>
          <p:cNvSpPr>
            <a:spLocks noChangeArrowheads="1"/>
          </p:cNvSpPr>
          <p:nvPr/>
        </p:nvSpPr>
        <p:spPr bwMode="auto">
          <a:xfrm>
            <a:off x="9605963" y="3871913"/>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10" name="Oval 16"/>
          <p:cNvSpPr>
            <a:spLocks noChangeArrowheads="1"/>
          </p:cNvSpPr>
          <p:nvPr/>
        </p:nvSpPr>
        <p:spPr bwMode="auto">
          <a:xfrm>
            <a:off x="9461500" y="3727450"/>
            <a:ext cx="146050" cy="215900"/>
          </a:xfrm>
          <a:prstGeom prst="ellipse">
            <a:avLst/>
          </a:prstGeom>
          <a:solidFill>
            <a:srgbClr val="FFFFFF"/>
          </a:solidFill>
          <a:ln w="12700">
            <a:solidFill>
              <a:srgbClr val="0000FF"/>
            </a:solidFill>
            <a:round/>
            <a:headEnd/>
            <a:tailEnd/>
          </a:ln>
        </p:spPr>
        <p:txBody>
          <a:bodyPr wrap="none" anchor="ctr"/>
          <a:lstStyle/>
          <a:p>
            <a:endParaRPr lang="en-US"/>
          </a:p>
        </p:txBody>
      </p:sp>
      <p:sp>
        <p:nvSpPr>
          <p:cNvPr id="29711" name="Oval 17"/>
          <p:cNvSpPr>
            <a:spLocks noChangeArrowheads="1"/>
          </p:cNvSpPr>
          <p:nvPr/>
        </p:nvSpPr>
        <p:spPr bwMode="auto">
          <a:xfrm>
            <a:off x="6005513" y="3654425"/>
            <a:ext cx="1016000"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HOUSEHOLD</a:t>
            </a:r>
          </a:p>
        </p:txBody>
      </p:sp>
      <p:grpSp>
        <p:nvGrpSpPr>
          <p:cNvPr id="2" name="Group 18"/>
          <p:cNvGrpSpPr>
            <a:grpSpLocks/>
          </p:cNvGrpSpPr>
          <p:nvPr/>
        </p:nvGrpSpPr>
        <p:grpSpPr bwMode="auto">
          <a:xfrm>
            <a:off x="6864351" y="4014788"/>
            <a:ext cx="2043113" cy="254000"/>
            <a:chOff x="3290" y="2223"/>
            <a:chExt cx="1275" cy="160"/>
          </a:xfrm>
        </p:grpSpPr>
        <p:cxnSp>
          <p:nvCxnSpPr>
            <p:cNvPr id="29752" name="AutoShape 19"/>
            <p:cNvCxnSpPr>
              <a:cxnSpLocks noChangeShapeType="1"/>
              <a:stCxn id="29713" idx="3"/>
              <a:endCxn id="29711" idx="5"/>
            </p:cNvCxnSpPr>
            <p:nvPr/>
          </p:nvCxnSpPr>
          <p:spPr bwMode="auto">
            <a:xfrm flipH="1">
              <a:off x="3290" y="2383"/>
              <a:ext cx="1275" cy="0"/>
            </a:xfrm>
            <a:prstGeom prst="straightConnector1">
              <a:avLst/>
            </a:prstGeom>
            <a:noFill/>
            <a:ln w="31750">
              <a:solidFill>
                <a:srgbClr val="FF0000"/>
              </a:solidFill>
              <a:round/>
              <a:headEnd/>
              <a:tailEnd type="triangle" w="med" len="med"/>
            </a:ln>
          </p:spPr>
        </p:cxnSp>
        <p:sp>
          <p:nvSpPr>
            <p:cNvPr id="29753" name="Text Box 20"/>
            <p:cNvSpPr txBox="1">
              <a:spLocks noChangeArrowheads="1"/>
            </p:cNvSpPr>
            <p:nvPr/>
          </p:nvSpPr>
          <p:spPr bwMode="auto">
            <a:xfrm>
              <a:off x="3384" y="2223"/>
              <a:ext cx="1063" cy="155"/>
            </a:xfrm>
            <a:prstGeom prst="rect">
              <a:avLst/>
            </a:prstGeom>
            <a:noFill/>
            <a:ln w="9525">
              <a:noFill/>
              <a:miter lim="800000"/>
              <a:headEnd/>
              <a:tailEnd/>
            </a:ln>
          </p:spPr>
          <p:txBody>
            <a:bodyPr wrap="none">
              <a:spAutoFit/>
            </a:bodyPr>
            <a:lstStyle/>
            <a:p>
              <a:r>
                <a:rPr lang="en-GB" sz="1000">
                  <a:cs typeface="Arial" charset="0"/>
                </a:rPr>
                <a:t>INCOME (Wages, Profits etc.)</a:t>
              </a:r>
            </a:p>
          </p:txBody>
        </p:sp>
      </p:grpSp>
      <p:sp>
        <p:nvSpPr>
          <p:cNvPr id="29713" name="Oval 21"/>
          <p:cNvSpPr>
            <a:spLocks noChangeArrowheads="1"/>
          </p:cNvSpPr>
          <p:nvPr/>
        </p:nvSpPr>
        <p:spPr bwMode="auto">
          <a:xfrm>
            <a:off x="8740776" y="3654425"/>
            <a:ext cx="1019175" cy="719138"/>
          </a:xfrm>
          <a:prstGeom prst="ellipse">
            <a:avLst/>
          </a:prstGeom>
          <a:solidFill>
            <a:srgbClr val="545454"/>
          </a:solidFill>
          <a:ln w="9525">
            <a:noFill/>
            <a:round/>
            <a:headEnd/>
            <a:tailEnd/>
          </a:ln>
        </p:spPr>
        <p:txBody>
          <a:bodyPr wrap="none" anchor="ctr"/>
          <a:lstStyle/>
          <a:p>
            <a:pPr algn="ctr"/>
            <a:r>
              <a:rPr lang="en-GB" sz="1000">
                <a:solidFill>
                  <a:schemeClr val="bg1"/>
                </a:solidFill>
                <a:cs typeface="Arial" charset="0"/>
              </a:rPr>
              <a:t>FIRM</a:t>
            </a:r>
          </a:p>
        </p:txBody>
      </p:sp>
      <p:grpSp>
        <p:nvGrpSpPr>
          <p:cNvPr id="3" name="Group 22"/>
          <p:cNvGrpSpPr>
            <a:grpSpLocks/>
          </p:cNvGrpSpPr>
          <p:nvPr/>
        </p:nvGrpSpPr>
        <p:grpSpPr bwMode="auto">
          <a:xfrm>
            <a:off x="6864351" y="3511550"/>
            <a:ext cx="2043113" cy="247650"/>
            <a:chOff x="3290" y="1906"/>
            <a:chExt cx="1275" cy="156"/>
          </a:xfrm>
        </p:grpSpPr>
        <p:cxnSp>
          <p:nvCxnSpPr>
            <p:cNvPr id="29750" name="AutoShape 23"/>
            <p:cNvCxnSpPr>
              <a:cxnSpLocks noChangeShapeType="1"/>
              <a:stCxn id="29711" idx="7"/>
              <a:endCxn id="29713" idx="1"/>
            </p:cNvCxnSpPr>
            <p:nvPr/>
          </p:nvCxnSpPr>
          <p:spPr bwMode="auto">
            <a:xfrm>
              <a:off x="3290" y="2062"/>
              <a:ext cx="1275" cy="0"/>
            </a:xfrm>
            <a:prstGeom prst="straightConnector1">
              <a:avLst/>
            </a:prstGeom>
            <a:noFill/>
            <a:ln w="31750">
              <a:solidFill>
                <a:srgbClr val="FF0000"/>
              </a:solidFill>
              <a:round/>
              <a:headEnd/>
              <a:tailEnd type="triangle" w="med" len="med"/>
            </a:ln>
          </p:spPr>
        </p:cxnSp>
        <p:sp>
          <p:nvSpPr>
            <p:cNvPr id="29751" name="Text Box 24"/>
            <p:cNvSpPr txBox="1">
              <a:spLocks noChangeArrowheads="1"/>
            </p:cNvSpPr>
            <p:nvPr/>
          </p:nvSpPr>
          <p:spPr bwMode="auto">
            <a:xfrm>
              <a:off x="3384" y="1906"/>
              <a:ext cx="1071" cy="155"/>
            </a:xfrm>
            <a:prstGeom prst="rect">
              <a:avLst/>
            </a:prstGeom>
            <a:noFill/>
            <a:ln w="9525">
              <a:noFill/>
              <a:miter lim="800000"/>
              <a:headEnd/>
              <a:tailEnd/>
            </a:ln>
          </p:spPr>
          <p:txBody>
            <a:bodyPr wrap="none">
              <a:spAutoFit/>
            </a:bodyPr>
            <a:lstStyle/>
            <a:p>
              <a:r>
                <a:rPr lang="en-GB" sz="1000">
                  <a:cs typeface="Arial" charset="0"/>
                </a:rPr>
                <a:t>EXPENDITURE (Consumption)</a:t>
              </a:r>
            </a:p>
          </p:txBody>
        </p:sp>
      </p:grpSp>
      <p:grpSp>
        <p:nvGrpSpPr>
          <p:cNvPr id="4" name="Group 25"/>
          <p:cNvGrpSpPr>
            <a:grpSpLocks/>
          </p:cNvGrpSpPr>
          <p:nvPr/>
        </p:nvGrpSpPr>
        <p:grpSpPr bwMode="auto">
          <a:xfrm>
            <a:off x="6508750" y="3006725"/>
            <a:ext cx="2762250" cy="649288"/>
            <a:chOff x="3066" y="1588"/>
            <a:chExt cx="1724" cy="409"/>
          </a:xfrm>
        </p:grpSpPr>
        <p:cxnSp>
          <p:nvCxnSpPr>
            <p:cNvPr id="29748" name="AutoShape 26"/>
            <p:cNvCxnSpPr>
              <a:cxnSpLocks noChangeShapeType="1"/>
              <a:stCxn id="29713" idx="0"/>
              <a:endCxn id="29711" idx="0"/>
            </p:cNvCxnSpPr>
            <p:nvPr/>
          </p:nvCxnSpPr>
          <p:spPr bwMode="auto">
            <a:xfrm rot="-5400000" flipH="1" flipV="1">
              <a:off x="3927" y="1135"/>
              <a:ext cx="1" cy="1724"/>
            </a:xfrm>
            <a:prstGeom prst="bentConnector3">
              <a:avLst>
                <a:gd name="adj1" fmla="val -25900009"/>
              </a:avLst>
            </a:prstGeom>
            <a:noFill/>
            <a:ln w="63500">
              <a:solidFill>
                <a:schemeClr val="tx1"/>
              </a:solidFill>
              <a:miter lim="800000"/>
              <a:headEnd/>
              <a:tailEnd type="triangle" w="med" len="med"/>
            </a:ln>
          </p:spPr>
        </p:cxnSp>
        <p:sp>
          <p:nvSpPr>
            <p:cNvPr id="29749" name="Text Box 27"/>
            <p:cNvSpPr txBox="1">
              <a:spLocks noChangeArrowheads="1"/>
            </p:cNvSpPr>
            <p:nvPr/>
          </p:nvSpPr>
          <p:spPr bwMode="auto">
            <a:xfrm>
              <a:off x="3610" y="1588"/>
              <a:ext cx="595" cy="155"/>
            </a:xfrm>
            <a:prstGeom prst="rect">
              <a:avLst/>
            </a:prstGeom>
            <a:noFill/>
            <a:ln w="9525">
              <a:noFill/>
              <a:miter lim="800000"/>
              <a:headEnd/>
              <a:tailEnd/>
            </a:ln>
          </p:spPr>
          <p:txBody>
            <a:bodyPr wrap="none">
              <a:spAutoFit/>
            </a:bodyPr>
            <a:lstStyle/>
            <a:p>
              <a:r>
                <a:rPr lang="en-GB" sz="1000">
                  <a:cs typeface="Arial" charset="0"/>
                </a:rPr>
                <a:t>OUTPUT (GDP)</a:t>
              </a:r>
            </a:p>
          </p:txBody>
        </p:sp>
      </p:grpSp>
      <p:grpSp>
        <p:nvGrpSpPr>
          <p:cNvPr id="5" name="Group 28"/>
          <p:cNvGrpSpPr>
            <a:grpSpLocks/>
          </p:cNvGrpSpPr>
          <p:nvPr/>
        </p:nvGrpSpPr>
        <p:grpSpPr bwMode="auto">
          <a:xfrm>
            <a:off x="6508750" y="4373569"/>
            <a:ext cx="2762250" cy="392113"/>
            <a:chOff x="3066" y="2449"/>
            <a:chExt cx="1724" cy="247"/>
          </a:xfrm>
        </p:grpSpPr>
        <p:cxnSp>
          <p:nvCxnSpPr>
            <p:cNvPr id="29746" name="AutoShape 29"/>
            <p:cNvCxnSpPr>
              <a:cxnSpLocks noChangeShapeType="1"/>
              <a:stCxn id="29711" idx="4"/>
              <a:endCxn id="29713" idx="4"/>
            </p:cNvCxnSpPr>
            <p:nvPr/>
          </p:nvCxnSpPr>
          <p:spPr bwMode="auto">
            <a:xfrm rot="16200000" flipH="1">
              <a:off x="3927" y="1588"/>
              <a:ext cx="1" cy="1724"/>
            </a:xfrm>
            <a:prstGeom prst="bentConnector3">
              <a:avLst>
                <a:gd name="adj1" fmla="val 24900009"/>
              </a:avLst>
            </a:prstGeom>
            <a:noFill/>
            <a:ln w="63500">
              <a:solidFill>
                <a:schemeClr val="tx1"/>
              </a:solidFill>
              <a:miter lim="800000"/>
              <a:headEnd/>
              <a:tailEnd type="triangle" w="med" len="med"/>
            </a:ln>
          </p:spPr>
        </p:cxnSp>
        <p:sp>
          <p:nvSpPr>
            <p:cNvPr id="29747" name="Text Box 30"/>
            <p:cNvSpPr txBox="1">
              <a:spLocks noChangeArrowheads="1"/>
            </p:cNvSpPr>
            <p:nvPr/>
          </p:nvSpPr>
          <p:spPr bwMode="auto">
            <a:xfrm>
              <a:off x="3384" y="2541"/>
              <a:ext cx="1012" cy="155"/>
            </a:xfrm>
            <a:prstGeom prst="rect">
              <a:avLst/>
            </a:prstGeom>
            <a:noFill/>
            <a:ln w="9525">
              <a:noFill/>
              <a:miter lim="800000"/>
              <a:headEnd/>
              <a:tailEnd/>
            </a:ln>
          </p:spPr>
          <p:txBody>
            <a:bodyPr wrap="none">
              <a:spAutoFit/>
            </a:bodyPr>
            <a:lstStyle/>
            <a:p>
              <a:r>
                <a:rPr lang="en-GB" sz="1000">
                  <a:cs typeface="Arial" charset="0"/>
                </a:rPr>
                <a:t>INPUT (Labour, Capital etc.)</a:t>
              </a:r>
            </a:p>
          </p:txBody>
        </p:sp>
      </p:grpSp>
      <p:sp>
        <p:nvSpPr>
          <p:cNvPr id="29717" name="Oval 31"/>
          <p:cNvSpPr>
            <a:spLocks noChangeArrowheads="1"/>
          </p:cNvSpPr>
          <p:nvPr/>
        </p:nvSpPr>
        <p:spPr bwMode="auto">
          <a:xfrm>
            <a:off x="39893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GOVERNMENT</a:t>
            </a:r>
          </a:p>
        </p:txBody>
      </p:sp>
      <p:grpSp>
        <p:nvGrpSpPr>
          <p:cNvPr id="6" name="Group 32"/>
          <p:cNvGrpSpPr>
            <a:grpSpLocks/>
          </p:cNvGrpSpPr>
          <p:nvPr/>
        </p:nvGrpSpPr>
        <p:grpSpPr bwMode="auto">
          <a:xfrm>
            <a:off x="4997450" y="2632077"/>
            <a:ext cx="4433888" cy="1023938"/>
            <a:chOff x="2114" y="1352"/>
            <a:chExt cx="2767" cy="645"/>
          </a:xfrm>
        </p:grpSpPr>
        <p:cxnSp>
          <p:nvCxnSpPr>
            <p:cNvPr id="29744" name="AutoShape 33"/>
            <p:cNvCxnSpPr>
              <a:cxnSpLocks noChangeShapeType="1"/>
              <a:stCxn id="29719" idx="0"/>
              <a:endCxn id="29708" idx="0"/>
            </p:cNvCxnSpPr>
            <p:nvPr/>
          </p:nvCxnSpPr>
          <p:spPr bwMode="auto">
            <a:xfrm rot="5400000" flipV="1">
              <a:off x="3576" y="693"/>
              <a:ext cx="1" cy="2608"/>
            </a:xfrm>
            <a:prstGeom prst="bentConnector3">
              <a:avLst>
                <a:gd name="adj1" fmla="val -58600014"/>
              </a:avLst>
            </a:prstGeom>
            <a:noFill/>
            <a:ln w="31750">
              <a:solidFill>
                <a:srgbClr val="FF0000"/>
              </a:solidFill>
              <a:miter lim="800000"/>
              <a:headEnd/>
              <a:tailEnd type="triangle" w="med" len="med"/>
            </a:ln>
          </p:spPr>
        </p:cxnSp>
        <p:sp>
          <p:nvSpPr>
            <p:cNvPr id="29745" name="Text Box 34"/>
            <p:cNvSpPr txBox="1">
              <a:spLocks noChangeArrowheads="1"/>
            </p:cNvSpPr>
            <p:nvPr/>
          </p:nvSpPr>
          <p:spPr bwMode="auto">
            <a:xfrm rot="16200000">
              <a:off x="1872" y="1594"/>
              <a:ext cx="637" cy="154"/>
            </a:xfrm>
            <a:prstGeom prst="rect">
              <a:avLst/>
            </a:prstGeom>
            <a:noFill/>
            <a:ln w="9525">
              <a:noFill/>
              <a:miter lim="800000"/>
              <a:headEnd/>
              <a:tailEnd/>
            </a:ln>
          </p:spPr>
          <p:txBody>
            <a:bodyPr wrap="none">
              <a:spAutoFit/>
            </a:bodyPr>
            <a:lstStyle/>
            <a:p>
              <a:r>
                <a:rPr lang="en-GB" sz="1000">
                  <a:cs typeface="Arial" charset="0"/>
                </a:rPr>
                <a:t>INVESTMENT (I)</a:t>
              </a:r>
            </a:p>
          </p:txBody>
        </p:sp>
      </p:grpSp>
      <p:sp>
        <p:nvSpPr>
          <p:cNvPr id="29719" name="Oval 35"/>
          <p:cNvSpPr>
            <a:spLocks noChangeArrowheads="1"/>
          </p:cNvSpPr>
          <p:nvPr/>
        </p:nvSpPr>
        <p:spPr bwMode="auto">
          <a:xfrm>
            <a:off x="4852988" y="3654425"/>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FINANCIAL</a:t>
            </a:r>
          </a:p>
          <a:p>
            <a:pPr algn="ctr"/>
            <a:r>
              <a:rPr lang="en-GB" sz="1000">
                <a:cs typeface="Arial" charset="0"/>
              </a:rPr>
              <a:t>INSTITUTION</a:t>
            </a:r>
          </a:p>
        </p:txBody>
      </p:sp>
      <p:sp>
        <p:nvSpPr>
          <p:cNvPr id="48164" name="Oval 36"/>
          <p:cNvSpPr>
            <a:spLocks noChangeArrowheads="1"/>
          </p:cNvSpPr>
          <p:nvPr/>
        </p:nvSpPr>
        <p:spPr bwMode="auto">
          <a:xfrm>
            <a:off x="3100388" y="3689350"/>
            <a:ext cx="800100" cy="719138"/>
          </a:xfrm>
          <a:prstGeom prst="ellipse">
            <a:avLst/>
          </a:prstGeom>
          <a:solidFill>
            <a:schemeClr val="bg1"/>
          </a:solidFill>
          <a:ln w="9525">
            <a:solidFill>
              <a:schemeClr val="tx1"/>
            </a:solidFill>
            <a:round/>
            <a:headEnd/>
            <a:tailEnd/>
          </a:ln>
        </p:spPr>
        <p:txBody>
          <a:bodyPr wrap="none" anchor="ctr"/>
          <a:lstStyle/>
          <a:p>
            <a:pPr algn="ctr"/>
            <a:r>
              <a:rPr lang="en-GB" sz="1000">
                <a:cs typeface="Arial" charset="0"/>
              </a:rPr>
              <a:t>WORLD </a:t>
            </a:r>
          </a:p>
          <a:p>
            <a:pPr algn="ctr"/>
            <a:r>
              <a:rPr lang="en-GB" sz="1000">
                <a:cs typeface="Arial" charset="0"/>
              </a:rPr>
              <a:t>ECONOMY</a:t>
            </a:r>
          </a:p>
        </p:txBody>
      </p:sp>
      <p:cxnSp>
        <p:nvCxnSpPr>
          <p:cNvPr id="12340" name="AutoShape 38"/>
          <p:cNvCxnSpPr>
            <a:cxnSpLocks noChangeShapeType="1"/>
            <a:stCxn id="48164" idx="0"/>
            <a:endCxn id="29709" idx="0"/>
          </p:cNvCxnSpPr>
          <p:nvPr/>
        </p:nvCxnSpPr>
        <p:spPr bwMode="auto">
          <a:xfrm rot="16200000" flipH="1">
            <a:off x="6498432" y="691357"/>
            <a:ext cx="182563" cy="6178550"/>
          </a:xfrm>
          <a:prstGeom prst="bentConnector3">
            <a:avLst>
              <a:gd name="adj1" fmla="val -1194972"/>
            </a:avLst>
          </a:prstGeom>
          <a:noFill/>
          <a:ln w="31750">
            <a:solidFill>
              <a:srgbClr val="FF0000"/>
            </a:solidFill>
            <a:miter lim="800000"/>
            <a:headEnd/>
            <a:tailEnd type="triangle" w="med" len="med"/>
          </a:ln>
        </p:spPr>
      </p:cxnSp>
      <p:sp>
        <p:nvSpPr>
          <p:cNvPr id="12341" name="Text Box 39"/>
          <p:cNvSpPr txBox="1">
            <a:spLocks noChangeArrowheads="1"/>
          </p:cNvSpPr>
          <p:nvPr/>
        </p:nvSpPr>
        <p:spPr bwMode="auto">
          <a:xfrm rot="-5400000">
            <a:off x="2821782" y="3093244"/>
            <a:ext cx="850900" cy="246063"/>
          </a:xfrm>
          <a:prstGeom prst="rect">
            <a:avLst/>
          </a:prstGeom>
          <a:noFill/>
          <a:ln w="12700">
            <a:noFill/>
            <a:miter lim="800000"/>
            <a:headEnd/>
            <a:tailEnd/>
          </a:ln>
        </p:spPr>
        <p:txBody>
          <a:bodyPr wrap="none">
            <a:spAutoFit/>
          </a:bodyPr>
          <a:lstStyle/>
          <a:p>
            <a:pPr algn="ctr"/>
            <a:r>
              <a:rPr lang="en-GB" sz="1000">
                <a:cs typeface="Arial" charset="0"/>
              </a:rPr>
              <a:t>EXPORTS (X)</a:t>
            </a:r>
          </a:p>
        </p:txBody>
      </p:sp>
      <p:sp>
        <p:nvSpPr>
          <p:cNvPr id="12338" name="Text Box 43"/>
          <p:cNvSpPr txBox="1">
            <a:spLocks noChangeArrowheads="1"/>
          </p:cNvSpPr>
          <p:nvPr/>
        </p:nvSpPr>
        <p:spPr bwMode="auto">
          <a:xfrm rot="-5400000">
            <a:off x="2806247" y="4818778"/>
            <a:ext cx="881973" cy="246221"/>
          </a:xfrm>
          <a:prstGeom prst="rect">
            <a:avLst/>
          </a:prstGeom>
          <a:noFill/>
          <a:ln w="12700">
            <a:noFill/>
            <a:miter lim="800000"/>
            <a:headEnd/>
            <a:tailEnd/>
          </a:ln>
        </p:spPr>
        <p:txBody>
          <a:bodyPr wrap="none">
            <a:spAutoFit/>
          </a:bodyPr>
          <a:lstStyle/>
          <a:p>
            <a:pPr algn="ctr"/>
            <a:r>
              <a:rPr lang="en-GB" sz="1000">
                <a:cs typeface="Arial" charset="0"/>
              </a:rPr>
              <a:t>IMPORTS (M)</a:t>
            </a:r>
          </a:p>
        </p:txBody>
      </p:sp>
      <p:cxnSp>
        <p:nvCxnSpPr>
          <p:cNvPr id="12339" name="AutoShape 44"/>
          <p:cNvCxnSpPr>
            <a:cxnSpLocks noChangeShapeType="1"/>
            <a:stCxn id="29705" idx="4"/>
            <a:endCxn id="48164" idx="4"/>
          </p:cNvCxnSpPr>
          <p:nvPr/>
        </p:nvCxnSpPr>
        <p:spPr bwMode="auto">
          <a:xfrm rot="5400000">
            <a:off x="6465094" y="1194594"/>
            <a:ext cx="249238" cy="6178550"/>
          </a:xfrm>
          <a:prstGeom prst="bentConnector3">
            <a:avLst>
              <a:gd name="adj1" fmla="val 893773"/>
            </a:avLst>
          </a:prstGeom>
          <a:noFill/>
          <a:ln w="31750">
            <a:solidFill>
              <a:srgbClr val="FF0000"/>
            </a:solidFill>
            <a:miter lim="800000"/>
            <a:headEnd/>
            <a:tailEnd type="triangle" w="med" len="med"/>
          </a:ln>
        </p:spPr>
      </p:cxnSp>
      <p:grpSp>
        <p:nvGrpSpPr>
          <p:cNvPr id="7" name="Group 45"/>
          <p:cNvGrpSpPr>
            <a:grpSpLocks/>
          </p:cNvGrpSpPr>
          <p:nvPr/>
        </p:nvGrpSpPr>
        <p:grpSpPr bwMode="auto">
          <a:xfrm>
            <a:off x="4133866" y="4303715"/>
            <a:ext cx="5449873" cy="1100138"/>
            <a:chOff x="1570" y="2405"/>
            <a:chExt cx="3402" cy="693"/>
          </a:xfrm>
        </p:grpSpPr>
        <p:cxnSp>
          <p:nvCxnSpPr>
            <p:cNvPr id="29741" name="AutoShape 46"/>
            <p:cNvCxnSpPr>
              <a:cxnSpLocks noChangeShapeType="1"/>
              <a:stCxn id="29700" idx="4"/>
              <a:endCxn id="29717" idx="4"/>
            </p:cNvCxnSpPr>
            <p:nvPr/>
          </p:nvCxnSpPr>
          <p:spPr bwMode="auto">
            <a:xfrm rot="5400000">
              <a:off x="2285" y="1849"/>
              <a:ext cx="44" cy="1156"/>
            </a:xfrm>
            <a:prstGeom prst="bentConnector3">
              <a:avLst>
                <a:gd name="adj1" fmla="val 1865907"/>
              </a:avLst>
            </a:prstGeom>
            <a:noFill/>
            <a:ln w="31750">
              <a:solidFill>
                <a:srgbClr val="FF0000"/>
              </a:solidFill>
              <a:miter lim="800000"/>
              <a:headEnd/>
              <a:tailEnd type="triangle" w="med" len="med"/>
            </a:ln>
          </p:spPr>
        </p:cxnSp>
        <p:cxnSp>
          <p:nvCxnSpPr>
            <p:cNvPr id="29742" name="AutoShape 47"/>
            <p:cNvCxnSpPr>
              <a:cxnSpLocks noChangeShapeType="1"/>
              <a:stCxn id="29707" idx="4"/>
              <a:endCxn id="29717" idx="4"/>
            </p:cNvCxnSpPr>
            <p:nvPr/>
          </p:nvCxnSpPr>
          <p:spPr bwMode="auto">
            <a:xfrm rot="5400000">
              <a:off x="3329" y="805"/>
              <a:ext cx="44" cy="3243"/>
            </a:xfrm>
            <a:prstGeom prst="bentConnector3">
              <a:avLst>
                <a:gd name="adj1" fmla="val 1868181"/>
              </a:avLst>
            </a:prstGeom>
            <a:noFill/>
            <a:ln w="31750">
              <a:solidFill>
                <a:srgbClr val="FF0000"/>
              </a:solidFill>
              <a:miter lim="800000"/>
              <a:headEnd/>
              <a:tailEnd type="triangle" w="med" len="med"/>
            </a:ln>
          </p:spPr>
        </p:cxnSp>
        <p:sp>
          <p:nvSpPr>
            <p:cNvPr id="29743" name="Text Box 48"/>
            <p:cNvSpPr txBox="1">
              <a:spLocks noChangeArrowheads="1"/>
            </p:cNvSpPr>
            <p:nvPr/>
          </p:nvSpPr>
          <p:spPr bwMode="auto">
            <a:xfrm rot="16200000">
              <a:off x="1365" y="2740"/>
              <a:ext cx="563" cy="154"/>
            </a:xfrm>
            <a:prstGeom prst="rect">
              <a:avLst/>
            </a:prstGeom>
            <a:noFill/>
            <a:ln w="9525">
              <a:noFill/>
              <a:miter lim="800000"/>
              <a:headEnd/>
              <a:tailEnd/>
            </a:ln>
          </p:spPr>
          <p:txBody>
            <a:bodyPr wrap="none">
              <a:spAutoFit/>
            </a:bodyPr>
            <a:lstStyle/>
            <a:p>
              <a:r>
                <a:rPr lang="en-GB" sz="1000">
                  <a:cs typeface="Arial" charset="0"/>
                </a:rPr>
                <a:t>TAXATION (T)</a:t>
              </a:r>
            </a:p>
          </p:txBody>
        </p:sp>
      </p:grpSp>
      <p:grpSp>
        <p:nvGrpSpPr>
          <p:cNvPr id="8" name="Group 49"/>
          <p:cNvGrpSpPr>
            <a:grpSpLocks/>
          </p:cNvGrpSpPr>
          <p:nvPr/>
        </p:nvGrpSpPr>
        <p:grpSpPr bwMode="auto">
          <a:xfrm>
            <a:off x="4997450" y="4159250"/>
            <a:ext cx="4433888" cy="965200"/>
            <a:chOff x="2114" y="2314"/>
            <a:chExt cx="2767" cy="608"/>
          </a:xfrm>
        </p:grpSpPr>
        <p:sp>
          <p:nvSpPr>
            <p:cNvPr id="29738" name="Text Box 50"/>
            <p:cNvSpPr txBox="1">
              <a:spLocks noChangeArrowheads="1"/>
            </p:cNvSpPr>
            <p:nvPr/>
          </p:nvSpPr>
          <p:spPr bwMode="auto">
            <a:xfrm rot="-5400000">
              <a:off x="1932" y="2587"/>
              <a:ext cx="517" cy="154"/>
            </a:xfrm>
            <a:prstGeom prst="rect">
              <a:avLst/>
            </a:prstGeom>
            <a:noFill/>
            <a:ln w="9525">
              <a:noFill/>
              <a:miter lim="800000"/>
              <a:headEnd/>
              <a:tailEnd/>
            </a:ln>
          </p:spPr>
          <p:txBody>
            <a:bodyPr wrap="none">
              <a:spAutoFit/>
            </a:bodyPr>
            <a:lstStyle/>
            <a:p>
              <a:r>
                <a:rPr lang="en-GB" sz="1000">
                  <a:cs typeface="Arial" charset="0"/>
                </a:rPr>
                <a:t>SAVINGS (S)</a:t>
              </a:r>
            </a:p>
          </p:txBody>
        </p:sp>
        <p:cxnSp>
          <p:nvCxnSpPr>
            <p:cNvPr id="29739" name="AutoShape 51"/>
            <p:cNvCxnSpPr>
              <a:cxnSpLocks noChangeShapeType="1"/>
              <a:stCxn id="29706" idx="4"/>
              <a:endCxn id="29719" idx="4"/>
            </p:cNvCxnSpPr>
            <p:nvPr/>
          </p:nvCxnSpPr>
          <p:spPr bwMode="auto">
            <a:xfrm rot="5400000">
              <a:off x="3555" y="1123"/>
              <a:ext cx="44" cy="2608"/>
            </a:xfrm>
            <a:prstGeom prst="bentConnector3">
              <a:avLst>
                <a:gd name="adj1" fmla="val 1202269"/>
              </a:avLst>
            </a:prstGeom>
            <a:noFill/>
            <a:ln w="31750">
              <a:solidFill>
                <a:srgbClr val="FF0000"/>
              </a:solidFill>
              <a:miter lim="800000"/>
              <a:headEnd/>
              <a:tailEnd type="triangle" w="med" len="med"/>
            </a:ln>
          </p:spPr>
        </p:cxnSp>
        <p:cxnSp>
          <p:nvCxnSpPr>
            <p:cNvPr id="29740" name="AutoShape 52"/>
            <p:cNvCxnSpPr>
              <a:cxnSpLocks noChangeShapeType="1"/>
              <a:stCxn id="29701" idx="4"/>
              <a:endCxn id="29719" idx="4"/>
            </p:cNvCxnSpPr>
            <p:nvPr/>
          </p:nvCxnSpPr>
          <p:spPr bwMode="auto">
            <a:xfrm rot="5400000">
              <a:off x="2466" y="2121"/>
              <a:ext cx="135" cy="522"/>
            </a:xfrm>
            <a:prstGeom prst="bentConnector3">
              <a:avLst>
                <a:gd name="adj1" fmla="val 454815"/>
              </a:avLst>
            </a:prstGeom>
            <a:noFill/>
            <a:ln w="31750">
              <a:solidFill>
                <a:srgbClr val="FF0000"/>
              </a:solidFill>
              <a:miter lim="800000"/>
              <a:headEnd/>
              <a:tailEnd type="triangle" w="med" len="med"/>
            </a:ln>
          </p:spPr>
        </p:cxnSp>
      </p:grpSp>
      <p:sp>
        <p:nvSpPr>
          <p:cNvPr id="29727" name="Text Box 53"/>
          <p:cNvSpPr txBox="1">
            <a:spLocks noChangeArrowheads="1"/>
          </p:cNvSpPr>
          <p:nvPr/>
        </p:nvSpPr>
        <p:spPr bwMode="auto">
          <a:xfrm rot="5400000">
            <a:off x="9863932" y="4980782"/>
            <a:ext cx="736600" cy="246063"/>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9728" name="Text Box 54"/>
          <p:cNvSpPr txBox="1">
            <a:spLocks noChangeArrowheads="1"/>
          </p:cNvSpPr>
          <p:nvPr/>
        </p:nvSpPr>
        <p:spPr bwMode="auto">
          <a:xfrm rot="5400000">
            <a:off x="9886157" y="2869407"/>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grpSp>
        <p:nvGrpSpPr>
          <p:cNvPr id="9" name="Group 55"/>
          <p:cNvGrpSpPr>
            <a:grpSpLocks/>
          </p:cNvGrpSpPr>
          <p:nvPr/>
        </p:nvGrpSpPr>
        <p:grpSpPr bwMode="auto">
          <a:xfrm>
            <a:off x="4129060" y="2633664"/>
            <a:ext cx="5454679" cy="1093787"/>
            <a:chOff x="1567" y="1353"/>
            <a:chExt cx="3405" cy="689"/>
          </a:xfrm>
        </p:grpSpPr>
        <p:sp>
          <p:nvSpPr>
            <p:cNvPr id="29735" name="Text Box 56"/>
            <p:cNvSpPr txBox="1">
              <a:spLocks noChangeArrowheads="1"/>
            </p:cNvSpPr>
            <p:nvPr/>
          </p:nvSpPr>
          <p:spPr bwMode="auto">
            <a:xfrm rot="16200000">
              <a:off x="1416" y="1504"/>
              <a:ext cx="619" cy="317"/>
            </a:xfrm>
            <a:prstGeom prst="rect">
              <a:avLst/>
            </a:prstGeom>
            <a:noFill/>
            <a:ln w="12700">
              <a:noFill/>
              <a:miter lim="800000"/>
              <a:headEnd/>
              <a:tailEnd/>
            </a:ln>
          </p:spPr>
          <p:txBody>
            <a:bodyPr wrap="none">
              <a:spAutoFit/>
            </a:bodyPr>
            <a:lstStyle/>
            <a:p>
              <a:pPr algn="ctr"/>
              <a:r>
                <a:rPr lang="en-GB" sz="1000">
                  <a:cs typeface="Arial" charset="0"/>
                </a:rPr>
                <a:t>GOVERNMENT </a:t>
              </a:r>
            </a:p>
            <a:p>
              <a:pPr algn="ctr"/>
              <a:endParaRPr lang="en-GB" sz="700">
                <a:cs typeface="Arial" charset="0"/>
              </a:endParaRPr>
            </a:p>
            <a:p>
              <a:pPr algn="ctr"/>
              <a:r>
                <a:rPr lang="en-GB" sz="1000">
                  <a:cs typeface="Arial" charset="0"/>
                </a:rPr>
                <a:t>SPENDING (G)</a:t>
              </a:r>
            </a:p>
          </p:txBody>
        </p:sp>
        <p:cxnSp>
          <p:nvCxnSpPr>
            <p:cNvPr id="29736" name="AutoShape 57"/>
            <p:cNvCxnSpPr>
              <a:cxnSpLocks noChangeShapeType="1"/>
              <a:stCxn id="29717" idx="0"/>
              <a:endCxn id="29703" idx="0"/>
            </p:cNvCxnSpPr>
            <p:nvPr/>
          </p:nvCxnSpPr>
          <p:spPr bwMode="auto">
            <a:xfrm rot="5400000" flipV="1">
              <a:off x="2284" y="1441"/>
              <a:ext cx="46" cy="1156"/>
            </a:xfrm>
            <a:prstGeom prst="bentConnector3">
              <a:avLst>
                <a:gd name="adj1" fmla="val -1836958"/>
              </a:avLst>
            </a:prstGeom>
            <a:noFill/>
            <a:ln w="31750">
              <a:solidFill>
                <a:srgbClr val="FF0000"/>
              </a:solidFill>
              <a:miter lim="800000"/>
              <a:headEnd/>
              <a:tailEnd type="triangle" w="med" len="med"/>
            </a:ln>
          </p:spPr>
        </p:cxnSp>
        <p:cxnSp>
          <p:nvCxnSpPr>
            <p:cNvPr id="29737" name="AutoShape 58"/>
            <p:cNvCxnSpPr>
              <a:cxnSpLocks noChangeShapeType="1"/>
              <a:stCxn id="29717" idx="0"/>
              <a:endCxn id="29710" idx="0"/>
            </p:cNvCxnSpPr>
            <p:nvPr/>
          </p:nvCxnSpPr>
          <p:spPr bwMode="auto">
            <a:xfrm rot="5400000" flipV="1">
              <a:off x="3328" y="397"/>
              <a:ext cx="46" cy="3243"/>
            </a:xfrm>
            <a:prstGeom prst="bentConnector3">
              <a:avLst>
                <a:gd name="adj1" fmla="val -1834787"/>
              </a:avLst>
            </a:prstGeom>
            <a:noFill/>
            <a:ln w="31750">
              <a:solidFill>
                <a:srgbClr val="FF0000"/>
              </a:solidFill>
              <a:miter lim="800000"/>
              <a:headEnd/>
              <a:tailEnd type="triangle" w="med" len="med"/>
            </a:ln>
          </p:spPr>
        </p:cxnSp>
      </p:grpSp>
      <p:sp>
        <p:nvSpPr>
          <p:cNvPr id="29730" name="Text Box 59"/>
          <p:cNvSpPr txBox="1">
            <a:spLocks noChangeArrowheads="1"/>
          </p:cNvSpPr>
          <p:nvPr/>
        </p:nvSpPr>
        <p:spPr bwMode="auto">
          <a:xfrm>
            <a:off x="1738313" y="214314"/>
            <a:ext cx="8007350" cy="738187"/>
          </a:xfrm>
          <a:prstGeom prst="rect">
            <a:avLst/>
          </a:prstGeom>
          <a:noFill/>
          <a:ln w="12700">
            <a:noFill/>
            <a:miter lim="800000"/>
            <a:headEnd/>
            <a:tailEnd/>
          </a:ln>
        </p:spPr>
        <p:txBody>
          <a:bodyPr wrap="none">
            <a:spAutoFit/>
          </a:bodyPr>
          <a:lstStyle/>
          <a:p>
            <a:r>
              <a:rPr lang="en-GB" sz="2400" b="1">
                <a:cs typeface="Arial" charset="0"/>
              </a:rPr>
              <a:t>MACROECONOMIC MODEL: THE CIRCULAR FLOW OF INCOME</a:t>
            </a:r>
          </a:p>
          <a:p>
            <a:r>
              <a:rPr lang="en-GB">
                <a:cs typeface="Arial" charset="0"/>
              </a:rPr>
              <a:t>The 5 Sector Model  </a:t>
            </a:r>
            <a:r>
              <a:rPr lang="en-GB" sz="1200">
                <a:cs typeface="Arial" charset="0"/>
              </a:rPr>
              <a:t>(Households, Firms, Governments and World Economy – with Financial Institutions)</a:t>
            </a:r>
          </a:p>
        </p:txBody>
      </p:sp>
      <p:sp>
        <p:nvSpPr>
          <p:cNvPr id="29731" name="Text Box 60"/>
          <p:cNvSpPr txBox="1">
            <a:spLocks noChangeArrowheads="1"/>
          </p:cNvSpPr>
          <p:nvPr/>
        </p:nvSpPr>
        <p:spPr bwMode="auto">
          <a:xfrm rot="5400000">
            <a:off x="9894094" y="2904332"/>
            <a:ext cx="736600" cy="246062"/>
          </a:xfrm>
          <a:prstGeom prst="rect">
            <a:avLst/>
          </a:prstGeom>
          <a:solidFill>
            <a:schemeClr val="tx1"/>
          </a:solidFill>
          <a:ln w="9525">
            <a:noFill/>
            <a:miter lim="800000"/>
            <a:headEnd/>
            <a:tailEnd/>
          </a:ln>
        </p:spPr>
        <p:txBody>
          <a:bodyPr wrap="none">
            <a:spAutoFit/>
          </a:bodyPr>
          <a:lstStyle/>
          <a:p>
            <a:r>
              <a:rPr lang="en-GB" sz="1000">
                <a:solidFill>
                  <a:schemeClr val="bg1"/>
                </a:solidFill>
                <a:cs typeface="Arial" charset="0"/>
              </a:rPr>
              <a:t>INJECTION</a:t>
            </a:r>
          </a:p>
        </p:txBody>
      </p:sp>
      <p:sp>
        <p:nvSpPr>
          <p:cNvPr id="29732" name="Text Box 61"/>
          <p:cNvSpPr txBox="1">
            <a:spLocks noChangeArrowheads="1"/>
          </p:cNvSpPr>
          <p:nvPr/>
        </p:nvSpPr>
        <p:spPr bwMode="auto">
          <a:xfrm rot="5400000">
            <a:off x="9886157" y="4987132"/>
            <a:ext cx="692150" cy="246063"/>
          </a:xfrm>
          <a:prstGeom prst="rect">
            <a:avLst/>
          </a:prstGeom>
          <a:solidFill>
            <a:schemeClr val="tx1"/>
          </a:solidFill>
          <a:ln w="9525">
            <a:noFill/>
            <a:miter lim="800000"/>
            <a:headEnd/>
            <a:tailEnd/>
          </a:ln>
        </p:spPr>
        <p:txBody>
          <a:bodyPr>
            <a:spAutoFit/>
          </a:bodyPr>
          <a:lstStyle/>
          <a:p>
            <a:r>
              <a:rPr lang="en-GB" sz="1000">
                <a:solidFill>
                  <a:schemeClr val="bg1"/>
                </a:solidFill>
                <a:cs typeface="Arial" charset="0"/>
              </a:rPr>
              <a:t>LEAKAGE</a:t>
            </a:r>
          </a:p>
        </p:txBody>
      </p:sp>
      <p:sp>
        <p:nvSpPr>
          <p:cNvPr id="48190" name="Text Box 62"/>
          <p:cNvSpPr txBox="1">
            <a:spLocks noChangeArrowheads="1"/>
          </p:cNvSpPr>
          <p:nvPr/>
        </p:nvSpPr>
        <p:spPr bwMode="auto">
          <a:xfrm>
            <a:off x="1524000" y="1279526"/>
            <a:ext cx="1620838" cy="4524375"/>
          </a:xfrm>
          <a:prstGeom prst="rect">
            <a:avLst/>
          </a:prstGeom>
          <a:noFill/>
          <a:ln w="9525">
            <a:noFill/>
            <a:miter lim="800000"/>
            <a:headEnd/>
            <a:tailEnd/>
          </a:ln>
        </p:spPr>
        <p:txBody>
          <a:bodyPr>
            <a:spAutoFit/>
          </a:bodyPr>
          <a:lstStyle/>
          <a:p>
            <a:pPr marL="342900" indent="-342900"/>
            <a:r>
              <a:rPr lang="en-GB"/>
              <a:t>COMMENTARY</a:t>
            </a:r>
          </a:p>
          <a:p>
            <a:pPr marL="342900" indent="-342900">
              <a:buFontTx/>
              <a:buAutoNum type="arabicParenBoth"/>
            </a:pPr>
            <a:r>
              <a:rPr lang="en-GB" sz="1000"/>
              <a:t>Foreign countries  in the world economy are now added to the mix. They are outside the blue box because they are not part of the economy directly but can make it bigger or smaller</a:t>
            </a:r>
          </a:p>
          <a:p>
            <a:pPr marL="342900" indent="-342900">
              <a:buFontTx/>
              <a:buAutoNum type="arabicParenBoth"/>
            </a:pPr>
            <a:r>
              <a:rPr lang="en-GB" sz="1000"/>
              <a:t>Firms import goods and services from abroad and sell them to households. As a result, money which might have been spent in the blue box (our economy), ends up in another country!</a:t>
            </a:r>
          </a:p>
          <a:p>
            <a:pPr marL="342900" indent="-342900">
              <a:buFontTx/>
              <a:buAutoNum type="arabicParenBoth"/>
            </a:pPr>
            <a:r>
              <a:rPr lang="en-GB" sz="1000"/>
              <a:t>Firms also export goods and services. Firms will sell their goods and services to other foreign firms in the world economy.</a:t>
            </a:r>
          </a:p>
        </p:txBody>
      </p:sp>
      <p:sp>
        <p:nvSpPr>
          <p:cNvPr id="80" name="Text Box 63"/>
          <p:cNvSpPr txBox="1">
            <a:spLocks noChangeArrowheads="1"/>
          </p:cNvSpPr>
          <p:nvPr/>
        </p:nvSpPr>
        <p:spPr bwMode="auto">
          <a:xfrm>
            <a:off x="1738313" y="5857876"/>
            <a:ext cx="3071812" cy="830997"/>
          </a:xfrm>
          <a:prstGeom prst="rect">
            <a:avLst/>
          </a:prstGeom>
          <a:solidFill>
            <a:srgbClr val="000099"/>
          </a:solidFill>
          <a:ln w="9525">
            <a:noFill/>
            <a:miter lim="800000"/>
            <a:headEnd/>
            <a:tailEnd/>
          </a:ln>
        </p:spPr>
        <p:txBody>
          <a:bodyPr>
            <a:spAutoFit/>
          </a:bodyPr>
          <a:lstStyle/>
          <a:p>
            <a:r>
              <a:rPr lang="en-GB" dirty="0">
                <a:solidFill>
                  <a:schemeClr val="bg1"/>
                </a:solidFill>
              </a:rPr>
              <a:t>QUESTION:</a:t>
            </a:r>
          </a:p>
          <a:p>
            <a:r>
              <a:rPr lang="en-GB" sz="1000" dirty="0">
                <a:solidFill>
                  <a:schemeClr val="bg1"/>
                </a:solidFill>
              </a:rPr>
              <a:t>Explain how a global recession would affect the UK economy?</a:t>
            </a:r>
          </a:p>
          <a:p>
            <a:endParaRPr lang="en-GB" sz="1000" dirty="0">
              <a:solidFill>
                <a:schemeClr val="bg1"/>
              </a:solidFill>
            </a:endParaRPr>
          </a:p>
        </p:txBody>
      </p:sp>
    </p:spTree>
    <p:extLst>
      <p:ext uri="{BB962C8B-B14F-4D97-AF65-F5344CB8AC3E}">
        <p14:creationId xmlns:p14="http://schemas.microsoft.com/office/powerpoint/2010/main" val="22755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64"/>
                                        </p:tgtEl>
                                        <p:attrNameLst>
                                          <p:attrName>style.visibility</p:attrName>
                                        </p:attrNameLst>
                                      </p:cBhvr>
                                      <p:to>
                                        <p:strVal val="visible"/>
                                      </p:to>
                                    </p:set>
                                    <p:anim calcmode="lin" valueType="num">
                                      <p:cBhvr additive="base">
                                        <p:cTn id="7" dur="500" fill="hold"/>
                                        <p:tgtEl>
                                          <p:spTgt spid="48164"/>
                                        </p:tgtEl>
                                        <p:attrNameLst>
                                          <p:attrName>ppt_x</p:attrName>
                                        </p:attrNameLst>
                                      </p:cBhvr>
                                      <p:tavLst>
                                        <p:tav tm="0">
                                          <p:val>
                                            <p:strVal val="#ppt_x"/>
                                          </p:val>
                                        </p:tav>
                                        <p:tav tm="100000">
                                          <p:val>
                                            <p:strVal val="#ppt_x"/>
                                          </p:val>
                                        </p:tav>
                                      </p:tavLst>
                                    </p:anim>
                                    <p:anim calcmode="lin" valueType="num">
                                      <p:cBhvr additive="base">
                                        <p:cTn id="8" dur="500" fill="hold"/>
                                        <p:tgtEl>
                                          <p:spTgt spid="48164"/>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48190">
                                            <p:txEl>
                                              <p:pRg st="1" end="1"/>
                                            </p:txEl>
                                          </p:spTgt>
                                        </p:tgtEl>
                                        <p:attrNameLst>
                                          <p:attrName>style.visibility</p:attrName>
                                        </p:attrNameLst>
                                      </p:cBhvr>
                                      <p:to>
                                        <p:strVal val="visible"/>
                                      </p:to>
                                    </p:set>
                                    <p:animEffect transition="in" filter="box(in)">
                                      <p:cBhvr>
                                        <p:cTn id="11" dur="500"/>
                                        <p:tgtEl>
                                          <p:spTgt spid="48190">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8190">
                                            <p:txEl>
                                              <p:pRg st="2" end="2"/>
                                            </p:txEl>
                                          </p:spTgt>
                                        </p:tgtEl>
                                        <p:attrNameLst>
                                          <p:attrName>style.visibility</p:attrName>
                                        </p:attrNameLst>
                                      </p:cBhvr>
                                      <p:to>
                                        <p:strVal val="visible"/>
                                      </p:to>
                                    </p:set>
                                    <p:animEffect transition="in" filter="box(in)">
                                      <p:cBhvr>
                                        <p:cTn id="16" dur="500"/>
                                        <p:tgtEl>
                                          <p:spTgt spid="48190">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2339"/>
                                        </p:tgtEl>
                                        <p:attrNameLst>
                                          <p:attrName>style.visibility</p:attrName>
                                        </p:attrNameLst>
                                      </p:cBhvr>
                                      <p:to>
                                        <p:strVal val="visible"/>
                                      </p:to>
                                    </p:set>
                                    <p:animEffect transition="in" filter="box(in)">
                                      <p:cBhvr>
                                        <p:cTn id="19" dur="500"/>
                                        <p:tgtEl>
                                          <p:spTgt spid="1233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338"/>
                                        </p:tgtEl>
                                        <p:attrNameLst>
                                          <p:attrName>style.visibility</p:attrName>
                                        </p:attrNameLst>
                                      </p:cBhvr>
                                      <p:to>
                                        <p:strVal val="visible"/>
                                      </p:to>
                                    </p:set>
                                    <p:animEffect transition="in" filter="box(in)">
                                      <p:cBhvr>
                                        <p:cTn id="22" dur="500"/>
                                        <p:tgtEl>
                                          <p:spTgt spid="1233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8190">
                                            <p:txEl>
                                              <p:pRg st="3" end="3"/>
                                            </p:txEl>
                                          </p:spTgt>
                                        </p:tgtEl>
                                        <p:attrNameLst>
                                          <p:attrName>style.visibility</p:attrName>
                                        </p:attrNameLst>
                                      </p:cBhvr>
                                      <p:to>
                                        <p:strVal val="visible"/>
                                      </p:to>
                                    </p:set>
                                    <p:animEffect transition="in" filter="box(in)">
                                      <p:cBhvr>
                                        <p:cTn id="27" dur="500"/>
                                        <p:tgtEl>
                                          <p:spTgt spid="48190">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2340"/>
                                        </p:tgtEl>
                                        <p:attrNameLst>
                                          <p:attrName>style.visibility</p:attrName>
                                        </p:attrNameLst>
                                      </p:cBhvr>
                                      <p:to>
                                        <p:strVal val="visible"/>
                                      </p:to>
                                    </p:set>
                                    <p:animEffect transition="in" filter="box(in)">
                                      <p:cBhvr>
                                        <p:cTn id="30" dur="500"/>
                                        <p:tgtEl>
                                          <p:spTgt spid="12340"/>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2341"/>
                                        </p:tgtEl>
                                        <p:attrNameLst>
                                          <p:attrName>style.visibility</p:attrName>
                                        </p:attrNameLst>
                                      </p:cBhvr>
                                      <p:to>
                                        <p:strVal val="visible"/>
                                      </p:to>
                                    </p:set>
                                    <p:animEffect transition="in" filter="box(in)">
                                      <p:cBhvr>
                                        <p:cTn id="33" dur="500"/>
                                        <p:tgtEl>
                                          <p:spTgt spid="1234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ox(in)">
                                      <p:cBhvr>
                                        <p:cTn id="3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4" grpId="0" animBg="1"/>
      <p:bldP spid="12341" grpId="0"/>
      <p:bldP spid="12338"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5520" y="188640"/>
            <a:ext cx="8712968"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chemeClr val="bg1"/>
                </a:solidFill>
                <a:latin typeface="Calibri" panose="020F0502020204030204" pitchFamily="34" charset="0"/>
              </a:rPr>
              <a:t>90</a:t>
            </a:r>
          </a:p>
        </p:txBody>
      </p:sp>
    </p:spTree>
    <p:extLst>
      <p:ext uri="{BB962C8B-B14F-4D97-AF65-F5344CB8AC3E}">
        <p14:creationId xmlns:p14="http://schemas.microsoft.com/office/powerpoint/2010/main" val="3652615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8CA2-CBED-4DF1-9FB7-AE751B1FE726}"/>
              </a:ext>
            </a:extLst>
          </p:cNvPr>
          <p:cNvSpPr>
            <a:spLocks noGrp="1"/>
          </p:cNvSpPr>
          <p:nvPr>
            <p:ph type="title"/>
          </p:nvPr>
        </p:nvSpPr>
        <p:spPr>
          <a:xfrm>
            <a:off x="196948" y="211015"/>
            <a:ext cx="11929402" cy="1479673"/>
          </a:xfrm>
        </p:spPr>
        <p:txBody>
          <a:bodyPr>
            <a:normAutofit fontScale="90000"/>
          </a:bodyPr>
          <a:lstStyle/>
          <a:p>
            <a:r>
              <a:rPr lang="en-GB" sz="3600" b="1" dirty="0">
                <a:latin typeface="+mn-lt"/>
              </a:rPr>
              <a:t>Homework (4.5 Hours) – Resources on GOL and Online Textbook</a:t>
            </a:r>
            <a:br>
              <a:rPr lang="en-GB" dirty="0">
                <a:latin typeface="+mn-lt"/>
              </a:rPr>
            </a:br>
            <a:r>
              <a:rPr lang="en-GB" sz="3200" b="1" dirty="0">
                <a:solidFill>
                  <a:srgbClr val="FF0000"/>
                </a:solidFill>
                <a:latin typeface="+mn-lt"/>
              </a:rPr>
              <a:t>Due for Tuesday 17</a:t>
            </a:r>
            <a:r>
              <a:rPr lang="en-GB" sz="3200" b="1" baseline="30000" dirty="0">
                <a:solidFill>
                  <a:srgbClr val="FF0000"/>
                </a:solidFill>
                <a:latin typeface="+mn-lt"/>
              </a:rPr>
              <a:t>th</a:t>
            </a:r>
            <a:r>
              <a:rPr lang="en-GB" sz="3200" b="1" dirty="0">
                <a:solidFill>
                  <a:srgbClr val="FF0000"/>
                </a:solidFill>
                <a:latin typeface="+mn-lt"/>
              </a:rPr>
              <a:t> September</a:t>
            </a:r>
            <a:endParaRPr lang="en-GB" b="1" dirty="0">
              <a:solidFill>
                <a:srgbClr val="FF0000"/>
              </a:solidFill>
              <a:latin typeface="+mn-lt"/>
            </a:endParaRPr>
          </a:p>
        </p:txBody>
      </p:sp>
      <p:sp>
        <p:nvSpPr>
          <p:cNvPr id="4" name="Content Placeholder 3">
            <a:extLst>
              <a:ext uri="{FF2B5EF4-FFF2-40B4-BE49-F238E27FC236}">
                <a16:creationId xmlns:a16="http://schemas.microsoft.com/office/drawing/2014/main" id="{0C36184F-77FB-41DB-92CA-E7F13E94ED3F}"/>
              </a:ext>
            </a:extLst>
          </p:cNvPr>
          <p:cNvSpPr>
            <a:spLocks noGrp="1"/>
          </p:cNvSpPr>
          <p:nvPr>
            <p:ph sz="half" idx="1"/>
          </p:nvPr>
        </p:nvSpPr>
        <p:spPr>
          <a:xfrm>
            <a:off x="196948" y="1690688"/>
            <a:ext cx="6386732" cy="4956297"/>
          </a:xfrm>
        </p:spPr>
        <p:txBody>
          <a:bodyPr>
            <a:normAutofit fontScale="62500" lnSpcReduction="20000"/>
          </a:bodyPr>
          <a:lstStyle/>
          <a:p>
            <a:pPr marL="0" indent="0">
              <a:buNone/>
            </a:pPr>
            <a:r>
              <a:rPr lang="en-GB" b="1" dirty="0">
                <a:solidFill>
                  <a:schemeClr val="accent1"/>
                </a:solidFill>
              </a:rPr>
              <a:t>MICROECONOMICS (2.25 hours)</a:t>
            </a:r>
          </a:p>
          <a:p>
            <a:pPr>
              <a:lnSpc>
                <a:spcPct val="120000"/>
              </a:lnSpc>
              <a:spcAft>
                <a:spcPts val="600"/>
              </a:spcAft>
            </a:pPr>
            <a:r>
              <a:rPr lang="en-GB" dirty="0">
                <a:solidFill>
                  <a:schemeClr val="accent1"/>
                </a:solidFill>
              </a:rPr>
              <a:t>45mins: </a:t>
            </a:r>
            <a:r>
              <a:rPr lang="en-GB" i="1" u="sng" dirty="0"/>
              <a:t>Economic Systems: Capitalism and Socialism. </a:t>
            </a:r>
            <a:r>
              <a:rPr lang="en-GB" dirty="0"/>
              <a:t>Read (1) revision worksheet and (2) Article and summarise onto one side of A4 mind map stating what the two systems are with examples and some advantages and disadvantages</a:t>
            </a:r>
          </a:p>
          <a:p>
            <a:pPr>
              <a:lnSpc>
                <a:spcPct val="120000"/>
              </a:lnSpc>
              <a:spcAft>
                <a:spcPts val="600"/>
              </a:spcAft>
            </a:pPr>
            <a:r>
              <a:rPr lang="en-GB" dirty="0">
                <a:solidFill>
                  <a:schemeClr val="accent1"/>
                </a:solidFill>
              </a:rPr>
              <a:t>45mins: </a:t>
            </a:r>
            <a:r>
              <a:rPr lang="en-GB" i="1" u="sng" dirty="0"/>
              <a:t>Production and Productivity.</a:t>
            </a:r>
            <a:r>
              <a:rPr lang="en-GB" dirty="0"/>
              <a:t>  Read pages 55-57 and pages 59-60 and define the following key terms and provide a possible example for each one:</a:t>
            </a:r>
          </a:p>
          <a:p>
            <a:pPr lvl="1">
              <a:lnSpc>
                <a:spcPct val="120000"/>
              </a:lnSpc>
              <a:spcBef>
                <a:spcPts val="0"/>
              </a:spcBef>
              <a:spcAft>
                <a:spcPts val="600"/>
              </a:spcAft>
            </a:pPr>
            <a:r>
              <a:rPr lang="en-GB" dirty="0"/>
              <a:t>Production</a:t>
            </a:r>
          </a:p>
          <a:p>
            <a:pPr lvl="1">
              <a:lnSpc>
                <a:spcPct val="120000"/>
              </a:lnSpc>
              <a:spcBef>
                <a:spcPts val="0"/>
              </a:spcBef>
              <a:spcAft>
                <a:spcPts val="600"/>
              </a:spcAft>
            </a:pPr>
            <a:r>
              <a:rPr lang="en-GB" dirty="0"/>
              <a:t>Productivity</a:t>
            </a:r>
          </a:p>
          <a:p>
            <a:pPr lvl="1">
              <a:lnSpc>
                <a:spcPct val="120000"/>
              </a:lnSpc>
              <a:spcBef>
                <a:spcPts val="0"/>
              </a:spcBef>
              <a:spcAft>
                <a:spcPts val="600"/>
              </a:spcAft>
            </a:pPr>
            <a:r>
              <a:rPr lang="en-GB" dirty="0"/>
              <a:t>Specialisation</a:t>
            </a:r>
          </a:p>
          <a:p>
            <a:pPr lvl="1">
              <a:lnSpc>
                <a:spcPct val="120000"/>
              </a:lnSpc>
              <a:spcBef>
                <a:spcPts val="0"/>
              </a:spcBef>
              <a:spcAft>
                <a:spcPts val="600"/>
              </a:spcAft>
            </a:pPr>
            <a:r>
              <a:rPr lang="en-GB" dirty="0"/>
              <a:t>Division of Labour</a:t>
            </a:r>
          </a:p>
          <a:p>
            <a:pPr>
              <a:lnSpc>
                <a:spcPct val="120000"/>
              </a:lnSpc>
              <a:spcAft>
                <a:spcPts val="600"/>
              </a:spcAft>
            </a:pPr>
            <a:r>
              <a:rPr lang="en-GB" dirty="0">
                <a:solidFill>
                  <a:schemeClr val="accent1"/>
                </a:solidFill>
              </a:rPr>
              <a:t>45mins: </a:t>
            </a:r>
            <a:r>
              <a:rPr lang="en-GB" i="1" u="sng" dirty="0"/>
              <a:t>Production Possibility Frontier</a:t>
            </a:r>
            <a:r>
              <a:rPr lang="en-GB" u="sng" dirty="0"/>
              <a:t> </a:t>
            </a:r>
            <a:r>
              <a:rPr lang="en-GB" dirty="0"/>
              <a:t>INTRO – complete the 3 exercises on the worksheet on GOL – have a go; do not worry if you get the wrong answer!  You need to attempt to complete it.</a:t>
            </a:r>
          </a:p>
        </p:txBody>
      </p:sp>
      <p:sp>
        <p:nvSpPr>
          <p:cNvPr id="5" name="Content Placeholder 4">
            <a:extLst>
              <a:ext uri="{FF2B5EF4-FFF2-40B4-BE49-F238E27FC236}">
                <a16:creationId xmlns:a16="http://schemas.microsoft.com/office/drawing/2014/main" id="{3B27EAB0-FA2C-473A-9DFA-ADA6BE6347EB}"/>
              </a:ext>
            </a:extLst>
          </p:cNvPr>
          <p:cNvSpPr>
            <a:spLocks noGrp="1"/>
          </p:cNvSpPr>
          <p:nvPr>
            <p:ph sz="half" idx="2"/>
          </p:nvPr>
        </p:nvSpPr>
        <p:spPr>
          <a:xfrm>
            <a:off x="6773594" y="1690688"/>
            <a:ext cx="5352756" cy="4684542"/>
          </a:xfrm>
        </p:spPr>
        <p:txBody>
          <a:bodyPr>
            <a:normAutofit fontScale="62500" lnSpcReduction="20000"/>
          </a:bodyPr>
          <a:lstStyle/>
          <a:p>
            <a:pPr marL="0" indent="0">
              <a:buNone/>
            </a:pPr>
            <a:r>
              <a:rPr lang="en-GB" b="1" dirty="0">
                <a:solidFill>
                  <a:schemeClr val="accent1"/>
                </a:solidFill>
              </a:rPr>
              <a:t>MACROECONOMICS (2.25 hours)</a:t>
            </a:r>
          </a:p>
          <a:p>
            <a:pPr>
              <a:spcBef>
                <a:spcPts val="600"/>
              </a:spcBef>
              <a:spcAft>
                <a:spcPts val="600"/>
              </a:spcAft>
            </a:pPr>
            <a:r>
              <a:rPr lang="en-GB" b="1" dirty="0">
                <a:solidFill>
                  <a:srgbClr val="0070C0"/>
                </a:solidFill>
              </a:rPr>
              <a:t>45mins: </a:t>
            </a:r>
            <a:r>
              <a:rPr lang="en-GB" dirty="0"/>
              <a:t>Macroeconomic Indicators and Objectives Research – Research table to fill in, using the internet (worksheet on GOL)</a:t>
            </a:r>
          </a:p>
          <a:p>
            <a:pPr>
              <a:spcBef>
                <a:spcPts val="600"/>
              </a:spcBef>
              <a:spcAft>
                <a:spcPts val="600"/>
              </a:spcAft>
            </a:pPr>
            <a:r>
              <a:rPr lang="en-GB" b="1" dirty="0">
                <a:solidFill>
                  <a:srgbClr val="0070C0"/>
                </a:solidFill>
              </a:rPr>
              <a:t>45mins: </a:t>
            </a:r>
            <a:r>
              <a:rPr lang="en-GB" dirty="0"/>
              <a:t>UK Economy Today – Find an article from the BBC News Website to do with the UK Economy.  Summarise the article.  What are the main points of the article?  Is the article optimistic or pessimistic about the UK economy?  Why?</a:t>
            </a:r>
          </a:p>
          <a:p>
            <a:pPr>
              <a:spcBef>
                <a:spcPts val="600"/>
              </a:spcBef>
              <a:spcAft>
                <a:spcPts val="600"/>
              </a:spcAft>
            </a:pPr>
            <a:r>
              <a:rPr lang="en-GB" b="1" dirty="0">
                <a:solidFill>
                  <a:srgbClr val="0070C0"/>
                </a:solidFill>
              </a:rPr>
              <a:t>45mins: </a:t>
            </a:r>
            <a:r>
              <a:rPr lang="en-GB" dirty="0"/>
              <a:t>Circular Flow of Income – read and try to complete the worksheet</a:t>
            </a:r>
          </a:p>
          <a:p>
            <a:pPr marL="0" indent="0">
              <a:buNone/>
            </a:pPr>
            <a:endParaRPr lang="en-GB" dirty="0"/>
          </a:p>
        </p:txBody>
      </p:sp>
      <p:sp>
        <p:nvSpPr>
          <p:cNvPr id="6" name="Rectangle 5">
            <a:extLst>
              <a:ext uri="{FF2B5EF4-FFF2-40B4-BE49-F238E27FC236}">
                <a16:creationId xmlns:a16="http://schemas.microsoft.com/office/drawing/2014/main" id="{9817590D-F48B-4774-878D-5BF69C19DBDE}"/>
              </a:ext>
            </a:extLst>
          </p:cNvPr>
          <p:cNvSpPr/>
          <p:nvPr/>
        </p:nvSpPr>
        <p:spPr>
          <a:xfrm>
            <a:off x="0" y="0"/>
            <a:ext cx="12192000" cy="276999"/>
          </a:xfrm>
          <a:prstGeom prst="rect">
            <a:avLst/>
          </a:prstGeom>
        </p:spPr>
        <p:txBody>
          <a:bodyPr wrap="square">
            <a:spAutoFit/>
          </a:bodyPr>
          <a:lstStyle/>
          <a:p>
            <a:pPr algn="ctr">
              <a:spcAft>
                <a:spcPts val="0"/>
              </a:spcAft>
            </a:pPr>
            <a:r>
              <a:rPr lang="en-GB" sz="1200" dirty="0">
                <a:latin typeface="Calibri" panose="020F0502020204030204" pitchFamily="34" charset="0"/>
                <a:ea typeface="Calibri" panose="020F0502020204030204" pitchFamily="34" charset="0"/>
                <a:cs typeface="Arial" panose="020B0604020202020204" pitchFamily="34" charset="0"/>
              </a:rPr>
              <a:t>REMEMBER MY EMAIL ADDRESS IS </a:t>
            </a:r>
            <a:r>
              <a:rPr lang="en-GB" sz="1200"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ods@godalming.ac.uk</a:t>
            </a:r>
            <a:r>
              <a:rPr lang="en-GB" sz="1200" dirty="0">
                <a:latin typeface="Calibri" panose="020F0502020204030204" pitchFamily="34" charset="0"/>
                <a:ea typeface="Calibri" panose="020F0502020204030204" pitchFamily="34" charset="0"/>
                <a:cs typeface="Arial" panose="020B0604020202020204" pitchFamily="34" charset="0"/>
              </a:rPr>
              <a:t> if you have any questions or queries….no question is a stupid question remember!  Make sure you clarify your understanding.</a:t>
            </a:r>
          </a:p>
        </p:txBody>
      </p:sp>
    </p:spTree>
    <p:extLst>
      <p:ext uri="{BB962C8B-B14F-4D97-AF65-F5344CB8AC3E}">
        <p14:creationId xmlns:p14="http://schemas.microsoft.com/office/powerpoint/2010/main" val="79390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D63CC2-8659-4352-87C8-A583948F19AA}"/>
              </a:ext>
            </a:extLst>
          </p:cNvPr>
          <p:cNvSpPr/>
          <p:nvPr/>
        </p:nvSpPr>
        <p:spPr>
          <a:xfrm>
            <a:off x="464234" y="344658"/>
            <a:ext cx="11366695" cy="626012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b="1" dirty="0">
                <a:solidFill>
                  <a:schemeClr val="bg1"/>
                </a:solidFill>
              </a:rPr>
              <a:t>45</a:t>
            </a:r>
          </a:p>
        </p:txBody>
      </p:sp>
    </p:spTree>
    <p:extLst>
      <p:ext uri="{BB962C8B-B14F-4D97-AF65-F5344CB8AC3E}">
        <p14:creationId xmlns:p14="http://schemas.microsoft.com/office/powerpoint/2010/main" val="395243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CC54-8EC7-4970-95EA-41297EE6A7CE}"/>
              </a:ext>
            </a:extLst>
          </p:cNvPr>
          <p:cNvSpPr>
            <a:spLocks noGrp="1"/>
          </p:cNvSpPr>
          <p:nvPr>
            <p:ph type="title"/>
          </p:nvPr>
        </p:nvSpPr>
        <p:spPr/>
        <p:txBody>
          <a:bodyPr/>
          <a:lstStyle/>
          <a:p>
            <a:r>
              <a:rPr lang="en-GB" b="1" dirty="0">
                <a:latin typeface="+mn-lt"/>
              </a:rPr>
              <a:t>RWS 1: Introduction to MACROECONOMICS</a:t>
            </a:r>
          </a:p>
        </p:txBody>
      </p:sp>
      <p:sp>
        <p:nvSpPr>
          <p:cNvPr id="3" name="Content Placeholder 2">
            <a:extLst>
              <a:ext uri="{FF2B5EF4-FFF2-40B4-BE49-F238E27FC236}">
                <a16:creationId xmlns:a16="http://schemas.microsoft.com/office/drawing/2014/main" id="{231461FC-17FB-474D-A5D5-56EA0C280E40}"/>
              </a:ext>
            </a:extLst>
          </p:cNvPr>
          <p:cNvSpPr>
            <a:spLocks noGrp="1"/>
          </p:cNvSpPr>
          <p:nvPr>
            <p:ph idx="1"/>
          </p:nvPr>
        </p:nvSpPr>
        <p:spPr>
          <a:xfrm>
            <a:off x="838200" y="1825625"/>
            <a:ext cx="4849906" cy="4351338"/>
          </a:xfrm>
          <a:solidFill>
            <a:schemeClr val="bg1"/>
          </a:solidFill>
        </p:spPr>
        <p:txBody>
          <a:bodyPr>
            <a:normAutofit fontScale="92500" lnSpcReduction="20000"/>
          </a:bodyPr>
          <a:lstStyle/>
          <a:p>
            <a:pPr marL="0" indent="0">
              <a:buNone/>
            </a:pPr>
            <a:r>
              <a:rPr lang="en-GB" b="1" dirty="0"/>
              <a:t>STARTER ACTIVITY:  </a:t>
            </a:r>
            <a:r>
              <a:rPr lang="en-GB" dirty="0"/>
              <a:t>The following Key Words are important to an understanding of how the ‘macroeconomy’ works.  See if you are able to explain what they are and what their function might be in an ‘Economy’…</a:t>
            </a:r>
          </a:p>
          <a:p>
            <a:pPr marL="514350" indent="-514350">
              <a:buFont typeface="+mj-lt"/>
              <a:buAutoNum type="arabicPeriod"/>
            </a:pPr>
            <a:r>
              <a:rPr lang="en-GB" dirty="0"/>
              <a:t>Households</a:t>
            </a:r>
          </a:p>
          <a:p>
            <a:pPr marL="514350" indent="-514350">
              <a:buFont typeface="+mj-lt"/>
              <a:buAutoNum type="arabicPeriod"/>
            </a:pPr>
            <a:r>
              <a:rPr lang="en-GB" dirty="0"/>
              <a:t>Firms</a:t>
            </a:r>
          </a:p>
          <a:p>
            <a:pPr marL="514350" indent="-514350">
              <a:buFont typeface="+mj-lt"/>
              <a:buAutoNum type="arabicPeriod"/>
            </a:pPr>
            <a:r>
              <a:rPr lang="en-GB" dirty="0"/>
              <a:t>Financial Institutions</a:t>
            </a:r>
          </a:p>
          <a:p>
            <a:pPr marL="514350" indent="-514350">
              <a:buFont typeface="+mj-lt"/>
              <a:buAutoNum type="arabicPeriod"/>
            </a:pPr>
            <a:r>
              <a:rPr lang="en-GB" dirty="0"/>
              <a:t>Government</a:t>
            </a:r>
          </a:p>
          <a:p>
            <a:pPr marL="514350" indent="-514350">
              <a:buFont typeface="+mj-lt"/>
              <a:buAutoNum type="arabicPeriod"/>
            </a:pPr>
            <a:r>
              <a:rPr lang="en-GB" dirty="0"/>
              <a:t>Foreign Countries</a:t>
            </a:r>
          </a:p>
        </p:txBody>
      </p:sp>
      <p:sp>
        <p:nvSpPr>
          <p:cNvPr id="6" name="Content Placeholder 2">
            <a:extLst>
              <a:ext uri="{FF2B5EF4-FFF2-40B4-BE49-F238E27FC236}">
                <a16:creationId xmlns:a16="http://schemas.microsoft.com/office/drawing/2014/main" id="{BCE6A9A6-CBF5-47F0-BBBA-E666884A579D}"/>
              </a:ext>
            </a:extLst>
          </p:cNvPr>
          <p:cNvSpPr txBox="1">
            <a:spLocks/>
          </p:cNvSpPr>
          <p:nvPr/>
        </p:nvSpPr>
        <p:spPr>
          <a:xfrm>
            <a:off x="6364941" y="1986990"/>
            <a:ext cx="498885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TODAY</a:t>
            </a:r>
          </a:p>
          <a:p>
            <a:r>
              <a:rPr lang="en-GB" dirty="0"/>
              <a:t>What is an Economy?</a:t>
            </a:r>
          </a:p>
          <a:p>
            <a:r>
              <a:rPr lang="en-GB" dirty="0"/>
              <a:t>Who’s Who in the UK Economy</a:t>
            </a:r>
          </a:p>
          <a:p>
            <a:r>
              <a:rPr lang="en-GB" dirty="0"/>
              <a:t>What is Macroeconomics </a:t>
            </a:r>
          </a:p>
        </p:txBody>
      </p:sp>
    </p:spTree>
    <p:extLst>
      <p:ext uri="{BB962C8B-B14F-4D97-AF65-F5344CB8AC3E}">
        <p14:creationId xmlns:p14="http://schemas.microsoft.com/office/powerpoint/2010/main" val="90977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95500" y="142875"/>
            <a:ext cx="8229600" cy="1143000"/>
          </a:xfrm>
        </p:spPr>
        <p:txBody>
          <a:bodyPr>
            <a:normAutofit fontScale="90000"/>
          </a:bodyPr>
          <a:lstStyle/>
          <a:p>
            <a:r>
              <a:rPr lang="en-GB" b="1" dirty="0">
                <a:latin typeface="+mn-lt"/>
              </a:rPr>
              <a:t>ECONOMICS: Production and Growth</a:t>
            </a:r>
          </a:p>
        </p:txBody>
      </p:sp>
      <p:sp>
        <p:nvSpPr>
          <p:cNvPr id="4" name="TextBox 3"/>
          <p:cNvSpPr txBox="1">
            <a:spLocks noChangeArrowheads="1"/>
          </p:cNvSpPr>
          <p:nvPr/>
        </p:nvSpPr>
        <p:spPr bwMode="auto">
          <a:xfrm>
            <a:off x="1666876" y="1500189"/>
            <a:ext cx="3819524" cy="4216539"/>
          </a:xfrm>
          <a:prstGeom prst="rect">
            <a:avLst/>
          </a:prstGeom>
          <a:noFill/>
          <a:ln w="9525">
            <a:noFill/>
            <a:miter lim="800000"/>
            <a:headEnd/>
            <a:tailEnd/>
          </a:ln>
        </p:spPr>
        <p:txBody>
          <a:bodyPr wrap="square">
            <a:spAutoFit/>
          </a:bodyPr>
          <a:lstStyle/>
          <a:p>
            <a:r>
              <a:rPr lang="en-GB" sz="3200" b="1" dirty="0"/>
              <a:t>INPUTS</a:t>
            </a:r>
          </a:p>
          <a:p>
            <a:r>
              <a:rPr lang="en-GB" sz="2000" b="1" dirty="0"/>
              <a:t>(resources)</a:t>
            </a:r>
          </a:p>
          <a:p>
            <a:endParaRPr lang="en-GB" dirty="0"/>
          </a:p>
          <a:p>
            <a:endParaRPr lang="en-GB" dirty="0"/>
          </a:p>
          <a:p>
            <a:endParaRPr lang="en-GB" dirty="0"/>
          </a:p>
          <a:p>
            <a:r>
              <a:rPr lang="en-GB" b="1" dirty="0"/>
              <a:t>Labour</a:t>
            </a:r>
          </a:p>
          <a:p>
            <a:r>
              <a:rPr lang="en-GB" dirty="0"/>
              <a:t>(Human Workers)</a:t>
            </a:r>
          </a:p>
          <a:p>
            <a:r>
              <a:rPr lang="en-GB" dirty="0"/>
              <a:t>(Entrepreneurs – Business People)</a:t>
            </a:r>
          </a:p>
          <a:p>
            <a:endParaRPr lang="en-GB" dirty="0"/>
          </a:p>
          <a:p>
            <a:endParaRPr lang="en-GB" dirty="0"/>
          </a:p>
          <a:p>
            <a:endParaRPr lang="en-GB" dirty="0"/>
          </a:p>
          <a:p>
            <a:r>
              <a:rPr lang="en-GB" b="1" dirty="0"/>
              <a:t>Capital</a:t>
            </a:r>
          </a:p>
          <a:p>
            <a:r>
              <a:rPr lang="en-GB" dirty="0"/>
              <a:t>(Physical/Natural Resources)</a:t>
            </a:r>
          </a:p>
          <a:p>
            <a:r>
              <a:rPr lang="en-GB" dirty="0"/>
              <a:t>(Man Made Resources)</a:t>
            </a:r>
          </a:p>
        </p:txBody>
      </p:sp>
      <p:cxnSp>
        <p:nvCxnSpPr>
          <p:cNvPr id="6" name="Straight Arrow Connector 5"/>
          <p:cNvCxnSpPr>
            <a:cxnSpLocks noChangeShapeType="1"/>
          </p:cNvCxnSpPr>
          <p:nvPr/>
        </p:nvCxnSpPr>
        <p:spPr bwMode="auto">
          <a:xfrm>
            <a:off x="3238500" y="1785939"/>
            <a:ext cx="1714500" cy="1587"/>
          </a:xfrm>
          <a:prstGeom prst="straightConnector1">
            <a:avLst/>
          </a:prstGeom>
          <a:noFill/>
          <a:ln w="38100">
            <a:solidFill>
              <a:srgbClr val="2D2D8A"/>
            </a:solidFill>
            <a:round/>
            <a:headEnd/>
            <a:tailEnd type="arrow" w="med" len="med"/>
          </a:ln>
          <a:effectLst>
            <a:outerShdw blurRad="63500" dist="23000" dir="5400000" rotWithShape="0">
              <a:srgbClr val="000000">
                <a:alpha val="34999"/>
              </a:srgbClr>
            </a:outerShdw>
          </a:effectLst>
        </p:spPr>
      </p:cxnSp>
      <p:sp>
        <p:nvSpPr>
          <p:cNvPr id="8" name="Rectangle 7"/>
          <p:cNvSpPr>
            <a:spLocks noChangeArrowheads="1"/>
          </p:cNvSpPr>
          <p:nvPr/>
        </p:nvSpPr>
        <p:spPr bwMode="auto">
          <a:xfrm>
            <a:off x="5024439" y="1571626"/>
            <a:ext cx="1493837" cy="646113"/>
          </a:xfrm>
          <a:prstGeom prst="rect">
            <a:avLst/>
          </a:prstGeom>
          <a:noFill/>
          <a:ln w="9525">
            <a:noFill/>
            <a:miter lim="800000"/>
            <a:headEnd/>
            <a:tailEnd/>
          </a:ln>
        </p:spPr>
        <p:txBody>
          <a:bodyPr wrap="none">
            <a:spAutoFit/>
          </a:bodyPr>
          <a:lstStyle/>
          <a:p>
            <a:pPr algn="ctr"/>
            <a:r>
              <a:rPr lang="en-GB" b="1"/>
              <a:t>PRODUCTION</a:t>
            </a:r>
          </a:p>
          <a:p>
            <a:pPr algn="ctr"/>
            <a:r>
              <a:rPr lang="en-GB" b="1"/>
              <a:t>(by a firm)</a:t>
            </a:r>
          </a:p>
        </p:txBody>
      </p:sp>
      <p:sp>
        <p:nvSpPr>
          <p:cNvPr id="10" name="Rectangle 9"/>
          <p:cNvSpPr>
            <a:spLocks noChangeArrowheads="1"/>
          </p:cNvSpPr>
          <p:nvPr/>
        </p:nvSpPr>
        <p:spPr bwMode="auto">
          <a:xfrm>
            <a:off x="8310564" y="1500188"/>
            <a:ext cx="2103799" cy="4955204"/>
          </a:xfrm>
          <a:prstGeom prst="rect">
            <a:avLst/>
          </a:prstGeom>
          <a:noFill/>
          <a:ln w="9525">
            <a:noFill/>
            <a:miter lim="800000"/>
            <a:headEnd/>
            <a:tailEnd/>
          </a:ln>
        </p:spPr>
        <p:txBody>
          <a:bodyPr wrap="none">
            <a:spAutoFit/>
          </a:bodyPr>
          <a:lstStyle/>
          <a:p>
            <a:r>
              <a:rPr lang="en-GB" sz="3200" b="1" dirty="0"/>
              <a:t>OUTPUTS</a:t>
            </a:r>
          </a:p>
          <a:p>
            <a:r>
              <a:rPr lang="en-GB" sz="3200" b="1" dirty="0"/>
              <a:t>(GDP)</a:t>
            </a:r>
          </a:p>
          <a:p>
            <a:endParaRPr lang="en-GB" b="1" dirty="0"/>
          </a:p>
          <a:p>
            <a:r>
              <a:rPr lang="en-GB" b="1" dirty="0"/>
              <a:t>Goods and Services:</a:t>
            </a:r>
          </a:p>
          <a:p>
            <a:endParaRPr lang="en-GB" b="1" dirty="0"/>
          </a:p>
          <a:p>
            <a:endParaRPr lang="en-GB" b="1" dirty="0"/>
          </a:p>
          <a:p>
            <a:pPr marL="285750" indent="-285750">
              <a:buFont typeface="Arial"/>
              <a:buChar char="•"/>
            </a:pPr>
            <a:r>
              <a:rPr lang="en-GB" b="1" dirty="0"/>
              <a:t>Primary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a:t>Secondary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a:t>Tertiary</a:t>
            </a:r>
          </a:p>
          <a:p>
            <a:pPr marL="285750" indent="-285750">
              <a:buFont typeface="Arial"/>
              <a:buChar char="•"/>
            </a:pPr>
            <a:endParaRPr lang="en-GB" b="1" dirty="0"/>
          </a:p>
          <a:p>
            <a:pPr marL="285750" indent="-285750">
              <a:buFont typeface="Arial"/>
              <a:buChar char="•"/>
            </a:pPr>
            <a:endParaRPr lang="en-GB" b="1" dirty="0"/>
          </a:p>
          <a:p>
            <a:pPr marL="285750" indent="-285750">
              <a:buFont typeface="Arial"/>
              <a:buChar char="•"/>
            </a:pPr>
            <a:r>
              <a:rPr lang="en-GB" b="1" dirty="0"/>
              <a:t>“Quaternary”???</a:t>
            </a:r>
          </a:p>
        </p:txBody>
      </p:sp>
      <p:cxnSp>
        <p:nvCxnSpPr>
          <p:cNvPr id="11" name="Straight Arrow Connector 10"/>
          <p:cNvCxnSpPr>
            <a:cxnSpLocks noChangeShapeType="1"/>
          </p:cNvCxnSpPr>
          <p:nvPr/>
        </p:nvCxnSpPr>
        <p:spPr bwMode="auto">
          <a:xfrm>
            <a:off x="6524625" y="1785939"/>
            <a:ext cx="1714500" cy="1587"/>
          </a:xfrm>
          <a:prstGeom prst="straightConnector1">
            <a:avLst/>
          </a:prstGeom>
          <a:noFill/>
          <a:ln w="38100">
            <a:solidFill>
              <a:srgbClr val="2D2D8A"/>
            </a:solidFill>
            <a:round/>
            <a:headEnd/>
            <a:tailEnd type="arrow" w="med" len="med"/>
          </a:ln>
          <a:effectLst>
            <a:outerShdw blurRad="63500" dist="23000" dir="5400000" rotWithShape="0">
              <a:srgbClr val="000000">
                <a:alpha val="34999"/>
              </a:srgbClr>
            </a:outerShdw>
          </a:effectLst>
        </p:spPr>
      </p:cxnSp>
      <p:sp>
        <p:nvSpPr>
          <p:cNvPr id="2" name="TextBox 1"/>
          <p:cNvSpPr txBox="1"/>
          <p:nvPr/>
        </p:nvSpPr>
        <p:spPr>
          <a:xfrm rot="1181787">
            <a:off x="10136458" y="916543"/>
            <a:ext cx="1843262" cy="369332"/>
          </a:xfrm>
          <a:prstGeom prst="rect">
            <a:avLst/>
          </a:prstGeom>
          <a:solidFill>
            <a:schemeClr val="bg1"/>
          </a:solidFill>
        </p:spPr>
        <p:txBody>
          <a:bodyPr wrap="none" rtlCol="0">
            <a:spAutoFit/>
          </a:bodyPr>
          <a:lstStyle/>
          <a:p>
            <a:r>
              <a:rPr lang="en-GB" dirty="0"/>
              <a:t>What is OUTPUT?</a:t>
            </a:r>
          </a:p>
        </p:txBody>
      </p:sp>
      <p:cxnSp>
        <p:nvCxnSpPr>
          <p:cNvPr id="5" name="Straight Arrow Connector 4"/>
          <p:cNvCxnSpPr/>
          <p:nvPr/>
        </p:nvCxnSpPr>
        <p:spPr>
          <a:xfrm flipH="1">
            <a:off x="10069551" y="1285875"/>
            <a:ext cx="724829" cy="285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76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ox(i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ox(in)">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ox(in)">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11" end="11"/>
                                            </p:txEl>
                                          </p:spTgt>
                                        </p:tgtEl>
                                        <p:attrNameLst>
                                          <p:attrName>style.visibility</p:attrName>
                                        </p:attrNameLst>
                                      </p:cBhvr>
                                      <p:to>
                                        <p:strVal val="visible"/>
                                      </p:to>
                                    </p:set>
                                    <p:animEffect transition="in" filter="box(in)">
                                      <p:cBhvr>
                                        <p:cTn id="32" dur="500"/>
                                        <p:tgtEl>
                                          <p:spTgt spid="4">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Effect transition="in" filter="box(in)">
                                      <p:cBhvr>
                                        <p:cTn id="37" dur="500"/>
                                        <p:tgtEl>
                                          <p:spTgt spid="4">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box(in)">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500"/>
                                        <p:tgtEl>
                                          <p:spTgt spid="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par>
                                <p:cTn id="51" presetID="4"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box(in)">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Effect transition="in" filter="box(in)">
                                      <p:cBhvr>
                                        <p:cTn id="63" dur="500"/>
                                        <p:tgtEl>
                                          <p:spTgt spid="10">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10">
                                            <p:txEl>
                                              <p:pRg st="3" end="3"/>
                                            </p:txEl>
                                          </p:spTgt>
                                        </p:tgtEl>
                                        <p:attrNameLst>
                                          <p:attrName>style.visibility</p:attrName>
                                        </p:attrNameLst>
                                      </p:cBhvr>
                                      <p:to>
                                        <p:strVal val="visible"/>
                                      </p:to>
                                    </p:set>
                                    <p:animEffect transition="in" filter="box(in)">
                                      <p:cBhvr>
                                        <p:cTn id="68" dur="500"/>
                                        <p:tgtEl>
                                          <p:spTgt spid="10">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animEffect transition="in" filter="box(in)">
                                      <p:cBhvr>
                                        <p:cTn id="73" dur="500"/>
                                        <p:tgtEl>
                                          <p:spTgt spid="10">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nodeType="clickEffect">
                                  <p:stCondLst>
                                    <p:cond delay="0"/>
                                  </p:stCondLst>
                                  <p:childTnLst>
                                    <p:set>
                                      <p:cBhvr>
                                        <p:cTn id="77" dur="1" fill="hold">
                                          <p:stCondLst>
                                            <p:cond delay="0"/>
                                          </p:stCondLst>
                                        </p:cTn>
                                        <p:tgtEl>
                                          <p:spTgt spid="10">
                                            <p:txEl>
                                              <p:pRg st="9" end="9"/>
                                            </p:txEl>
                                          </p:spTgt>
                                        </p:tgtEl>
                                        <p:attrNameLst>
                                          <p:attrName>style.visibility</p:attrName>
                                        </p:attrNameLst>
                                      </p:cBhvr>
                                      <p:to>
                                        <p:strVal val="visible"/>
                                      </p:to>
                                    </p:set>
                                    <p:animEffect transition="in" filter="box(in)">
                                      <p:cBhvr>
                                        <p:cTn id="78" dur="500"/>
                                        <p:tgtEl>
                                          <p:spTgt spid="10">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 presetClass="entr" presetSubtype="16" fill="hold" nodeType="clickEffect">
                                  <p:stCondLst>
                                    <p:cond delay="0"/>
                                  </p:stCondLst>
                                  <p:childTnLst>
                                    <p:set>
                                      <p:cBhvr>
                                        <p:cTn id="82" dur="1" fill="hold">
                                          <p:stCondLst>
                                            <p:cond delay="0"/>
                                          </p:stCondLst>
                                        </p:cTn>
                                        <p:tgtEl>
                                          <p:spTgt spid="10">
                                            <p:txEl>
                                              <p:pRg st="12" end="12"/>
                                            </p:txEl>
                                          </p:spTgt>
                                        </p:tgtEl>
                                        <p:attrNameLst>
                                          <p:attrName>style.visibility</p:attrName>
                                        </p:attrNameLst>
                                      </p:cBhvr>
                                      <p:to>
                                        <p:strVal val="visible"/>
                                      </p:to>
                                    </p:set>
                                    <p:animEffect transition="in" filter="box(in)">
                                      <p:cBhvr>
                                        <p:cTn id="83" dur="500"/>
                                        <p:tgtEl>
                                          <p:spTgt spid="10">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nodeType="clickEffect">
                                  <p:stCondLst>
                                    <p:cond delay="0"/>
                                  </p:stCondLst>
                                  <p:childTnLst>
                                    <p:set>
                                      <p:cBhvr>
                                        <p:cTn id="87" dur="1" fill="hold">
                                          <p:stCondLst>
                                            <p:cond delay="0"/>
                                          </p:stCondLst>
                                        </p:cTn>
                                        <p:tgtEl>
                                          <p:spTgt spid="10">
                                            <p:txEl>
                                              <p:pRg st="15" end="15"/>
                                            </p:txEl>
                                          </p:spTgt>
                                        </p:tgtEl>
                                        <p:attrNameLst>
                                          <p:attrName>style.visibility</p:attrName>
                                        </p:attrNameLst>
                                      </p:cBhvr>
                                      <p:to>
                                        <p:strVal val="visible"/>
                                      </p:to>
                                    </p:set>
                                    <p:animEffect transition="in" filter="box(in)">
                                      <p:cBhvr>
                                        <p:cTn id="88" dur="500"/>
                                        <p:tgtEl>
                                          <p:spTgt spid="10">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1B10-2CFF-4AFA-A14A-AAA4D8719693}"/>
              </a:ext>
            </a:extLst>
          </p:cNvPr>
          <p:cNvSpPr>
            <a:spLocks noGrp="1"/>
          </p:cNvSpPr>
          <p:nvPr>
            <p:ph type="title"/>
          </p:nvPr>
        </p:nvSpPr>
        <p:spPr/>
        <p:txBody>
          <a:bodyPr/>
          <a:lstStyle/>
          <a:p>
            <a:r>
              <a:rPr lang="en-GB" b="1" dirty="0"/>
              <a:t>What is an Economy?</a:t>
            </a:r>
          </a:p>
        </p:txBody>
      </p:sp>
    </p:spTree>
    <p:extLst>
      <p:ext uri="{BB962C8B-B14F-4D97-AF65-F5344CB8AC3E}">
        <p14:creationId xmlns:p14="http://schemas.microsoft.com/office/powerpoint/2010/main" val="4229978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B63BB-5530-4492-9543-89EFC55411D8}"/>
              </a:ext>
            </a:extLst>
          </p:cNvPr>
          <p:cNvPicPr>
            <a:picLocks noChangeAspect="1"/>
          </p:cNvPicPr>
          <p:nvPr/>
        </p:nvPicPr>
        <p:blipFill>
          <a:blip r:embed="rId3"/>
          <a:stretch>
            <a:fillRect/>
          </a:stretch>
        </p:blipFill>
        <p:spPr>
          <a:xfrm>
            <a:off x="1001807" y="4532626"/>
            <a:ext cx="2473117" cy="2082251"/>
          </a:xfrm>
          <a:prstGeom prst="rect">
            <a:avLst/>
          </a:prstGeom>
        </p:spPr>
      </p:pic>
      <p:pic>
        <p:nvPicPr>
          <p:cNvPr id="11" name="Picture 10"/>
          <p:cNvPicPr>
            <a:picLocks noChangeAspect="1"/>
          </p:cNvPicPr>
          <p:nvPr/>
        </p:nvPicPr>
        <p:blipFill>
          <a:blip r:embed="rId4"/>
          <a:stretch>
            <a:fillRect/>
          </a:stretch>
        </p:blipFill>
        <p:spPr>
          <a:xfrm>
            <a:off x="7252405" y="267658"/>
            <a:ext cx="2135561" cy="3137597"/>
          </a:xfrm>
          <a:prstGeom prst="rect">
            <a:avLst/>
          </a:prstGeom>
        </p:spPr>
      </p:pic>
      <p:pic>
        <p:nvPicPr>
          <p:cNvPr id="10" name="Picture 9"/>
          <p:cNvPicPr>
            <a:picLocks noChangeAspect="1"/>
          </p:cNvPicPr>
          <p:nvPr/>
        </p:nvPicPr>
        <p:blipFill>
          <a:blip r:embed="rId5"/>
          <a:stretch>
            <a:fillRect/>
          </a:stretch>
        </p:blipFill>
        <p:spPr>
          <a:xfrm>
            <a:off x="9987362" y="3522043"/>
            <a:ext cx="1970970" cy="2976220"/>
          </a:xfrm>
          <a:prstGeom prst="rect">
            <a:avLst/>
          </a:prstGeom>
        </p:spPr>
      </p:pic>
      <p:pic>
        <p:nvPicPr>
          <p:cNvPr id="1036" name="Picture 12" descr="http://www.australia.to/2010/images/stories/1News/barack_obama.jpg"/>
          <p:cNvPicPr>
            <a:picLocks noChangeAspect="1" noChangeArrowheads="1"/>
          </p:cNvPicPr>
          <p:nvPr/>
        </p:nvPicPr>
        <p:blipFill>
          <a:blip r:embed="rId6" cstate="print"/>
          <a:srcRect/>
          <a:stretch>
            <a:fillRect/>
          </a:stretch>
        </p:blipFill>
        <p:spPr bwMode="auto">
          <a:xfrm>
            <a:off x="2585012" y="544417"/>
            <a:ext cx="2214546" cy="2283359"/>
          </a:xfrm>
          <a:prstGeom prst="rect">
            <a:avLst/>
          </a:prstGeom>
          <a:noFill/>
        </p:spPr>
      </p:pic>
      <p:pic>
        <p:nvPicPr>
          <p:cNvPr id="1040" name="Picture 16" descr="http://msnbcmedia4.msn.com/j/msnbc/Components/Photos/051010/051010_merkel_vmed_4a.widec.jpg"/>
          <p:cNvPicPr>
            <a:picLocks noChangeAspect="1" noChangeArrowheads="1"/>
          </p:cNvPicPr>
          <p:nvPr/>
        </p:nvPicPr>
        <p:blipFill>
          <a:blip r:embed="rId7" cstate="print"/>
          <a:srcRect/>
          <a:stretch>
            <a:fillRect/>
          </a:stretch>
        </p:blipFill>
        <p:spPr bwMode="auto">
          <a:xfrm>
            <a:off x="5108833" y="544417"/>
            <a:ext cx="1843142" cy="2381241"/>
          </a:xfrm>
          <a:prstGeom prst="rect">
            <a:avLst/>
          </a:prstGeom>
          <a:noFill/>
        </p:spPr>
      </p:pic>
      <p:pic>
        <p:nvPicPr>
          <p:cNvPr id="3" name="Picture 2"/>
          <p:cNvPicPr>
            <a:picLocks noChangeAspect="1"/>
          </p:cNvPicPr>
          <p:nvPr/>
        </p:nvPicPr>
        <p:blipFill>
          <a:blip r:embed="rId8"/>
          <a:stretch>
            <a:fillRect/>
          </a:stretch>
        </p:blipFill>
        <p:spPr>
          <a:xfrm>
            <a:off x="207144" y="243123"/>
            <a:ext cx="2095268" cy="2646393"/>
          </a:xfrm>
          <a:prstGeom prst="rect">
            <a:avLst/>
          </a:prstGeom>
        </p:spPr>
      </p:pic>
      <p:pic>
        <p:nvPicPr>
          <p:cNvPr id="4" name="Picture 3"/>
          <p:cNvPicPr>
            <a:picLocks noChangeAspect="1"/>
          </p:cNvPicPr>
          <p:nvPr/>
        </p:nvPicPr>
        <p:blipFill>
          <a:blip r:embed="rId9"/>
          <a:stretch>
            <a:fillRect/>
          </a:stretch>
        </p:blipFill>
        <p:spPr>
          <a:xfrm>
            <a:off x="7258167" y="3691520"/>
            <a:ext cx="2357670" cy="2869690"/>
          </a:xfrm>
          <a:prstGeom prst="rect">
            <a:avLst/>
          </a:prstGeom>
        </p:spPr>
      </p:pic>
      <p:pic>
        <p:nvPicPr>
          <p:cNvPr id="5" name="Picture 4"/>
          <p:cNvPicPr>
            <a:picLocks noChangeAspect="1"/>
          </p:cNvPicPr>
          <p:nvPr/>
        </p:nvPicPr>
        <p:blipFill>
          <a:blip r:embed="rId10"/>
          <a:stretch>
            <a:fillRect/>
          </a:stretch>
        </p:blipFill>
        <p:spPr>
          <a:xfrm>
            <a:off x="207144" y="3326076"/>
            <a:ext cx="2257491" cy="1777083"/>
          </a:xfrm>
          <a:prstGeom prst="rect">
            <a:avLst/>
          </a:prstGeom>
        </p:spPr>
      </p:pic>
      <p:pic>
        <p:nvPicPr>
          <p:cNvPr id="6" name="Picture 5"/>
          <p:cNvPicPr>
            <a:picLocks noChangeAspect="1"/>
          </p:cNvPicPr>
          <p:nvPr/>
        </p:nvPicPr>
        <p:blipFill>
          <a:blip r:embed="rId11"/>
          <a:stretch>
            <a:fillRect/>
          </a:stretch>
        </p:blipFill>
        <p:spPr>
          <a:xfrm>
            <a:off x="3971992" y="3315036"/>
            <a:ext cx="2018673" cy="2137418"/>
          </a:xfrm>
          <a:prstGeom prst="rect">
            <a:avLst/>
          </a:prstGeom>
        </p:spPr>
      </p:pic>
      <p:pic>
        <p:nvPicPr>
          <p:cNvPr id="7" name="Picture 6"/>
          <p:cNvPicPr>
            <a:picLocks noChangeAspect="1"/>
          </p:cNvPicPr>
          <p:nvPr/>
        </p:nvPicPr>
        <p:blipFill>
          <a:blip r:embed="rId12"/>
          <a:stretch>
            <a:fillRect/>
          </a:stretch>
        </p:blipFill>
        <p:spPr>
          <a:xfrm>
            <a:off x="9755312" y="229675"/>
            <a:ext cx="2371405" cy="2945845"/>
          </a:xfrm>
          <a:prstGeom prst="rect">
            <a:avLst/>
          </a:prstGeom>
        </p:spPr>
      </p:pic>
      <p:sp>
        <p:nvSpPr>
          <p:cNvPr id="9" name="TextBox 8"/>
          <p:cNvSpPr txBox="1"/>
          <p:nvPr/>
        </p:nvSpPr>
        <p:spPr>
          <a:xfrm>
            <a:off x="2018450" y="243122"/>
            <a:ext cx="301686" cy="369332"/>
          </a:xfrm>
          <a:prstGeom prst="rect">
            <a:avLst/>
          </a:prstGeom>
          <a:solidFill>
            <a:schemeClr val="bg1"/>
          </a:solidFill>
        </p:spPr>
        <p:txBody>
          <a:bodyPr wrap="none" rtlCol="0">
            <a:spAutoFit/>
          </a:bodyPr>
          <a:lstStyle/>
          <a:p>
            <a:r>
              <a:rPr lang="en-GB" b="1" dirty="0"/>
              <a:t>1</a:t>
            </a:r>
          </a:p>
        </p:txBody>
      </p:sp>
      <p:sp>
        <p:nvSpPr>
          <p:cNvPr id="12" name="TextBox 11"/>
          <p:cNvSpPr txBox="1"/>
          <p:nvPr/>
        </p:nvSpPr>
        <p:spPr>
          <a:xfrm>
            <a:off x="4536572" y="544417"/>
            <a:ext cx="301686" cy="369332"/>
          </a:xfrm>
          <a:prstGeom prst="rect">
            <a:avLst/>
          </a:prstGeom>
          <a:solidFill>
            <a:schemeClr val="bg1"/>
          </a:solidFill>
        </p:spPr>
        <p:txBody>
          <a:bodyPr wrap="none" rtlCol="0">
            <a:spAutoFit/>
          </a:bodyPr>
          <a:lstStyle/>
          <a:p>
            <a:r>
              <a:rPr lang="en-GB" b="1" dirty="0"/>
              <a:t>2</a:t>
            </a:r>
          </a:p>
        </p:txBody>
      </p:sp>
      <p:sp>
        <p:nvSpPr>
          <p:cNvPr id="13" name="TextBox 12"/>
          <p:cNvSpPr txBox="1"/>
          <p:nvPr/>
        </p:nvSpPr>
        <p:spPr>
          <a:xfrm>
            <a:off x="6650289" y="540169"/>
            <a:ext cx="301686" cy="369332"/>
          </a:xfrm>
          <a:prstGeom prst="rect">
            <a:avLst/>
          </a:prstGeom>
          <a:solidFill>
            <a:schemeClr val="bg1"/>
          </a:solidFill>
        </p:spPr>
        <p:txBody>
          <a:bodyPr wrap="none" rtlCol="0">
            <a:spAutoFit/>
          </a:bodyPr>
          <a:lstStyle/>
          <a:p>
            <a:r>
              <a:rPr lang="en-GB" b="1" dirty="0"/>
              <a:t>3</a:t>
            </a:r>
          </a:p>
        </p:txBody>
      </p:sp>
      <p:sp>
        <p:nvSpPr>
          <p:cNvPr id="14" name="TextBox 13"/>
          <p:cNvSpPr txBox="1"/>
          <p:nvPr/>
        </p:nvSpPr>
        <p:spPr>
          <a:xfrm>
            <a:off x="9249732" y="281105"/>
            <a:ext cx="301686" cy="369332"/>
          </a:xfrm>
          <a:prstGeom prst="rect">
            <a:avLst/>
          </a:prstGeom>
          <a:solidFill>
            <a:schemeClr val="bg1"/>
          </a:solidFill>
        </p:spPr>
        <p:txBody>
          <a:bodyPr wrap="none" rtlCol="0">
            <a:spAutoFit/>
          </a:bodyPr>
          <a:lstStyle/>
          <a:p>
            <a:r>
              <a:rPr lang="en-GB" b="1" dirty="0"/>
              <a:t>4</a:t>
            </a:r>
          </a:p>
        </p:txBody>
      </p:sp>
      <p:sp>
        <p:nvSpPr>
          <p:cNvPr id="15" name="TextBox 14"/>
          <p:cNvSpPr txBox="1"/>
          <p:nvPr/>
        </p:nvSpPr>
        <p:spPr>
          <a:xfrm>
            <a:off x="11809749" y="227342"/>
            <a:ext cx="301686" cy="369332"/>
          </a:xfrm>
          <a:prstGeom prst="rect">
            <a:avLst/>
          </a:prstGeom>
          <a:solidFill>
            <a:schemeClr val="bg1"/>
          </a:solidFill>
        </p:spPr>
        <p:txBody>
          <a:bodyPr wrap="none" rtlCol="0">
            <a:spAutoFit/>
          </a:bodyPr>
          <a:lstStyle/>
          <a:p>
            <a:r>
              <a:rPr lang="en-GB" b="1" dirty="0"/>
              <a:t>5</a:t>
            </a:r>
          </a:p>
        </p:txBody>
      </p:sp>
      <p:sp>
        <p:nvSpPr>
          <p:cNvPr id="16" name="TextBox 15"/>
          <p:cNvSpPr txBox="1"/>
          <p:nvPr/>
        </p:nvSpPr>
        <p:spPr>
          <a:xfrm>
            <a:off x="2151569" y="4302566"/>
            <a:ext cx="301686" cy="369332"/>
          </a:xfrm>
          <a:prstGeom prst="rect">
            <a:avLst/>
          </a:prstGeom>
          <a:solidFill>
            <a:schemeClr val="bg1"/>
          </a:solidFill>
        </p:spPr>
        <p:txBody>
          <a:bodyPr wrap="none" rtlCol="0">
            <a:spAutoFit/>
          </a:bodyPr>
          <a:lstStyle/>
          <a:p>
            <a:r>
              <a:rPr lang="en-GB" b="1" dirty="0"/>
              <a:t>6</a:t>
            </a:r>
          </a:p>
        </p:txBody>
      </p:sp>
      <p:sp>
        <p:nvSpPr>
          <p:cNvPr id="18" name="TextBox 17"/>
          <p:cNvSpPr txBox="1"/>
          <p:nvPr/>
        </p:nvSpPr>
        <p:spPr>
          <a:xfrm>
            <a:off x="9314151" y="3691520"/>
            <a:ext cx="301686" cy="369332"/>
          </a:xfrm>
          <a:prstGeom prst="rect">
            <a:avLst/>
          </a:prstGeom>
          <a:solidFill>
            <a:schemeClr val="bg1"/>
          </a:solidFill>
        </p:spPr>
        <p:txBody>
          <a:bodyPr wrap="none" rtlCol="0">
            <a:spAutoFit/>
          </a:bodyPr>
          <a:lstStyle/>
          <a:p>
            <a:r>
              <a:rPr lang="en-GB" b="1" dirty="0"/>
              <a:t>8</a:t>
            </a:r>
          </a:p>
        </p:txBody>
      </p:sp>
      <p:sp>
        <p:nvSpPr>
          <p:cNvPr id="19" name="TextBox 18"/>
          <p:cNvSpPr txBox="1"/>
          <p:nvPr/>
        </p:nvSpPr>
        <p:spPr>
          <a:xfrm>
            <a:off x="11731608" y="3337377"/>
            <a:ext cx="301686" cy="369332"/>
          </a:xfrm>
          <a:prstGeom prst="rect">
            <a:avLst/>
          </a:prstGeom>
          <a:solidFill>
            <a:schemeClr val="bg1"/>
          </a:solidFill>
        </p:spPr>
        <p:txBody>
          <a:bodyPr wrap="none" rtlCol="0">
            <a:spAutoFit/>
          </a:bodyPr>
          <a:lstStyle/>
          <a:p>
            <a:r>
              <a:rPr lang="en-GB" b="1" dirty="0"/>
              <a:t>9</a:t>
            </a:r>
          </a:p>
        </p:txBody>
      </p:sp>
      <p:pic>
        <p:nvPicPr>
          <p:cNvPr id="2" name="Picture 1">
            <a:extLst>
              <a:ext uri="{FF2B5EF4-FFF2-40B4-BE49-F238E27FC236}">
                <a16:creationId xmlns:a16="http://schemas.microsoft.com/office/drawing/2014/main" id="{60B8AB9F-9AD2-4D6D-944C-5C1612A956A1}"/>
              </a:ext>
            </a:extLst>
          </p:cNvPr>
          <p:cNvPicPr>
            <a:picLocks noChangeAspect="1"/>
          </p:cNvPicPr>
          <p:nvPr/>
        </p:nvPicPr>
        <p:blipFill>
          <a:blip r:embed="rId13"/>
          <a:stretch>
            <a:fillRect/>
          </a:stretch>
        </p:blipFill>
        <p:spPr>
          <a:xfrm>
            <a:off x="5175997" y="4671898"/>
            <a:ext cx="1840006" cy="1889312"/>
          </a:xfrm>
          <a:prstGeom prst="rect">
            <a:avLst/>
          </a:prstGeom>
        </p:spPr>
      </p:pic>
      <p:sp>
        <p:nvSpPr>
          <p:cNvPr id="17" name="TextBox 16"/>
          <p:cNvSpPr txBox="1"/>
          <p:nvPr/>
        </p:nvSpPr>
        <p:spPr>
          <a:xfrm>
            <a:off x="5794314" y="4487232"/>
            <a:ext cx="301686" cy="369332"/>
          </a:xfrm>
          <a:prstGeom prst="rect">
            <a:avLst/>
          </a:prstGeom>
          <a:solidFill>
            <a:schemeClr val="bg1"/>
          </a:solidFill>
        </p:spPr>
        <p:txBody>
          <a:bodyPr wrap="none" rtlCol="0">
            <a:spAutoFit/>
          </a:bodyPr>
          <a:lstStyle/>
          <a:p>
            <a:r>
              <a:rPr lang="en-GB" b="1" dirty="0"/>
              <a:t>7</a:t>
            </a:r>
          </a:p>
        </p:txBody>
      </p:sp>
    </p:spTree>
    <p:extLst>
      <p:ext uri="{BB962C8B-B14F-4D97-AF65-F5344CB8AC3E}">
        <p14:creationId xmlns:p14="http://schemas.microsoft.com/office/powerpoint/2010/main" val="37706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box(in)">
                                      <p:cBhvr>
                                        <p:cTn id="7" dur="500"/>
                                        <p:tgtEl>
                                          <p:spTgt spid="10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box(in)">
                                      <p:cBhvr>
                                        <p:cTn id="12" dur="500"/>
                                        <p:tgtEl>
                                          <p:spTgt spid="1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Widescreen</PresentationFormat>
  <Paragraphs>304</Paragraphs>
  <Slides>26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Homework (4.5 Hours) – Resources on GOL and Online Textbook Due for Tuesday 17th September</vt:lpstr>
      <vt:lpstr>PowerPoint Presentation</vt:lpstr>
      <vt:lpstr>RWS 1: Introduction to MACROECONOMICS</vt:lpstr>
      <vt:lpstr>ECONOMICS: Production and Growth</vt:lpstr>
      <vt:lpstr>What is an Economy?</vt:lpstr>
      <vt:lpstr>PowerPoint Presentation</vt:lpstr>
      <vt:lpstr>HISTORY OF MACROECONOMIC THOUGHT</vt:lpstr>
      <vt:lpstr>PowerPoint Presentation</vt:lpstr>
      <vt:lpstr>Economic Models Circular Flow of Money Model Introduction</vt:lpstr>
      <vt:lpstr>UK Economy ARticle</vt:lpstr>
      <vt:lpstr>PowerPoint Presentation</vt:lpstr>
      <vt:lpstr>PowerPoint Presentation</vt:lpstr>
      <vt:lpstr>PowerPoint Presentation</vt:lpstr>
      <vt:lpstr>TODAY: MACROECONOMICS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Olly Stevens</cp:lastModifiedBy>
  <cp:revision>40</cp:revision>
  <cp:lastPrinted>2018-09-20T09:31:30Z</cp:lastPrinted>
  <dcterms:created xsi:type="dcterms:W3CDTF">2016-09-14T09:00:55Z</dcterms:created>
  <dcterms:modified xsi:type="dcterms:W3CDTF">2019-09-11T20:10:35Z</dcterms:modified>
</cp:coreProperties>
</file>