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0"/>
  </p:notesMasterIdLst>
  <p:handoutMasterIdLst>
    <p:handoutMasterId r:id="rId21"/>
  </p:handoutMasterIdLst>
  <p:sldIdLst>
    <p:sldId id="268" r:id="rId2"/>
    <p:sldId id="298" r:id="rId3"/>
    <p:sldId id="270" r:id="rId4"/>
    <p:sldId id="295" r:id="rId5"/>
    <p:sldId id="277" r:id="rId6"/>
    <p:sldId id="278" r:id="rId7"/>
    <p:sldId id="297" r:id="rId8"/>
    <p:sldId id="280" r:id="rId9"/>
    <p:sldId id="292" r:id="rId10"/>
    <p:sldId id="293" r:id="rId11"/>
    <p:sldId id="284" r:id="rId12"/>
    <p:sldId id="299" r:id="rId13"/>
    <p:sldId id="300" r:id="rId14"/>
    <p:sldId id="301" r:id="rId15"/>
    <p:sldId id="285" r:id="rId16"/>
    <p:sldId id="302" r:id="rId17"/>
    <p:sldId id="294" r:id="rId18"/>
    <p:sldId id="30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94458" autoAdjust="0"/>
  </p:normalViewPr>
  <p:slideViewPr>
    <p:cSldViewPr snapToGrid="0" snapToObjects="1">
      <p:cViewPr varScale="1">
        <p:scale>
          <a:sx n="69" d="100"/>
          <a:sy n="69" d="100"/>
        </p:scale>
        <p:origin x="552" y="6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9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DDFFB-3402-4568-852E-4E5D5AEFCD17}" type="datetimeFigureOut">
              <a:rPr lang="en-GB" smtClean="0"/>
              <a:t>24/09/2019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6C4CC2C-261F-4956-8CE0-1CC8D8FC26C7}" type="slidenum">
              <a:rPr lang="en-GB" smtClean="0"/>
              <a:t>‹#›</a:t>
            </a:fld>
            <a:endParaRPr lang="en-GB"/>
          </a:p>
        </p:txBody>
      </p:sp>
    </p:spTree>
    <p:extLst>
      <p:ext uri="{BB962C8B-B14F-4D97-AF65-F5344CB8AC3E}">
        <p14:creationId xmlns:p14="http://schemas.microsoft.com/office/powerpoint/2010/main" val="161864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D69FF-D972-0042-9539-F03C29792E6B}" type="datetimeFigureOut">
              <a:rPr lang="en-US" smtClean="0"/>
              <a:t>9/24/2019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23E953-9CA8-3845-80FA-9B55C7044CC0}" type="slidenum">
              <a:rPr lang="en-US" smtClean="0"/>
              <a:t>‹#›</a:t>
            </a:fld>
            <a:endParaRPr lang="en-US"/>
          </a:p>
        </p:txBody>
      </p:sp>
    </p:spTree>
    <p:extLst>
      <p:ext uri="{BB962C8B-B14F-4D97-AF65-F5344CB8AC3E}">
        <p14:creationId xmlns:p14="http://schemas.microsoft.com/office/powerpoint/2010/main" val="377062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ECF764F-6847-CB45-9261-12478C4A51B4}" type="slidenum">
              <a:rPr lang="en-GB" altLang="x-none">
                <a:latin typeface="Tahoma" charset="0"/>
              </a:rPr>
              <a:pPr>
                <a:spcBef>
                  <a:spcPct val="0"/>
                </a:spcBef>
              </a:pPr>
              <a:t>11</a:t>
            </a:fld>
            <a:endParaRPr lang="en-GB" altLang="x-none">
              <a:latin typeface="Tahoma"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x-none">
              <a:ea typeface="ＭＳ Ｐゴシック" charset="-128"/>
            </a:endParaRPr>
          </a:p>
        </p:txBody>
      </p:sp>
    </p:spTree>
    <p:extLst>
      <p:ext uri="{BB962C8B-B14F-4D97-AF65-F5344CB8AC3E}">
        <p14:creationId xmlns:p14="http://schemas.microsoft.com/office/powerpoint/2010/main" val="26025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0847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32159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94049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082F0B-65E9-3C4B-BF30-CF542033D5D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882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082F0B-65E9-3C4B-BF30-CF542033D5D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174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082F0B-65E9-3C4B-BF30-CF542033D5DD}"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67794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082F0B-65E9-3C4B-BF30-CF542033D5DD}"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5300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082F0B-65E9-3C4B-BF30-CF542033D5DD}"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89987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82F0B-65E9-3C4B-BF30-CF542033D5DD}"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66150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34936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9082F0B-65E9-3C4B-BF30-CF542033D5DD}"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F2F2-0A08-0D49-883D-DD6DC004ABB0}" type="slidenum">
              <a:rPr lang="en-US" smtClean="0"/>
              <a:t>‹#›</a:t>
            </a:fld>
            <a:endParaRPr lang="en-US"/>
          </a:p>
        </p:txBody>
      </p:sp>
    </p:spTree>
    <p:extLst>
      <p:ext uri="{BB962C8B-B14F-4D97-AF65-F5344CB8AC3E}">
        <p14:creationId xmlns:p14="http://schemas.microsoft.com/office/powerpoint/2010/main" val="278889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082F0B-65E9-3C4B-BF30-CF542033D5DD}" type="datetimeFigureOut">
              <a:rPr lang="en-US" smtClean="0"/>
              <a:t>9/24/2019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9F2F2-0A08-0D49-883D-DD6DC004ABB0}" type="slidenum">
              <a:rPr lang="en-US" smtClean="0"/>
              <a:t>‹#›</a:t>
            </a:fld>
            <a:endParaRPr lang="en-US"/>
          </a:p>
        </p:txBody>
      </p:sp>
    </p:spTree>
    <p:extLst>
      <p:ext uri="{BB962C8B-B14F-4D97-AF65-F5344CB8AC3E}">
        <p14:creationId xmlns:p14="http://schemas.microsoft.com/office/powerpoint/2010/main" val="313670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IyRE9azhwQ"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8TeguB3BYo"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SlQXN2fB1g"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 y="0"/>
            <a:ext cx="9112250" cy="1863725"/>
          </a:xfrm>
          <a:solidFill>
            <a:schemeClr val="accent1"/>
          </a:solidFill>
          <a:ln w="38100" cap="flat">
            <a:solidFill>
              <a:schemeClr val="tx1"/>
            </a:solidFill>
          </a:ln>
          <a:effectLst>
            <a:outerShdw blurRad="40000" dist="20000" dir="5400000" rotWithShape="0">
              <a:srgbClr val="000000">
                <a:alpha val="37999"/>
              </a:srgbClr>
            </a:outerShdw>
          </a:effectLst>
        </p:spPr>
        <p:txBody>
          <a:bodyPr/>
          <a:lstStyle/>
          <a:p>
            <a:pPr eaLnBrk="1" hangingPunct="1">
              <a:defRPr/>
            </a:pPr>
            <a:r>
              <a:rPr lang="en-GB" altLang="x-none" sz="4400" dirty="0">
                <a:solidFill>
                  <a:srgbClr val="FFFFFF"/>
                </a:solidFill>
                <a:latin typeface="Arial" charset="0"/>
                <a:ea typeface="ＭＳ Ｐゴシック" charset="-128"/>
              </a:rPr>
              <a:t>3.1.3.2: Sources of energy at the coast</a:t>
            </a:r>
          </a:p>
        </p:txBody>
      </p:sp>
      <p:sp>
        <p:nvSpPr>
          <p:cNvPr id="3" name="Subtitle 2"/>
          <p:cNvSpPr>
            <a:spLocks noGrp="1"/>
          </p:cNvSpPr>
          <p:nvPr>
            <p:ph type="subTitle" idx="1"/>
          </p:nvPr>
        </p:nvSpPr>
        <p:spPr>
          <a:xfrm>
            <a:off x="228600" y="1993899"/>
            <a:ext cx="8784772" cy="2214563"/>
          </a:xfrm>
          <a:solidFill>
            <a:srgbClr val="00B300"/>
          </a:solidFill>
          <a:ln w="38100" cap="flat">
            <a:solidFill>
              <a:schemeClr val="tx1"/>
            </a:solidFill>
          </a:ln>
          <a:effectLst>
            <a:outerShdw blurRad="40000" dist="20000" dir="5400000" rotWithShape="0">
              <a:srgbClr val="000000">
                <a:alpha val="37999"/>
              </a:srgbClr>
            </a:outerShdw>
          </a:effectLst>
        </p:spPr>
        <p:txBody>
          <a:bodyPr>
            <a:noAutofit/>
          </a:bodyPr>
          <a:lstStyle/>
          <a:p>
            <a:pPr eaLnBrk="1" hangingPunct="1">
              <a:lnSpc>
                <a:spcPct val="90000"/>
              </a:lnSpc>
              <a:defRPr/>
            </a:pPr>
            <a:r>
              <a:rPr lang="en-GB" altLang="x-none" sz="2800" dirty="0">
                <a:solidFill>
                  <a:schemeClr val="bg1"/>
                </a:solidFill>
                <a:latin typeface="Arial" charset="0"/>
                <a:ea typeface="ＭＳ Ｐゴシック" charset="-128"/>
              </a:rPr>
              <a:t>Learning Objectives</a:t>
            </a:r>
          </a:p>
          <a:p>
            <a:pPr algn="l" eaLnBrk="1" hangingPunct="1">
              <a:lnSpc>
                <a:spcPct val="90000"/>
              </a:lnSpc>
              <a:buFontTx/>
              <a:buChar char="•"/>
              <a:defRPr/>
            </a:pPr>
            <a:r>
              <a:rPr lang="en-GB" altLang="x-none" sz="2800" dirty="0" smtClean="0">
                <a:solidFill>
                  <a:srgbClr val="FFFFFF"/>
                </a:solidFill>
                <a:latin typeface="Arial" charset="0"/>
                <a:ea typeface="ＭＳ Ｐゴシック" charset="-128"/>
              </a:rPr>
              <a:t>To </a:t>
            </a:r>
            <a:r>
              <a:rPr lang="en-GB" altLang="x-none" sz="2800" dirty="0">
                <a:solidFill>
                  <a:srgbClr val="FFFFFF"/>
                </a:solidFill>
                <a:latin typeface="Arial" charset="0"/>
                <a:ea typeface="ＭＳ Ｐゴシック" charset="-128"/>
              </a:rPr>
              <a:t>understand tides and the energy they generate</a:t>
            </a:r>
          </a:p>
          <a:p>
            <a:pPr algn="l" eaLnBrk="1" hangingPunct="1">
              <a:lnSpc>
                <a:spcPct val="90000"/>
              </a:lnSpc>
              <a:buFontTx/>
              <a:buChar char="•"/>
              <a:defRPr/>
            </a:pPr>
            <a:r>
              <a:rPr lang="en-GB" altLang="x-none" sz="2800" dirty="0">
                <a:solidFill>
                  <a:srgbClr val="FFFFFF"/>
                </a:solidFill>
                <a:latin typeface="Arial" charset="0"/>
                <a:ea typeface="ＭＳ Ｐゴシック" charset="-128"/>
              </a:rPr>
              <a:t>To understand ocean currents</a:t>
            </a:r>
            <a:endParaRPr lang="en-GB" altLang="x-none" sz="2800" dirty="0">
              <a:solidFill>
                <a:schemeClr val="bg1"/>
              </a:solidFill>
              <a:latin typeface="Arial" charset="0"/>
              <a:ea typeface="ＭＳ Ｐゴシック" charset="-128"/>
            </a:endParaRPr>
          </a:p>
          <a:p>
            <a:pPr eaLnBrk="1" hangingPunct="1">
              <a:lnSpc>
                <a:spcPct val="90000"/>
              </a:lnSpc>
              <a:defRPr/>
            </a:pPr>
            <a:endParaRPr lang="en-GB" altLang="x-none" sz="2800" dirty="0">
              <a:solidFill>
                <a:schemeClr val="bg1"/>
              </a:solidFill>
              <a:latin typeface="Arial" charset="0"/>
              <a:ea typeface="ＭＳ Ｐゴシック" charset="-128"/>
            </a:endParaRPr>
          </a:p>
        </p:txBody>
      </p:sp>
      <p:sp>
        <p:nvSpPr>
          <p:cNvPr id="4" name="TextBox 3"/>
          <p:cNvSpPr txBox="1">
            <a:spLocks noChangeArrowheads="1"/>
          </p:cNvSpPr>
          <p:nvPr/>
        </p:nvSpPr>
        <p:spPr bwMode="auto">
          <a:xfrm>
            <a:off x="31750" y="4208463"/>
            <a:ext cx="1906588" cy="2584450"/>
          </a:xfrm>
          <a:prstGeom prst="rect">
            <a:avLst/>
          </a:prstGeom>
          <a:solidFill>
            <a:srgbClr val="AAAACA"/>
          </a:solidFill>
          <a:ln w="38100">
            <a:solidFill>
              <a:schemeClr val="tx1"/>
            </a:solidFill>
            <a:miter lim="800000"/>
            <a:headEnd/>
            <a:tailEnd/>
          </a:ln>
          <a:effectLst>
            <a:outerShdw blurRad="40000" dist="20000" dir="5400000" rotWithShape="0">
              <a:srgbClr val="000000">
                <a:alpha val="37999"/>
              </a:srgbClr>
            </a:outerShdw>
          </a:effectLst>
        </p:spPr>
        <p:txBody>
          <a:bodyPr>
            <a:spAutoFit/>
          </a:bodyPr>
          <a:lstStyle/>
          <a:p>
            <a:pPr eaLnBrk="1" hangingPunct="1">
              <a:defRPr/>
            </a:pPr>
            <a:r>
              <a:rPr lang="en-GB" b="1" u="sng" dirty="0">
                <a:solidFill>
                  <a:srgbClr val="002060"/>
                </a:solidFill>
                <a:latin typeface="Arial" charset="0"/>
                <a:ea typeface="Arial" charset="0"/>
                <a:cs typeface="Arial" charset="0"/>
              </a:rPr>
              <a:t>Key words</a:t>
            </a:r>
            <a:r>
              <a:rPr lang="en-GB" dirty="0">
                <a:solidFill>
                  <a:srgbClr val="002060"/>
                </a:solidFill>
                <a:latin typeface="Arial" charset="0"/>
                <a:ea typeface="Arial" charset="0"/>
                <a:cs typeface="Arial" charset="0"/>
              </a:rPr>
              <a:t>:</a:t>
            </a:r>
          </a:p>
          <a:p>
            <a:pPr eaLnBrk="1" hangingPunct="1">
              <a:defRPr/>
            </a:pPr>
            <a:r>
              <a:rPr lang="en-GB" dirty="0">
                <a:solidFill>
                  <a:srgbClr val="002060"/>
                </a:solidFill>
                <a:latin typeface="Arial" charset="0"/>
                <a:ea typeface="Arial" charset="0"/>
                <a:cs typeface="Arial" charset="0"/>
              </a:rPr>
              <a:t>Destructive</a:t>
            </a:r>
          </a:p>
          <a:p>
            <a:pPr eaLnBrk="1" hangingPunct="1">
              <a:defRPr/>
            </a:pPr>
            <a:r>
              <a:rPr lang="en-GB" dirty="0">
                <a:solidFill>
                  <a:srgbClr val="002060"/>
                </a:solidFill>
                <a:latin typeface="Arial" charset="0"/>
                <a:ea typeface="Arial" charset="0"/>
                <a:cs typeface="Arial" charset="0"/>
              </a:rPr>
              <a:t>Constructive</a:t>
            </a:r>
          </a:p>
          <a:p>
            <a:pPr eaLnBrk="1" hangingPunct="1">
              <a:defRPr/>
            </a:pPr>
            <a:r>
              <a:rPr lang="en-GB" dirty="0">
                <a:solidFill>
                  <a:srgbClr val="002060"/>
                </a:solidFill>
                <a:latin typeface="Arial" charset="0"/>
                <a:ea typeface="Arial" charset="0"/>
                <a:cs typeface="Arial" charset="0"/>
              </a:rPr>
              <a:t>Swash</a:t>
            </a:r>
          </a:p>
          <a:p>
            <a:pPr eaLnBrk="1" hangingPunct="1">
              <a:defRPr/>
            </a:pPr>
            <a:r>
              <a:rPr lang="en-GB" dirty="0">
                <a:solidFill>
                  <a:srgbClr val="002060"/>
                </a:solidFill>
                <a:latin typeface="Arial" charset="0"/>
                <a:ea typeface="Arial" charset="0"/>
                <a:cs typeface="Arial" charset="0"/>
              </a:rPr>
              <a:t>Backwash</a:t>
            </a:r>
          </a:p>
          <a:p>
            <a:pPr eaLnBrk="1" hangingPunct="1">
              <a:defRPr/>
            </a:pPr>
            <a:r>
              <a:rPr lang="en-GB" dirty="0">
                <a:solidFill>
                  <a:srgbClr val="002060"/>
                </a:solidFill>
                <a:latin typeface="Arial" charset="0"/>
                <a:ea typeface="Arial" charset="0"/>
                <a:cs typeface="Arial" charset="0"/>
              </a:rPr>
              <a:t>Rip currents</a:t>
            </a:r>
          </a:p>
          <a:p>
            <a:pPr eaLnBrk="1" hangingPunct="1">
              <a:defRPr/>
            </a:pPr>
            <a:r>
              <a:rPr lang="en-GB" dirty="0">
                <a:solidFill>
                  <a:srgbClr val="002060"/>
                </a:solidFill>
                <a:latin typeface="Arial" charset="0"/>
                <a:ea typeface="Arial" charset="0"/>
                <a:cs typeface="Arial" charset="0"/>
              </a:rPr>
              <a:t>Wave refraction</a:t>
            </a:r>
          </a:p>
          <a:p>
            <a:pPr eaLnBrk="1" hangingPunct="1">
              <a:defRPr/>
            </a:pPr>
            <a:r>
              <a:rPr lang="en-GB" dirty="0">
                <a:solidFill>
                  <a:srgbClr val="002060"/>
                </a:solidFill>
                <a:latin typeface="Arial" charset="0"/>
                <a:ea typeface="Arial" charset="0"/>
                <a:cs typeface="Arial" charset="0"/>
              </a:rPr>
              <a:t>Neap tide</a:t>
            </a:r>
          </a:p>
          <a:p>
            <a:pPr eaLnBrk="1" hangingPunct="1">
              <a:defRPr/>
            </a:pPr>
            <a:r>
              <a:rPr lang="en-GB" dirty="0">
                <a:solidFill>
                  <a:srgbClr val="002060"/>
                </a:solidFill>
                <a:latin typeface="Arial" charset="0"/>
                <a:ea typeface="Arial" charset="0"/>
                <a:cs typeface="Arial" charset="0"/>
              </a:rPr>
              <a:t>Spring tide</a:t>
            </a:r>
          </a:p>
        </p:txBody>
      </p:sp>
      <p:sp>
        <p:nvSpPr>
          <p:cNvPr id="5" name="TextBox 4"/>
          <p:cNvSpPr txBox="1">
            <a:spLocks noChangeArrowheads="1"/>
          </p:cNvSpPr>
          <p:nvPr/>
        </p:nvSpPr>
        <p:spPr bwMode="auto">
          <a:xfrm>
            <a:off x="3288847" y="4524828"/>
            <a:ext cx="5724525" cy="1785104"/>
          </a:xfrm>
          <a:prstGeom prst="rect">
            <a:avLst/>
          </a:prstGeom>
          <a:solidFill>
            <a:srgbClr val="DADADA"/>
          </a:solidFill>
          <a:ln w="38100">
            <a:solidFill>
              <a:schemeClr val="tx1"/>
            </a:solidFill>
            <a:miter lim="800000"/>
            <a:headEnd/>
            <a:tailEnd/>
          </a:ln>
          <a:effectLst>
            <a:outerShdw blurRad="40000" dist="20000" dir="5400000" rotWithShape="0">
              <a:srgbClr val="000000">
                <a:alpha val="37999"/>
              </a:srgbClr>
            </a:outerShdw>
          </a:effectLst>
        </p:spPr>
        <p:txBody>
          <a:bodyPr wrap="squar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0"/>
              </a:spcBef>
              <a:buClrTx/>
              <a:buSzTx/>
              <a:buFontTx/>
              <a:buNone/>
              <a:defRPr/>
            </a:pPr>
            <a:r>
              <a:rPr lang="en-GB" altLang="x-none" sz="2200" b="1" u="sng" dirty="0">
                <a:solidFill>
                  <a:srgbClr val="002060"/>
                </a:solidFill>
                <a:latin typeface="Arial" charset="0"/>
              </a:rPr>
              <a:t>Concept Checker</a:t>
            </a:r>
            <a:r>
              <a:rPr lang="en-GB" altLang="x-none" sz="2200" dirty="0">
                <a:solidFill>
                  <a:srgbClr val="002060"/>
                </a:solidFill>
                <a:latin typeface="Arial" charset="0"/>
              </a:rPr>
              <a:t>:</a:t>
            </a: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are tides and currents?</a:t>
            </a:r>
            <a:endParaRPr lang="en-GB" altLang="x-none" sz="2200" b="1" dirty="0">
              <a:solidFill>
                <a:srgbClr val="002060"/>
              </a:solidFill>
              <a:latin typeface="Arial" charset="0"/>
            </a:endParaRPr>
          </a:p>
          <a:p>
            <a:pPr eaLnBrk="1" hangingPunct="1">
              <a:spcBef>
                <a:spcPct val="0"/>
              </a:spcBef>
              <a:buClrTx/>
              <a:buSzTx/>
              <a:buFont typeface="Wingdings" charset="2"/>
              <a:buChar char="q"/>
              <a:defRPr/>
            </a:pPr>
            <a:r>
              <a:rPr lang="en-GB" altLang="x-none" sz="2200" b="1" dirty="0" smtClean="0">
                <a:solidFill>
                  <a:srgbClr val="002060"/>
                </a:solidFill>
                <a:latin typeface="Arial" charset="0"/>
              </a:rPr>
              <a:t>What role do tides and currents play in the development of coastal landforms and landscapes?</a:t>
            </a:r>
            <a:endParaRPr lang="en-GB" altLang="x-none" sz="2200" b="1" dirty="0">
              <a:solidFill>
                <a:srgbClr val="002060"/>
              </a:solidFill>
              <a:latin typeface="Arial" charset="0"/>
            </a:endParaRPr>
          </a:p>
        </p:txBody>
      </p:sp>
    </p:spTree>
    <p:extLst>
      <p:ext uri="{BB962C8B-B14F-4D97-AF65-F5344CB8AC3E}">
        <p14:creationId xmlns:p14="http://schemas.microsoft.com/office/powerpoint/2010/main" val="104348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2743" y="542589"/>
            <a:ext cx="4779839" cy="703936"/>
          </a:xfrm>
        </p:spPr>
        <p:txBody>
          <a:bodyPr/>
          <a:lstStyle/>
          <a:p>
            <a:pPr eaLnBrk="1" hangingPunct="1">
              <a:defRPr/>
            </a:pPr>
            <a:r>
              <a:rPr lang="en-GB" altLang="x-none" dirty="0">
                <a:ea typeface="ＭＳ Ｐゴシック" charset="-128"/>
              </a:rPr>
              <a:t>Storms of 2014</a:t>
            </a:r>
          </a:p>
        </p:txBody>
      </p:sp>
      <p:pic>
        <p:nvPicPr>
          <p:cNvPr id="8" name="Content Placeholder 7">
            <a:extLst>
              <a:ext uri="{FF2B5EF4-FFF2-40B4-BE49-F238E27FC236}">
                <a16:creationId xmlns:a16="http://schemas.microsoft.com/office/drawing/2014/main" id="{01C28B6A-D800-C945-8B14-9E5C149438F3}"/>
              </a:ext>
            </a:extLst>
          </p:cNvPr>
          <p:cNvPicPr>
            <a:picLocks noGrp="1" noChangeAspect="1"/>
          </p:cNvPicPr>
          <p:nvPr>
            <p:ph idx="1"/>
          </p:nvPr>
        </p:nvPicPr>
        <p:blipFill>
          <a:blip r:embed="rId2"/>
          <a:stretch>
            <a:fillRect/>
          </a:stretch>
        </p:blipFill>
        <p:spPr>
          <a:xfrm>
            <a:off x="10972" y="0"/>
            <a:ext cx="8805481" cy="5947087"/>
          </a:xfrm>
          <a:prstGeom prst="rect">
            <a:avLst/>
          </a:prstGeom>
        </p:spPr>
      </p:pic>
    </p:spTree>
    <p:extLst>
      <p:ext uri="{BB962C8B-B14F-4D97-AF65-F5344CB8AC3E}">
        <p14:creationId xmlns:p14="http://schemas.microsoft.com/office/powerpoint/2010/main" val="37691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79613" y="0"/>
            <a:ext cx="5327650" cy="1143000"/>
          </a:xfrm>
        </p:spPr>
        <p:txBody>
          <a:bodyPr/>
          <a:lstStyle/>
          <a:p>
            <a:pPr eaLnBrk="1" hangingPunct="1">
              <a:defRPr/>
            </a:pPr>
            <a:r>
              <a:rPr lang="en-GB" altLang="x-none" sz="2800" u="sng">
                <a:solidFill>
                  <a:srgbClr val="3366FF"/>
                </a:solidFill>
                <a:latin typeface="Comic Sans MS" charset="0"/>
                <a:ea typeface="ＭＳ Ｐゴシック" charset="-128"/>
              </a:rPr>
              <a:t>Tides – Question &amp; answer</a:t>
            </a:r>
          </a:p>
        </p:txBody>
      </p:sp>
      <p:sp>
        <p:nvSpPr>
          <p:cNvPr id="36868" name="Text Box 4"/>
          <p:cNvSpPr txBox="1">
            <a:spLocks noChangeArrowheads="1"/>
          </p:cNvSpPr>
          <p:nvPr/>
        </p:nvSpPr>
        <p:spPr bwMode="auto">
          <a:xfrm>
            <a:off x="395288" y="1143000"/>
            <a:ext cx="817721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50000"/>
              </a:spcBef>
              <a:buClrTx/>
              <a:buSzTx/>
              <a:buFontTx/>
              <a:buAutoNum type="arabicPeriod"/>
            </a:pPr>
            <a:r>
              <a:rPr lang="en-GB" altLang="x-none" sz="1600" dirty="0">
                <a:solidFill>
                  <a:srgbClr val="FF0000"/>
                </a:solidFill>
                <a:latin typeface="Comic Sans MS" charset="0"/>
              </a:rPr>
              <a:t>What is the main cause of tides?</a:t>
            </a:r>
          </a:p>
          <a:p>
            <a:pPr eaLnBrk="1" hangingPunct="1">
              <a:spcBef>
                <a:spcPct val="50000"/>
              </a:spcBef>
              <a:buClrTx/>
              <a:buSzTx/>
              <a:buFontTx/>
              <a:buNone/>
            </a:pPr>
            <a:r>
              <a:rPr lang="en-GB" altLang="x-none" sz="1600" dirty="0">
                <a:latin typeface="Comic Sans MS" charset="0"/>
              </a:rPr>
              <a:t>     The gravity of the moon (and sun).</a:t>
            </a:r>
          </a:p>
          <a:p>
            <a:pPr eaLnBrk="1" hangingPunct="1">
              <a:spcBef>
                <a:spcPct val="50000"/>
              </a:spcBef>
              <a:buClrTx/>
              <a:buSzTx/>
              <a:buFontTx/>
              <a:buNone/>
            </a:pPr>
            <a:r>
              <a:rPr lang="en-GB" altLang="x-none" sz="1600" dirty="0" smtClean="0">
                <a:solidFill>
                  <a:srgbClr val="FF0000"/>
                </a:solidFill>
                <a:latin typeface="Comic Sans MS" charset="0"/>
              </a:rPr>
              <a:t>3</a:t>
            </a:r>
            <a:r>
              <a:rPr lang="en-GB" altLang="x-none" sz="1600" dirty="0">
                <a:solidFill>
                  <a:srgbClr val="FF0000"/>
                </a:solidFill>
                <a:latin typeface="Comic Sans MS" charset="0"/>
              </a:rPr>
              <a:t>.  What causes a high tide?</a:t>
            </a:r>
          </a:p>
          <a:p>
            <a:pPr eaLnBrk="1" hangingPunct="1">
              <a:spcBef>
                <a:spcPct val="50000"/>
              </a:spcBef>
              <a:buClrTx/>
              <a:buSzTx/>
              <a:buFontTx/>
              <a:buNone/>
            </a:pPr>
            <a:r>
              <a:rPr lang="en-GB" altLang="x-none" sz="1600" dirty="0">
                <a:latin typeface="Comic Sans MS" charset="0"/>
              </a:rPr>
              <a:t>     The moon draws water to the side closest to it creating a </a:t>
            </a:r>
            <a:r>
              <a:rPr lang="ja-JP" altLang="en-GB" sz="1600" dirty="0">
                <a:latin typeface="Comic Sans MS" charset="0"/>
              </a:rPr>
              <a:t>‘</a:t>
            </a:r>
            <a:r>
              <a:rPr lang="en-GB" altLang="ja-JP" sz="1600" dirty="0">
                <a:latin typeface="Comic Sans MS" charset="0"/>
              </a:rPr>
              <a:t>bulge</a:t>
            </a:r>
            <a:r>
              <a:rPr lang="ja-JP" altLang="en-GB" sz="1600" dirty="0">
                <a:latin typeface="Comic Sans MS" charset="0"/>
              </a:rPr>
              <a:t>’</a:t>
            </a:r>
            <a:r>
              <a:rPr lang="en-GB" altLang="ja-JP" sz="1600" dirty="0">
                <a:latin typeface="Comic Sans MS" charset="0"/>
              </a:rPr>
              <a:t>.</a:t>
            </a:r>
          </a:p>
          <a:p>
            <a:pPr eaLnBrk="1" hangingPunct="1">
              <a:spcBef>
                <a:spcPct val="50000"/>
              </a:spcBef>
              <a:buClrTx/>
              <a:buSzTx/>
              <a:buFontTx/>
              <a:buNone/>
            </a:pPr>
            <a:r>
              <a:rPr lang="en-GB" altLang="x-none" sz="1600" dirty="0" smtClean="0">
                <a:solidFill>
                  <a:srgbClr val="FF0000"/>
                </a:solidFill>
                <a:latin typeface="Comic Sans MS" charset="0"/>
              </a:rPr>
              <a:t>45</a:t>
            </a:r>
            <a:r>
              <a:rPr lang="en-GB" altLang="x-none" sz="1600" dirty="0">
                <a:solidFill>
                  <a:srgbClr val="FF0000"/>
                </a:solidFill>
                <a:latin typeface="Comic Sans MS" charset="0"/>
              </a:rPr>
              <a:t>.  What causes the highest high tides and the lowest low tides?</a:t>
            </a:r>
          </a:p>
          <a:p>
            <a:pPr eaLnBrk="1" hangingPunct="1">
              <a:spcBef>
                <a:spcPct val="50000"/>
              </a:spcBef>
              <a:buClrTx/>
              <a:buSzTx/>
              <a:buFontTx/>
              <a:buNone/>
            </a:pPr>
            <a:r>
              <a:rPr lang="en-GB" altLang="x-none" sz="1600" dirty="0">
                <a:solidFill>
                  <a:schemeClr val="bg1"/>
                </a:solidFill>
                <a:latin typeface="Comic Sans MS" charset="0"/>
              </a:rPr>
              <a:t>     </a:t>
            </a:r>
            <a:r>
              <a:rPr lang="en-GB" altLang="x-none" sz="1600" dirty="0" smtClean="0">
                <a:latin typeface="Comic Sans MS" charset="0"/>
              </a:rPr>
              <a:t>When the sun and moon are aligned (in a straight line).</a:t>
            </a:r>
            <a:endParaRPr lang="en-GB" altLang="x-none" sz="1600" dirty="0">
              <a:latin typeface="Comic Sans MS" charset="0"/>
            </a:endParaRPr>
          </a:p>
          <a:p>
            <a:pPr eaLnBrk="1" hangingPunct="1">
              <a:spcBef>
                <a:spcPct val="50000"/>
              </a:spcBef>
              <a:buClrTx/>
              <a:buSzTx/>
              <a:buFontTx/>
              <a:buNone/>
            </a:pPr>
            <a:r>
              <a:rPr lang="en-GB" altLang="x-none" sz="1600" dirty="0">
                <a:solidFill>
                  <a:srgbClr val="FF0000"/>
                </a:solidFill>
                <a:latin typeface="Comic Sans MS" charset="0"/>
              </a:rPr>
              <a:t>6.  What are the tides with the greatest range known as?</a:t>
            </a:r>
          </a:p>
          <a:p>
            <a:pPr eaLnBrk="1" hangingPunct="1">
              <a:spcBef>
                <a:spcPct val="50000"/>
              </a:spcBef>
              <a:buClrTx/>
              <a:buSzTx/>
              <a:buFontTx/>
              <a:buNone/>
            </a:pPr>
            <a:r>
              <a:rPr lang="en-GB" altLang="x-none" sz="1600" dirty="0">
                <a:latin typeface="Comic Sans MS" charset="0"/>
              </a:rPr>
              <a:t>     Springs.</a:t>
            </a:r>
          </a:p>
          <a:p>
            <a:pPr eaLnBrk="1" hangingPunct="1">
              <a:spcBef>
                <a:spcPct val="50000"/>
              </a:spcBef>
              <a:buClrTx/>
              <a:buSzTx/>
              <a:buFontTx/>
              <a:buNone/>
            </a:pPr>
            <a:r>
              <a:rPr lang="en-GB" altLang="x-none" sz="1600" dirty="0">
                <a:solidFill>
                  <a:srgbClr val="FF0000"/>
                </a:solidFill>
                <a:latin typeface="Comic Sans MS" charset="0"/>
              </a:rPr>
              <a:t>7.  What causes a neap tide?</a:t>
            </a:r>
          </a:p>
          <a:p>
            <a:pPr eaLnBrk="1" hangingPunct="1">
              <a:spcBef>
                <a:spcPct val="50000"/>
              </a:spcBef>
              <a:buClrTx/>
              <a:buSzTx/>
              <a:buFontTx/>
              <a:buNone/>
            </a:pPr>
            <a:r>
              <a:rPr lang="en-GB" altLang="x-none" sz="1600" dirty="0">
                <a:solidFill>
                  <a:srgbClr val="FF0000"/>
                </a:solidFill>
                <a:latin typeface="Comic Sans MS" charset="0"/>
              </a:rPr>
              <a:t>    </a:t>
            </a:r>
            <a:r>
              <a:rPr lang="en-GB" altLang="x-none" sz="1600" dirty="0">
                <a:latin typeface="Comic Sans MS" charset="0"/>
              </a:rPr>
              <a:t>The moon and sun are at 90 degrees to each other.</a:t>
            </a:r>
          </a:p>
        </p:txBody>
      </p:sp>
      <p:pic>
        <p:nvPicPr>
          <p:cNvPr id="32771" name="Picture 6" descr="new logo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8913"/>
            <a:ext cx="828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05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6868">
                                            <p:txEl>
                                              <p:pRg st="3" end="3"/>
                                            </p:txEl>
                                          </p:spTgt>
                                        </p:tgtEl>
                                        <p:attrNameLst>
                                          <p:attrName>style.visibility</p:attrName>
                                        </p:attrNameLst>
                                      </p:cBhvr>
                                      <p:to>
                                        <p:strVal val="visible"/>
                                      </p:to>
                                    </p:set>
                                  </p:childTnLst>
                                </p:cTn>
                              </p:par>
                            </p:childTnLst>
                          </p:cTn>
                        </p:par>
                        <p:par>
                          <p:cTn id="10" fill="hold" nodeType="afterGroup">
                            <p:stCondLst>
                              <p:cond delay="0"/>
                            </p:stCondLst>
                            <p:childTnLst>
                              <p:par>
                                <p:cTn id="11" presetID="9" presetClass="entr" presetSubtype="0" fill="hold" nodeType="afterEffect">
                                  <p:stCondLst>
                                    <p:cond delay="0"/>
                                  </p:stCondLst>
                                  <p:childTnLst>
                                    <p:set>
                                      <p:cBhvr>
                                        <p:cTn id="12" dur="1" fill="hold">
                                          <p:stCondLst>
                                            <p:cond delay="0"/>
                                          </p:stCondLst>
                                        </p:cTn>
                                        <p:tgtEl>
                                          <p:spTgt spid="36868">
                                            <p:txEl>
                                              <p:pRg st="5" end="5"/>
                                            </p:txEl>
                                          </p:spTgt>
                                        </p:tgtEl>
                                        <p:attrNameLst>
                                          <p:attrName>style.visibility</p:attrName>
                                        </p:attrNameLst>
                                      </p:cBhvr>
                                      <p:to>
                                        <p:strVal val="visible"/>
                                      </p:to>
                                    </p:set>
                                    <p:animEffect transition="in" filter="dissolve">
                                      <p:cBhvr>
                                        <p:cTn id="13" dur="500"/>
                                        <p:tgtEl>
                                          <p:spTgt spid="36868">
                                            <p:txEl>
                                              <p:pRg st="5" end="5"/>
                                            </p:txEl>
                                          </p:spTgt>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6868">
                                            <p:txEl>
                                              <p:pRg st="7" end="7"/>
                                            </p:txEl>
                                          </p:spTgt>
                                        </p:tgtEl>
                                        <p:attrNameLst>
                                          <p:attrName>style.visibility</p:attrName>
                                        </p:attrNameLst>
                                      </p:cBhvr>
                                      <p:to>
                                        <p:strVal val="visible"/>
                                      </p:to>
                                    </p:set>
                                    <p:animEffect transition="in" filter="dissolve">
                                      <p:cBhvr>
                                        <p:cTn id="17" dur="500"/>
                                        <p:tgtEl>
                                          <p:spTgt spid="36868">
                                            <p:txEl>
                                              <p:pRg st="7" end="7"/>
                                            </p:txEl>
                                          </p:spTgt>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36868">
                                            <p:txEl>
                                              <p:pRg st="9" end="9"/>
                                            </p:txEl>
                                          </p:spTgt>
                                        </p:tgtEl>
                                        <p:attrNameLst>
                                          <p:attrName>style.visibility</p:attrName>
                                        </p:attrNameLst>
                                      </p:cBhvr>
                                      <p:to>
                                        <p:strVal val="visible"/>
                                      </p:to>
                                    </p:set>
                                    <p:animEffect transition="in" filter="dissolve">
                                      <p:cBhvr>
                                        <p:cTn id="21" dur="500"/>
                                        <p:tgtEl>
                                          <p:spTgt spid="368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Currents</a:t>
            </a:r>
            <a:endParaRPr lang="en-GB" dirty="0"/>
          </a:p>
        </p:txBody>
      </p:sp>
      <p:sp>
        <p:nvSpPr>
          <p:cNvPr id="3" name="Content Placeholder 2"/>
          <p:cNvSpPr>
            <a:spLocks noGrp="1"/>
          </p:cNvSpPr>
          <p:nvPr>
            <p:ph idx="1"/>
          </p:nvPr>
        </p:nvSpPr>
        <p:spPr/>
        <p:txBody>
          <a:bodyPr/>
          <a:lstStyle/>
          <a:p>
            <a:pPr marL="0" indent="0">
              <a:buNone/>
            </a:pPr>
            <a:r>
              <a:rPr lang="en-GB" dirty="0" smtClean="0"/>
              <a:t>The term current refers to the permanent or seasonal movement of surface water in the seas and oceans. There are 3 currents you need to know about:-</a:t>
            </a:r>
          </a:p>
          <a:p>
            <a:pPr marL="0" indent="0">
              <a:buNone/>
            </a:pPr>
            <a:endParaRPr lang="en-GB" dirty="0"/>
          </a:p>
          <a:p>
            <a:pPr marL="457200" indent="-457200">
              <a:buAutoNum type="arabicParenR"/>
            </a:pPr>
            <a:r>
              <a:rPr lang="en-GB" dirty="0" smtClean="0"/>
              <a:t>Longshore currents (also referred to as littoral drift)</a:t>
            </a:r>
          </a:p>
          <a:p>
            <a:pPr marL="457200" indent="-457200">
              <a:buAutoNum type="arabicParenR"/>
            </a:pPr>
            <a:r>
              <a:rPr lang="en-GB" dirty="0" smtClean="0"/>
              <a:t>Rip currents</a:t>
            </a:r>
          </a:p>
          <a:p>
            <a:pPr marL="457200" indent="-457200">
              <a:buAutoNum type="arabicParenR"/>
            </a:pPr>
            <a:r>
              <a:rPr lang="en-GB" dirty="0" smtClean="0"/>
              <a:t>Upwelling</a:t>
            </a:r>
            <a:endParaRPr lang="en-GB" dirty="0"/>
          </a:p>
        </p:txBody>
      </p:sp>
    </p:spTree>
    <p:extLst>
      <p:ext uri="{BB962C8B-B14F-4D97-AF65-F5344CB8AC3E}">
        <p14:creationId xmlns:p14="http://schemas.microsoft.com/office/powerpoint/2010/main" val="217773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1825625"/>
            <a:ext cx="7886700" cy="3807079"/>
          </a:xfrm>
        </p:spPr>
        <p:txBody>
          <a:bodyPr>
            <a:normAutofit fontScale="92500" lnSpcReduction="20000"/>
          </a:bodyPr>
          <a:lstStyle/>
          <a:p>
            <a:pPr marL="0" indent="0">
              <a:buNone/>
            </a:pPr>
            <a:r>
              <a:rPr lang="en-GB" b="1" dirty="0" smtClean="0"/>
              <a:t>Longshore currents</a:t>
            </a:r>
          </a:p>
          <a:p>
            <a:pPr marL="0" indent="0">
              <a:buNone/>
            </a:pPr>
            <a:r>
              <a:rPr lang="en-GB" dirty="0" smtClean="0"/>
              <a:t>On your mini-whiteboards quickly sketch an annotated diagram to show the process of longshore drift.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How important a role do you think that longshore drift has on the formation of coastal landscapes?</a:t>
            </a:r>
            <a:endParaRPr lang="en-GB" dirty="0"/>
          </a:p>
        </p:txBody>
      </p:sp>
      <p:sp>
        <p:nvSpPr>
          <p:cNvPr id="4" name="TextBox 3"/>
          <p:cNvSpPr txBox="1"/>
          <p:nvPr/>
        </p:nvSpPr>
        <p:spPr>
          <a:xfrm>
            <a:off x="502920" y="2852001"/>
            <a:ext cx="7818120" cy="2031325"/>
          </a:xfrm>
          <a:prstGeom prst="rect">
            <a:avLst/>
          </a:prstGeom>
          <a:noFill/>
          <a:ln>
            <a:solidFill>
              <a:schemeClr val="tx1"/>
            </a:solidFill>
          </a:ln>
        </p:spPr>
        <p:txBody>
          <a:bodyPr wrap="square" rtlCol="0">
            <a:spAutoFit/>
          </a:bodyPr>
          <a:lstStyle/>
          <a:p>
            <a:r>
              <a:rPr lang="en-GB" dirty="0" smtClean="0"/>
              <a:t>Have you included the following annotations?</a:t>
            </a:r>
          </a:p>
          <a:p>
            <a:pPr marL="285750" indent="-285750">
              <a:buFont typeface="Arial" panose="020B0604020202020204" pitchFamily="34" charset="0"/>
              <a:buChar char="•"/>
            </a:pPr>
            <a:r>
              <a:rPr lang="en-GB" dirty="0" smtClean="0"/>
              <a:t>Direction of wind and wave</a:t>
            </a:r>
          </a:p>
          <a:p>
            <a:pPr marL="285750" indent="-285750">
              <a:buFont typeface="Arial" panose="020B0604020202020204" pitchFamily="34" charset="0"/>
              <a:buChar char="•"/>
            </a:pPr>
            <a:r>
              <a:rPr lang="en-GB" dirty="0" smtClean="0"/>
              <a:t>Swash and backwash</a:t>
            </a:r>
          </a:p>
          <a:p>
            <a:pPr marL="285750" indent="-285750">
              <a:buFont typeface="Arial" panose="020B0604020202020204" pitchFamily="34" charset="0"/>
              <a:buChar char="•"/>
            </a:pPr>
            <a:r>
              <a:rPr lang="en-GB" dirty="0" smtClean="0"/>
              <a:t>Direction of longshore drift</a:t>
            </a:r>
          </a:p>
          <a:p>
            <a:pPr marL="285750" indent="-285750">
              <a:buFont typeface="Arial" panose="020B0604020202020204" pitchFamily="34" charset="0"/>
              <a:buChar char="•"/>
            </a:pPr>
            <a:r>
              <a:rPr lang="en-GB" dirty="0" smtClean="0"/>
              <a:t>Have you drawn the path of the sediment being transported correctly?</a:t>
            </a:r>
          </a:p>
          <a:p>
            <a:pPr marL="285750" indent="-285750">
              <a:buFont typeface="Arial" panose="020B0604020202020204" pitchFamily="34" charset="0"/>
              <a:buChar char="•"/>
            </a:pPr>
            <a:endParaRPr lang="en-GB" dirty="0">
              <a:solidFill>
                <a:srgbClr val="FF0000"/>
              </a:solidFill>
            </a:endParaRPr>
          </a:p>
          <a:p>
            <a:r>
              <a:rPr lang="en-GB" dirty="0" smtClean="0">
                <a:solidFill>
                  <a:srgbClr val="FF0000"/>
                </a:solidFill>
              </a:rPr>
              <a:t>Copy your diagram into your handout</a:t>
            </a:r>
            <a:endParaRPr lang="en-GB" dirty="0">
              <a:solidFill>
                <a:srgbClr val="FF0000"/>
              </a:solidFill>
            </a:endParaRPr>
          </a:p>
        </p:txBody>
      </p:sp>
    </p:spTree>
    <p:extLst>
      <p:ext uri="{BB962C8B-B14F-4D97-AF65-F5344CB8AC3E}">
        <p14:creationId xmlns:p14="http://schemas.microsoft.com/office/powerpoint/2010/main" val="967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194" y="482187"/>
            <a:ext cx="7886700" cy="4351338"/>
          </a:xfrm>
        </p:spPr>
        <p:txBody>
          <a:bodyPr/>
          <a:lstStyle/>
          <a:p>
            <a:pPr marL="0" indent="0">
              <a:buNone/>
            </a:pPr>
            <a:r>
              <a:rPr lang="en-GB" sz="2400" b="1" dirty="0" smtClean="0"/>
              <a:t>Rip Currents</a:t>
            </a:r>
          </a:p>
          <a:p>
            <a:pPr marL="0" indent="0">
              <a:buNone/>
            </a:pPr>
            <a:r>
              <a:rPr lang="en-GB" dirty="0" smtClean="0"/>
              <a:t>These are strong currents moving away from the shoreline.</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44" y="1856310"/>
            <a:ext cx="5562600" cy="3791712"/>
          </a:xfrm>
          <a:prstGeom prst="rect">
            <a:avLst/>
          </a:prstGeom>
        </p:spPr>
      </p:pic>
      <p:sp>
        <p:nvSpPr>
          <p:cNvPr id="6" name="TextBox 5"/>
          <p:cNvSpPr txBox="1"/>
          <p:nvPr/>
        </p:nvSpPr>
        <p:spPr>
          <a:xfrm>
            <a:off x="6181344" y="2862072"/>
            <a:ext cx="2596896" cy="923330"/>
          </a:xfrm>
          <a:prstGeom prst="rect">
            <a:avLst/>
          </a:prstGeom>
          <a:noFill/>
        </p:spPr>
        <p:txBody>
          <a:bodyPr wrap="square" rtlCol="0">
            <a:spAutoFit/>
          </a:bodyPr>
          <a:lstStyle/>
          <a:p>
            <a:r>
              <a:rPr lang="en-GB" dirty="0" smtClean="0"/>
              <a:t>What impact do you think rip currents will have on the sea bed?</a:t>
            </a:r>
            <a:endParaRPr lang="en-GB" dirty="0"/>
          </a:p>
        </p:txBody>
      </p:sp>
      <p:sp>
        <p:nvSpPr>
          <p:cNvPr id="2" name="Rectangle 1"/>
          <p:cNvSpPr/>
          <p:nvPr/>
        </p:nvSpPr>
        <p:spPr>
          <a:xfrm>
            <a:off x="1114044" y="5884482"/>
            <a:ext cx="4572000" cy="646331"/>
          </a:xfrm>
          <a:prstGeom prst="rect">
            <a:avLst/>
          </a:prstGeom>
        </p:spPr>
        <p:txBody>
          <a:bodyPr>
            <a:spAutoFit/>
          </a:bodyPr>
          <a:lstStyle/>
          <a:p>
            <a:r>
              <a:rPr lang="en-GB" dirty="0"/>
              <a:t>https://www.bbc.co.uk/news/av/world-asia-25559412/how-rip-currents-work</a:t>
            </a:r>
          </a:p>
        </p:txBody>
      </p:sp>
    </p:spTree>
    <p:extLst>
      <p:ext uri="{BB962C8B-B14F-4D97-AF65-F5344CB8AC3E}">
        <p14:creationId xmlns:p14="http://schemas.microsoft.com/office/powerpoint/2010/main" val="197055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48" y="165558"/>
            <a:ext cx="8042276" cy="1336956"/>
          </a:xfrm>
        </p:spPr>
        <p:txBody>
          <a:bodyPr>
            <a:normAutofit/>
          </a:bodyPr>
          <a:lstStyle/>
          <a:p>
            <a:r>
              <a:rPr lang="en-US" sz="2200" b="1" dirty="0" smtClean="0"/>
              <a:t>Upwelling</a:t>
            </a:r>
            <a:r>
              <a:rPr lang="en-US" sz="2200" dirty="0" smtClean="0"/>
              <a:t> is the movement of cold water from deep in the ocean towards the surface. The more dense cold water replaces the warmer surface water. These currents form part of the pattern of global ocean circulation currents</a:t>
            </a:r>
            <a:endParaRPr lang="en-US" sz="2200" dirty="0"/>
          </a:p>
        </p:txBody>
      </p:sp>
      <p:pic>
        <p:nvPicPr>
          <p:cNvPr id="4" name="Content Placeholder 3"/>
          <p:cNvPicPr>
            <a:picLocks noGrp="1" noChangeAspect="1"/>
          </p:cNvPicPr>
          <p:nvPr>
            <p:ph idx="1"/>
          </p:nvPr>
        </p:nvPicPr>
        <p:blipFill>
          <a:blip r:embed="rId2"/>
          <a:stretch>
            <a:fillRect/>
          </a:stretch>
        </p:blipFill>
        <p:spPr>
          <a:xfrm>
            <a:off x="439549" y="1645356"/>
            <a:ext cx="8042275" cy="4198067"/>
          </a:xfrm>
          <a:prstGeom prst="rect">
            <a:avLst/>
          </a:prstGeom>
        </p:spPr>
      </p:pic>
      <p:sp>
        <p:nvSpPr>
          <p:cNvPr id="7" name="TextBox 6"/>
          <p:cNvSpPr txBox="1"/>
          <p:nvPr/>
        </p:nvSpPr>
        <p:spPr>
          <a:xfrm>
            <a:off x="439549" y="5843423"/>
            <a:ext cx="8137523" cy="646331"/>
          </a:xfrm>
          <a:prstGeom prst="rect">
            <a:avLst/>
          </a:prstGeom>
          <a:noFill/>
        </p:spPr>
        <p:txBody>
          <a:bodyPr wrap="square" rtlCol="0">
            <a:spAutoFit/>
          </a:bodyPr>
          <a:lstStyle/>
          <a:p>
            <a:r>
              <a:rPr lang="en-GB" dirty="0" smtClean="0"/>
              <a:t>What do you notice about the pattern of ocean currents? What do you think causes this?</a:t>
            </a:r>
            <a:endParaRPr lang="en-GB" dirty="0"/>
          </a:p>
        </p:txBody>
      </p:sp>
    </p:spTree>
    <p:extLst>
      <p:ext uri="{BB962C8B-B14F-4D97-AF65-F5344CB8AC3E}">
        <p14:creationId xmlns:p14="http://schemas.microsoft.com/office/powerpoint/2010/main" val="12904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The 3 sources of energy that we have studied are:-</a:t>
            </a:r>
          </a:p>
          <a:p>
            <a:r>
              <a:rPr lang="en-GB" dirty="0" smtClean="0"/>
              <a:t>Wind</a:t>
            </a:r>
          </a:p>
          <a:p>
            <a:r>
              <a:rPr lang="en-GB" dirty="0" smtClean="0"/>
              <a:t>Waves</a:t>
            </a:r>
          </a:p>
          <a:p>
            <a:r>
              <a:rPr lang="en-GB" dirty="0" smtClean="0"/>
              <a:t>Tides and currents</a:t>
            </a:r>
          </a:p>
          <a:p>
            <a:endParaRPr lang="en-GB" dirty="0"/>
          </a:p>
          <a:p>
            <a:pPr marL="0" indent="0">
              <a:buNone/>
            </a:pPr>
            <a:r>
              <a:rPr lang="en-GB" dirty="0" smtClean="0"/>
              <a:t>In pairs/groups you need to rank their importance as factors shaping the coastline. Justify your rankings.</a:t>
            </a:r>
          </a:p>
        </p:txBody>
      </p:sp>
    </p:spTree>
    <p:extLst>
      <p:ext uri="{BB962C8B-B14F-4D97-AF65-F5344CB8AC3E}">
        <p14:creationId xmlns:p14="http://schemas.microsoft.com/office/powerpoint/2010/main" val="3904567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B9F5-26AC-7646-A5C5-5D6084B3848E}"/>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3362A93-F103-5143-8216-B29BD6783D4F}"/>
              </a:ext>
            </a:extLst>
          </p:cNvPr>
          <p:cNvSpPr>
            <a:spLocks noGrp="1"/>
          </p:cNvSpPr>
          <p:nvPr>
            <p:ph idx="1"/>
          </p:nvPr>
        </p:nvSpPr>
        <p:spPr/>
        <p:txBody>
          <a:bodyPr/>
          <a:lstStyle/>
          <a:p>
            <a:r>
              <a:rPr lang="en-US" dirty="0"/>
              <a:t>Evaluate the role of tides and currents in the development of coastal landforms and </a:t>
            </a:r>
            <a:r>
              <a:rPr lang="en-US" dirty="0" smtClean="0"/>
              <a:t>landscapes (9 marks)</a:t>
            </a:r>
            <a:endParaRPr lang="en-US" dirty="0"/>
          </a:p>
        </p:txBody>
      </p:sp>
      <p:sp>
        <p:nvSpPr>
          <p:cNvPr id="4" name="TextBox 3"/>
          <p:cNvSpPr txBox="1"/>
          <p:nvPr/>
        </p:nvSpPr>
        <p:spPr>
          <a:xfrm>
            <a:off x="730377" y="3960940"/>
            <a:ext cx="7683246" cy="923330"/>
          </a:xfrm>
          <a:prstGeom prst="rect">
            <a:avLst/>
          </a:prstGeom>
          <a:noFill/>
          <a:ln>
            <a:solidFill>
              <a:schemeClr val="tx1"/>
            </a:solidFill>
          </a:ln>
        </p:spPr>
        <p:txBody>
          <a:bodyPr wrap="square" rtlCol="0">
            <a:spAutoFit/>
          </a:bodyPr>
          <a:lstStyle/>
          <a:p>
            <a:r>
              <a:rPr lang="en-GB" dirty="0" smtClean="0"/>
              <a:t>Evaluate is a key command word and requires you to give some kind of measure/worth as to the role that it has. You also need to consider whether there are other factors which are more important.</a:t>
            </a:r>
            <a:endParaRPr lang="en-GB" dirty="0"/>
          </a:p>
        </p:txBody>
      </p:sp>
    </p:spTree>
    <p:extLst>
      <p:ext uri="{BB962C8B-B14F-4D97-AF65-F5344CB8AC3E}">
        <p14:creationId xmlns:p14="http://schemas.microsoft.com/office/powerpoint/2010/main" val="263172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7447" t="30544" r="7840" b="12088"/>
          <a:stretch/>
        </p:blipFill>
        <p:spPr>
          <a:xfrm>
            <a:off x="143189" y="941831"/>
            <a:ext cx="8857621" cy="3749041"/>
          </a:xfrm>
          <a:prstGeom prst="rect">
            <a:avLst/>
          </a:prstGeom>
        </p:spPr>
      </p:pic>
    </p:spTree>
    <p:extLst>
      <p:ext uri="{BB962C8B-B14F-4D97-AF65-F5344CB8AC3E}">
        <p14:creationId xmlns:p14="http://schemas.microsoft.com/office/powerpoint/2010/main" val="99469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from last lesson…..</a:t>
            </a:r>
            <a:endParaRPr lang="en-GB" dirty="0"/>
          </a:p>
        </p:txBody>
      </p:sp>
      <p:pic>
        <p:nvPicPr>
          <p:cNvPr id="4" name="Content Placeholder 3">
            <a:extLst>
              <a:ext uri="{FF2B5EF4-FFF2-40B4-BE49-F238E27FC236}">
                <a16:creationId xmlns:a16="http://schemas.microsoft.com/office/drawing/2014/main" id="{0D7549AC-7BE1-4DAB-B11A-AFA980EC9443}"/>
              </a:ext>
            </a:extLst>
          </p:cNvPr>
          <p:cNvPicPr>
            <a:picLocks noGrp="1"/>
          </p:cNvPicPr>
          <p:nvPr>
            <p:ph idx="1"/>
          </p:nvPr>
        </p:nvPicPr>
        <p:blipFill>
          <a:blip r:embed="rId2">
            <a:extLst>
              <a:ext uri="{28A0092B-C50C-407E-A947-70E740481C1C}">
                <a14:useLocalDpi xmlns:a14="http://schemas.microsoft.com/office/drawing/2010/main" val="0"/>
              </a:ext>
            </a:extLst>
          </a:blip>
          <a:srcRect b="75046"/>
          <a:stretch>
            <a:fillRect/>
          </a:stretch>
        </p:blipFill>
        <p:spPr bwMode="auto">
          <a:xfrm>
            <a:off x="473202" y="1896958"/>
            <a:ext cx="7886700" cy="916832"/>
          </a:xfrm>
          <a:prstGeom prst="rect">
            <a:avLst/>
          </a:prstGeom>
          <a:noFill/>
          <a:ln>
            <a:noFill/>
          </a:ln>
          <a:extLst/>
        </p:spPr>
      </p:pic>
      <p:sp>
        <p:nvSpPr>
          <p:cNvPr id="3" name="TextBox 2"/>
          <p:cNvSpPr txBox="1"/>
          <p:nvPr/>
        </p:nvSpPr>
        <p:spPr>
          <a:xfrm>
            <a:off x="473202" y="3604846"/>
            <a:ext cx="8042148" cy="1477328"/>
          </a:xfrm>
          <a:prstGeom prst="rect">
            <a:avLst/>
          </a:prstGeom>
          <a:noFill/>
        </p:spPr>
        <p:txBody>
          <a:bodyPr wrap="square" rtlCol="0">
            <a:spAutoFit/>
          </a:bodyPr>
          <a:lstStyle/>
          <a:p>
            <a:r>
              <a:rPr lang="en-GB" dirty="0" smtClean="0"/>
              <a:t>On mini whiteboards </a:t>
            </a:r>
          </a:p>
          <a:p>
            <a:endParaRPr lang="en-GB" dirty="0" smtClean="0"/>
          </a:p>
          <a:p>
            <a:r>
              <a:rPr lang="en-GB" dirty="0" smtClean="0"/>
              <a:t>What are the characteristics of high energy coastlines?</a:t>
            </a:r>
          </a:p>
          <a:p>
            <a:endParaRPr lang="en-GB" dirty="0"/>
          </a:p>
          <a:p>
            <a:r>
              <a:rPr lang="en-GB" dirty="0" smtClean="0"/>
              <a:t>What are the characteristics of low energy coastlines?</a:t>
            </a:r>
            <a:endParaRPr lang="en-GB" dirty="0"/>
          </a:p>
        </p:txBody>
      </p:sp>
    </p:spTree>
    <p:extLst>
      <p:ext uri="{BB962C8B-B14F-4D97-AF65-F5344CB8AC3E}">
        <p14:creationId xmlns:p14="http://schemas.microsoft.com/office/powerpoint/2010/main" val="177116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88913"/>
            <a:ext cx="8229600" cy="1384300"/>
          </a:xfrm>
        </p:spPr>
        <p:txBody>
          <a:bodyPr/>
          <a:lstStyle/>
          <a:p>
            <a:pPr eaLnBrk="1" hangingPunct="1">
              <a:defRPr/>
            </a:pPr>
            <a:r>
              <a:rPr lang="en-GB" altLang="x-none">
                <a:solidFill>
                  <a:srgbClr val="FF0000"/>
                </a:solidFill>
                <a:ea typeface="ＭＳ Ｐゴシック" charset="-128"/>
              </a:rPr>
              <a:t>Tides</a:t>
            </a:r>
          </a:p>
        </p:txBody>
      </p:sp>
      <p:sp>
        <p:nvSpPr>
          <p:cNvPr id="26627" name="Rectangle 3"/>
          <p:cNvSpPr>
            <a:spLocks noGrp="1" noChangeArrowheads="1"/>
          </p:cNvSpPr>
          <p:nvPr>
            <p:ph idx="1"/>
          </p:nvPr>
        </p:nvSpPr>
        <p:spPr>
          <a:xfrm>
            <a:off x="468313" y="1700213"/>
            <a:ext cx="8229600" cy="4114800"/>
          </a:xfrm>
        </p:spPr>
        <p:txBody>
          <a:bodyPr/>
          <a:lstStyle/>
          <a:p>
            <a:pPr eaLnBrk="1" hangingPunct="1">
              <a:buFontTx/>
              <a:buNone/>
              <a:defRPr/>
            </a:pPr>
            <a:r>
              <a:rPr lang="en-GB" altLang="x-none" dirty="0" smtClean="0">
                <a:ea typeface="ＭＳ Ｐゴシック" charset="-128"/>
              </a:rPr>
              <a:t>What are tides and what causes them?</a:t>
            </a:r>
          </a:p>
          <a:p>
            <a:pPr eaLnBrk="1" hangingPunct="1">
              <a:buFontTx/>
              <a:buNone/>
              <a:defRPr/>
            </a:pPr>
            <a:endParaRPr lang="en-GB" altLang="x-none" dirty="0">
              <a:ea typeface="ＭＳ Ｐゴシック" charset="-128"/>
            </a:endParaRPr>
          </a:p>
          <a:p>
            <a:pPr eaLnBrk="1" hangingPunct="1">
              <a:buFontTx/>
              <a:buNone/>
              <a:defRPr/>
            </a:pPr>
            <a:r>
              <a:rPr lang="en-GB" altLang="x-none" dirty="0" smtClean="0">
                <a:ea typeface="ＭＳ Ｐゴシック" charset="-128"/>
              </a:rPr>
              <a:t>Tides are the periodic rise and fall in the level of the sea.</a:t>
            </a:r>
          </a:p>
          <a:p>
            <a:pPr>
              <a:buFontTx/>
              <a:buNone/>
              <a:defRPr/>
            </a:pPr>
            <a:r>
              <a:rPr lang="en-GB" altLang="x-none" dirty="0" smtClean="0">
                <a:ea typeface="ＭＳ Ｐゴシック" charset="-128"/>
              </a:rPr>
              <a:t>They are caused by the gravitational pull of the sun and moon, although the moon has much the greatest influence because it is nearer.</a:t>
            </a:r>
            <a:endParaRPr lang="en-GB" altLang="x-none" dirty="0">
              <a:ea typeface="ＭＳ Ｐゴシック" charset="-128"/>
            </a:endParaRPr>
          </a:p>
        </p:txBody>
      </p:sp>
      <p:pic>
        <p:nvPicPr>
          <p:cNvPr id="18435" name="Picture 5" descr="attr-tides-en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916" y="3756534"/>
            <a:ext cx="38766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2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8814"/>
          <a:stretch/>
        </p:blipFill>
        <p:spPr>
          <a:xfrm>
            <a:off x="0" y="158750"/>
            <a:ext cx="5000625" cy="6135688"/>
          </a:xfrm>
        </p:spPr>
      </p:pic>
      <p:sp>
        <p:nvSpPr>
          <p:cNvPr id="6" name="TextBox 5"/>
          <p:cNvSpPr txBox="1"/>
          <p:nvPr/>
        </p:nvSpPr>
        <p:spPr>
          <a:xfrm>
            <a:off x="5367528" y="329184"/>
            <a:ext cx="3163824" cy="5078313"/>
          </a:xfrm>
          <a:prstGeom prst="rect">
            <a:avLst/>
          </a:prstGeom>
          <a:noFill/>
        </p:spPr>
        <p:txBody>
          <a:bodyPr wrap="square" rtlCol="0">
            <a:spAutoFit/>
          </a:bodyPr>
          <a:lstStyle/>
          <a:p>
            <a:r>
              <a:rPr lang="en-GB" dirty="0" smtClean="0"/>
              <a:t>As the moon orbits the Earth, the high tide follows it. Twice in a lunar month (28 days), when the moon, sun and Earth are in a straight line, the tide-raising force is strongest. This produces the highest monthly tidal range or spring tide. </a:t>
            </a:r>
          </a:p>
          <a:p>
            <a:endParaRPr lang="en-GB" dirty="0" smtClean="0"/>
          </a:p>
          <a:p>
            <a:r>
              <a:rPr lang="en-GB" b="1" dirty="0" smtClean="0">
                <a:latin typeface="+mj-lt"/>
              </a:rPr>
              <a:t>Also twice a month, the moon and sun are positioned at 90</a:t>
            </a:r>
            <a:r>
              <a:rPr lang="en-GB" b="1" dirty="0" smtClean="0">
                <a:latin typeface="+mj-lt"/>
                <a:cs typeface="Times New Roman" panose="02020603050405020304" pitchFamily="18" charset="0"/>
              </a:rPr>
              <a:t>° (perpendicular) to each other in relation to the Earth. This alignment gives the lowest monthly tidal range, or neap tides. At this time high and low tides are between 10 to 30% lower than the average.</a:t>
            </a:r>
            <a:endParaRPr lang="en-GB" b="1" dirty="0">
              <a:latin typeface="+mj-lt"/>
            </a:endParaRPr>
          </a:p>
        </p:txBody>
      </p:sp>
      <p:sp>
        <p:nvSpPr>
          <p:cNvPr id="2" name="Rectangle 1"/>
          <p:cNvSpPr/>
          <p:nvPr/>
        </p:nvSpPr>
        <p:spPr>
          <a:xfrm>
            <a:off x="4251960" y="5961495"/>
            <a:ext cx="4572000" cy="646331"/>
          </a:xfrm>
          <a:prstGeom prst="rect">
            <a:avLst/>
          </a:prstGeom>
        </p:spPr>
        <p:txBody>
          <a:bodyPr>
            <a:spAutoFit/>
          </a:bodyPr>
          <a:lstStyle/>
          <a:p>
            <a:r>
              <a:rPr lang="en-US" dirty="0" smtClean="0">
                <a:hlinkClick r:id="rId3"/>
              </a:rPr>
              <a:t>https://www.youtube.com/watch?v=6IyRE9azhwQ</a:t>
            </a:r>
            <a:r>
              <a:rPr lang="en-US" dirty="0" smtClean="0"/>
              <a:t> </a:t>
            </a:r>
            <a:endParaRPr lang="en-US" dirty="0"/>
          </a:p>
        </p:txBody>
      </p:sp>
    </p:spTree>
    <p:extLst>
      <p:ext uri="{BB962C8B-B14F-4D97-AF65-F5344CB8AC3E}">
        <p14:creationId xmlns:p14="http://schemas.microsoft.com/office/powerpoint/2010/main" val="75060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scan0013"/>
          <p:cNvPicPr>
            <a:picLocks noChangeAspect="1" noChangeArrowheads="1"/>
          </p:cNvPicPr>
          <p:nvPr/>
        </p:nvPicPr>
        <p:blipFill>
          <a:blip r:embed="rId2">
            <a:extLst>
              <a:ext uri="{28A0092B-C50C-407E-A947-70E740481C1C}">
                <a14:useLocalDpi xmlns:a14="http://schemas.microsoft.com/office/drawing/2010/main" val="0"/>
              </a:ext>
            </a:extLst>
          </a:blip>
          <a:srcRect l="11348" t="58511" r="13171" b="8537"/>
          <a:stretch>
            <a:fillRect/>
          </a:stretch>
        </p:blipFill>
        <p:spPr bwMode="auto">
          <a:xfrm>
            <a:off x="179388" y="692150"/>
            <a:ext cx="8856662"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5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38" y="1850584"/>
            <a:ext cx="8215312"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 typeface="Tahoma" charset="0"/>
              <a:buAutoNum type="arabicPeriod"/>
            </a:pPr>
            <a:r>
              <a:rPr lang="en-US" altLang="x-none" sz="2100" dirty="0">
                <a:latin typeface="+mn-lt"/>
              </a:rPr>
              <a:t>It controls the vertical distance over which erosion and deposition </a:t>
            </a:r>
            <a:r>
              <a:rPr lang="en-US" altLang="x-none" sz="2100" dirty="0" smtClean="0">
                <a:latin typeface="+mn-lt"/>
              </a:rPr>
              <a:t>occur</a:t>
            </a:r>
            <a:r>
              <a:rPr lang="en-US" altLang="x-none" sz="2100" dirty="0">
                <a:latin typeface="+mn-lt"/>
              </a:rPr>
              <a:t> </a:t>
            </a:r>
            <a:r>
              <a:rPr lang="en-US" altLang="x-none" sz="2100" dirty="0" smtClean="0">
                <a:latin typeface="+mn-lt"/>
              </a:rPr>
              <a:t>e.g. </a:t>
            </a:r>
            <a:r>
              <a:rPr lang="en-US" altLang="x-none" sz="2100" dirty="0">
                <a:latin typeface="+mn-lt"/>
              </a:rPr>
              <a:t>a</a:t>
            </a:r>
            <a:r>
              <a:rPr lang="en-US" altLang="x-none" sz="2100" dirty="0" smtClean="0">
                <a:latin typeface="+mn-lt"/>
              </a:rPr>
              <a:t> </a:t>
            </a:r>
            <a:r>
              <a:rPr lang="en-US" altLang="x-none" sz="2100" dirty="0">
                <a:latin typeface="+mn-lt"/>
              </a:rPr>
              <a:t>small tidal range will result in wave energy being concentrated across a narrow zone with increased erosion potential as the wave energy is focused. This can lead to the production of relatively narrow beaches, for example, holiday resorts along the coast bordering the Mediterranean Sea.</a:t>
            </a:r>
          </a:p>
          <a:p>
            <a:pPr>
              <a:spcBef>
                <a:spcPct val="0"/>
              </a:spcBef>
              <a:buClrTx/>
              <a:buSzTx/>
              <a:buFont typeface="Tahoma" charset="0"/>
              <a:buAutoNum type="arabicPeriod"/>
            </a:pPr>
            <a:endParaRPr lang="en-US" altLang="x-none" sz="2100" dirty="0">
              <a:latin typeface="+mn-lt"/>
            </a:endParaRPr>
          </a:p>
          <a:p>
            <a:pPr>
              <a:spcBef>
                <a:spcPct val="0"/>
              </a:spcBef>
              <a:buClrTx/>
              <a:buSzTx/>
              <a:buFont typeface="Tahoma" charset="0"/>
              <a:buAutoNum type="arabicPeriod"/>
            </a:pPr>
            <a:r>
              <a:rPr lang="en-US" altLang="x-none" sz="2100" dirty="0">
                <a:latin typeface="+mn-lt"/>
              </a:rPr>
              <a:t>Tidal range affects the length of time that the littoral zone (the narrow zone between the high and low water mark) is exposed to subaerial weathering.</a:t>
            </a:r>
          </a:p>
          <a:p>
            <a:pPr>
              <a:spcBef>
                <a:spcPct val="0"/>
              </a:spcBef>
              <a:buClrTx/>
              <a:buSzTx/>
              <a:buFont typeface="Tahoma" charset="0"/>
              <a:buAutoNum type="arabicPeriod"/>
            </a:pPr>
            <a:endParaRPr lang="en-US" altLang="x-none" sz="2100" dirty="0">
              <a:latin typeface="+mn-lt"/>
            </a:endParaRPr>
          </a:p>
          <a:p>
            <a:pPr>
              <a:spcBef>
                <a:spcPct val="0"/>
              </a:spcBef>
              <a:buClrTx/>
              <a:buSzTx/>
              <a:buFont typeface="Tahoma" charset="0"/>
              <a:buAutoNum type="arabicPeriod"/>
            </a:pPr>
            <a:r>
              <a:rPr lang="en-US" altLang="x-none" sz="2100" dirty="0">
                <a:latin typeface="+mn-lt"/>
              </a:rPr>
              <a:t>The speed of incoming and outgoing tides has an important scouring effect on the </a:t>
            </a:r>
            <a:r>
              <a:rPr lang="en-US" altLang="x-none" sz="2100" dirty="0" smtClean="0">
                <a:latin typeface="+mn-lt"/>
              </a:rPr>
              <a:t>coastline</a:t>
            </a:r>
            <a:r>
              <a:rPr lang="en-US" altLang="x-none" sz="2100" dirty="0">
                <a:latin typeface="+mn-lt"/>
              </a:rPr>
              <a:t> </a:t>
            </a:r>
            <a:r>
              <a:rPr lang="en-US" altLang="x-none" sz="2100" dirty="0" smtClean="0">
                <a:latin typeface="+mn-lt"/>
              </a:rPr>
              <a:t>as strong currents can be generated.</a:t>
            </a:r>
            <a:endParaRPr lang="en-US" altLang="x-none" sz="2100" dirty="0">
              <a:latin typeface="+mn-lt"/>
            </a:endParaRPr>
          </a:p>
        </p:txBody>
      </p:sp>
      <p:sp>
        <p:nvSpPr>
          <p:cNvPr id="26626" name="Rectangle 2"/>
          <p:cNvSpPr>
            <a:spLocks noChangeArrowheads="1"/>
          </p:cNvSpPr>
          <p:nvPr/>
        </p:nvSpPr>
        <p:spPr bwMode="auto">
          <a:xfrm>
            <a:off x="642938" y="142875"/>
            <a:ext cx="8193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600" b="1" i="1" dirty="0" smtClean="0">
                <a:latin typeface="Calibri Light" panose="020F0302020204030204" pitchFamily="34" charset="0"/>
                <a:cs typeface="Calibri Light" panose="020F0302020204030204" pitchFamily="34" charset="0"/>
              </a:rPr>
              <a:t>How does the tide influence coastal processes?</a:t>
            </a:r>
            <a:endParaRPr lang="en-US" altLang="x-none"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204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t>What modifies the pattern of tides?</a:t>
            </a:r>
            <a:endParaRPr lang="en-GB" b="1" i="1" dirty="0"/>
          </a:p>
        </p:txBody>
      </p:sp>
      <p:sp>
        <p:nvSpPr>
          <p:cNvPr id="3" name="Content Placeholder 2"/>
          <p:cNvSpPr>
            <a:spLocks noGrp="1"/>
          </p:cNvSpPr>
          <p:nvPr>
            <p:ph idx="1"/>
          </p:nvPr>
        </p:nvSpPr>
        <p:spPr/>
        <p:txBody>
          <a:bodyPr/>
          <a:lstStyle/>
          <a:p>
            <a:r>
              <a:rPr lang="en-GB" dirty="0" smtClean="0"/>
              <a:t>The regular pattern of tides is significantly modified by </a:t>
            </a:r>
          </a:p>
          <a:p>
            <a:pPr marL="685800" lvl="1" indent="-342900">
              <a:buAutoNum type="arabicParenR"/>
            </a:pPr>
            <a:r>
              <a:rPr lang="en-GB" dirty="0" smtClean="0"/>
              <a:t>The morphology (shape) of the seabed</a:t>
            </a:r>
          </a:p>
          <a:p>
            <a:pPr marL="342900" lvl="1" indent="0">
              <a:buNone/>
            </a:pPr>
            <a:endParaRPr lang="en-GB" dirty="0" smtClean="0"/>
          </a:p>
          <a:p>
            <a:pPr marL="342900" lvl="1" indent="0">
              <a:buNone/>
            </a:pPr>
            <a:r>
              <a:rPr lang="en-GB" dirty="0" smtClean="0"/>
              <a:t>2) The proximity of land masses </a:t>
            </a:r>
            <a:endParaRPr lang="en-GB" dirty="0"/>
          </a:p>
          <a:p>
            <a:pPr marL="342900" lvl="1" indent="0">
              <a:buNone/>
            </a:pPr>
            <a:endParaRPr lang="en-GB" dirty="0" smtClean="0"/>
          </a:p>
          <a:p>
            <a:pPr marL="342900" lvl="1" indent="0">
              <a:buNone/>
            </a:pPr>
            <a:r>
              <a:rPr lang="en-GB" dirty="0" smtClean="0"/>
              <a:t>3) The impact of the spinning forces of the Earth (Coriolis force)</a:t>
            </a:r>
          </a:p>
          <a:p>
            <a:pPr marL="342900" lvl="1" indent="0">
              <a:buNone/>
            </a:pPr>
            <a:r>
              <a:rPr lang="en-GB" dirty="0"/>
              <a:t>The Coriolis has no direct effect on the tide. However, it has on the main oceanic currents and those influence the tides.</a:t>
            </a:r>
          </a:p>
        </p:txBody>
      </p:sp>
    </p:spTree>
    <p:extLst>
      <p:ext uri="{BB962C8B-B14F-4D97-AF65-F5344CB8AC3E}">
        <p14:creationId xmlns:p14="http://schemas.microsoft.com/office/powerpoint/2010/main" val="133621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2895" y="1001741"/>
            <a:ext cx="80724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marL="0" indent="0">
              <a:spcBef>
                <a:spcPct val="0"/>
              </a:spcBef>
              <a:buClrTx/>
              <a:buSzTx/>
              <a:buNone/>
            </a:pPr>
            <a:r>
              <a:rPr lang="en-US" altLang="x-none" sz="2100" dirty="0" err="1">
                <a:latin typeface="Calibri" panose="020F0502020204030204" pitchFamily="34" charset="0"/>
                <a:cs typeface="Calibri" panose="020F0502020204030204" pitchFamily="34" charset="0"/>
              </a:rPr>
              <a:t>Funnelled</a:t>
            </a:r>
            <a:r>
              <a:rPr lang="en-US" altLang="x-none" sz="2100" dirty="0">
                <a:latin typeface="Calibri" panose="020F0502020204030204" pitchFamily="34" charset="0"/>
                <a:cs typeface="Calibri" panose="020F0502020204030204" pitchFamily="34" charset="0"/>
              </a:rPr>
              <a:t> coast e.g. Severn Estuary – as the tide advances it is concentrated in the ever-narrowing space. This causes its height to rise rapidly producing a tidal bore. Along the River Severn this is referred to as the Severn Bore and is a wave of up to 1m in height traveling at a speed of 30 km per hour.</a:t>
            </a:r>
          </a:p>
          <a:p>
            <a:pPr>
              <a:spcBef>
                <a:spcPct val="0"/>
              </a:spcBef>
              <a:buClrTx/>
              <a:buSzTx/>
              <a:buFontTx/>
              <a:buNone/>
            </a:pPr>
            <a:endParaRPr lang="en-US" altLang="x-none" sz="2100" dirty="0"/>
          </a:p>
        </p:txBody>
      </p:sp>
      <p:sp>
        <p:nvSpPr>
          <p:cNvPr id="28674" name="Rectangle 4"/>
          <p:cNvSpPr>
            <a:spLocks noChangeArrowheads="1"/>
          </p:cNvSpPr>
          <p:nvPr/>
        </p:nvSpPr>
        <p:spPr bwMode="auto">
          <a:xfrm>
            <a:off x="493713" y="182563"/>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spcBef>
                <a:spcPct val="0"/>
              </a:spcBef>
              <a:buClrTx/>
              <a:buSzTx/>
              <a:buFontTx/>
              <a:buNone/>
            </a:pPr>
            <a:r>
              <a:rPr lang="en-US" altLang="x-none" sz="3000" b="1" dirty="0">
                <a:latin typeface="Calibri" panose="020F0502020204030204" pitchFamily="34" charset="0"/>
                <a:cs typeface="Calibri" panose="020F0502020204030204" pitchFamily="34" charset="0"/>
              </a:rPr>
              <a:t>The shape of the coast influences the tidal range:</a:t>
            </a:r>
          </a:p>
        </p:txBody>
      </p:sp>
      <p:pic>
        <p:nvPicPr>
          <p:cNvPr id="2" name="Picture 1"/>
          <p:cNvPicPr>
            <a:picLocks noChangeAspect="1"/>
          </p:cNvPicPr>
          <p:nvPr/>
        </p:nvPicPr>
        <p:blipFill>
          <a:blip r:embed="rId2"/>
          <a:stretch>
            <a:fillRect/>
          </a:stretch>
        </p:blipFill>
        <p:spPr>
          <a:xfrm>
            <a:off x="4709956" y="3298246"/>
            <a:ext cx="4005419" cy="3017782"/>
          </a:xfrm>
          <a:prstGeom prst="rect">
            <a:avLst/>
          </a:prstGeom>
        </p:spPr>
      </p:pic>
      <p:sp>
        <p:nvSpPr>
          <p:cNvPr id="3" name="Rectangle 2"/>
          <p:cNvSpPr/>
          <p:nvPr/>
        </p:nvSpPr>
        <p:spPr>
          <a:xfrm>
            <a:off x="202311" y="3033066"/>
            <a:ext cx="4572000" cy="757130"/>
          </a:xfrm>
          <a:prstGeom prst="rect">
            <a:avLst/>
          </a:prstGeom>
        </p:spPr>
        <p:txBody>
          <a:bodyPr>
            <a:spAutoFit/>
          </a:bodyPr>
          <a:lstStyle/>
          <a:p>
            <a:pPr>
              <a:lnSpc>
                <a:spcPct val="80000"/>
              </a:lnSpc>
              <a:defRPr/>
            </a:pPr>
            <a:r>
              <a:rPr lang="en-GB" dirty="0"/>
              <a:t>River Severn, Bristol:</a:t>
            </a:r>
          </a:p>
          <a:p>
            <a:pPr>
              <a:lnSpc>
                <a:spcPct val="80000"/>
              </a:lnSpc>
              <a:buNone/>
              <a:defRPr/>
            </a:pPr>
            <a:r>
              <a:rPr lang="en-GB" dirty="0">
                <a:hlinkClick r:id="rId3"/>
              </a:rPr>
              <a:t>https://www.youtube.com/watch?v=O8TeguB3BYo</a:t>
            </a:r>
            <a:r>
              <a:rPr lang="en-GB" dirty="0"/>
              <a:t> </a:t>
            </a:r>
          </a:p>
        </p:txBody>
      </p:sp>
    </p:spTree>
    <p:extLst>
      <p:ext uri="{BB962C8B-B14F-4D97-AF65-F5344CB8AC3E}">
        <p14:creationId xmlns:p14="http://schemas.microsoft.com/office/powerpoint/2010/main" val="2002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2433" y="536538"/>
            <a:ext cx="4779839" cy="703936"/>
          </a:xfrm>
        </p:spPr>
        <p:txBody>
          <a:bodyPr/>
          <a:lstStyle/>
          <a:p>
            <a:pPr eaLnBrk="1" hangingPunct="1">
              <a:defRPr/>
            </a:pPr>
            <a:r>
              <a:rPr lang="en-GB" altLang="x-none" dirty="0">
                <a:ea typeface="ＭＳ Ｐゴシック" charset="-128"/>
              </a:rPr>
              <a:t>Tidal Surges</a:t>
            </a:r>
          </a:p>
        </p:txBody>
      </p:sp>
      <p:sp>
        <p:nvSpPr>
          <p:cNvPr id="5" name="Content Placeholder 4">
            <a:extLst>
              <a:ext uri="{FF2B5EF4-FFF2-40B4-BE49-F238E27FC236}">
                <a16:creationId xmlns:a16="http://schemas.microsoft.com/office/drawing/2014/main" id="{158EDFB4-56C5-D541-BE81-18B2F91D3A32}"/>
              </a:ext>
            </a:extLst>
          </p:cNvPr>
          <p:cNvSpPr>
            <a:spLocks noGrp="1"/>
          </p:cNvSpPr>
          <p:nvPr>
            <p:ph idx="1"/>
          </p:nvPr>
        </p:nvSpPr>
        <p:spPr>
          <a:xfrm>
            <a:off x="1" y="1448607"/>
            <a:ext cx="4677096" cy="5252444"/>
          </a:xfrm>
        </p:spPr>
        <p:txBody>
          <a:bodyPr>
            <a:normAutofit/>
          </a:bodyPr>
          <a:lstStyle/>
          <a:p>
            <a:pPr>
              <a:lnSpc>
                <a:spcPct val="80000"/>
              </a:lnSpc>
              <a:defRPr/>
            </a:pPr>
            <a:r>
              <a:rPr lang="en-GB" sz="2200" dirty="0">
                <a:latin typeface="Calibri" panose="020F0502020204030204" pitchFamily="34" charset="0"/>
                <a:cs typeface="Calibri" panose="020F0502020204030204" pitchFamily="34" charset="0"/>
              </a:rPr>
              <a:t>Tidal, or storm surges </a:t>
            </a:r>
            <a:r>
              <a:rPr lang="en-GB" sz="2200" dirty="0" smtClean="0">
                <a:latin typeface="Calibri" panose="020F0502020204030204" pitchFamily="34" charset="0"/>
                <a:cs typeface="Calibri" panose="020F0502020204030204" pitchFamily="34" charset="0"/>
              </a:rPr>
              <a:t>are occasions when meteorological conditions </a:t>
            </a:r>
            <a:r>
              <a:rPr lang="en-GB" sz="2200" dirty="0">
                <a:latin typeface="Calibri" panose="020F0502020204030204" pitchFamily="34" charset="0"/>
                <a:cs typeface="Calibri" panose="020F0502020204030204" pitchFamily="34" charset="0"/>
              </a:rPr>
              <a:t>give rise to strong winds which can produce much higher water levels than those at high tide.</a:t>
            </a:r>
          </a:p>
          <a:p>
            <a:pPr>
              <a:lnSpc>
                <a:spcPct val="80000"/>
              </a:lnSpc>
              <a:defRPr/>
            </a:pPr>
            <a:r>
              <a:rPr lang="en-GB" sz="2400" dirty="0" smtClean="0"/>
              <a:t>This particularly affects the North Sea and the Holderness </a:t>
            </a:r>
            <a:r>
              <a:rPr lang="en-GB" sz="2400" dirty="0"/>
              <a:t>Coast </a:t>
            </a:r>
            <a:r>
              <a:rPr lang="en-GB" sz="2400" dirty="0" smtClean="0"/>
              <a:t>(our </a:t>
            </a:r>
            <a:r>
              <a:rPr lang="en-GB" sz="2400" dirty="0"/>
              <a:t>major case study</a:t>
            </a:r>
            <a:r>
              <a:rPr lang="en-GB" sz="2400" dirty="0" smtClean="0"/>
              <a:t>)</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a:latin typeface="Calibri" panose="020F0502020204030204" pitchFamily="34" charset="0"/>
                <a:cs typeface="Calibri" panose="020F0502020204030204" pitchFamily="34" charset="0"/>
              </a:rPr>
              <a:t>Sea level can rise by about 1cm for every 1millibar drop in </a:t>
            </a:r>
            <a:r>
              <a:rPr lang="en-GB" sz="2200" dirty="0" smtClean="0">
                <a:latin typeface="Calibri" panose="020F0502020204030204" pitchFamily="34" charset="0"/>
                <a:cs typeface="Calibri" panose="020F0502020204030204" pitchFamily="34" charset="0"/>
              </a:rPr>
              <a:t>pressure</a:t>
            </a:r>
          </a:p>
          <a:p>
            <a:pPr>
              <a:lnSpc>
                <a:spcPct val="80000"/>
              </a:lnSpc>
              <a:defRPr/>
            </a:pPr>
            <a:r>
              <a:rPr lang="en-GB" sz="2200" dirty="0" smtClean="0">
                <a:latin typeface="Calibri" panose="020F0502020204030204" pitchFamily="34" charset="0"/>
                <a:cs typeface="Calibri" panose="020F0502020204030204" pitchFamily="34" charset="0"/>
              </a:rPr>
              <a:t>Strong winds drive waves ahead of the storm, pushing the sea water towards the coastline.</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The shape </a:t>
            </a:r>
            <a:r>
              <a:rPr lang="en-GB" sz="2200" dirty="0">
                <a:latin typeface="Calibri" panose="020F0502020204030204" pitchFamily="34" charset="0"/>
                <a:cs typeface="Calibri" panose="020F0502020204030204" pitchFamily="34" charset="0"/>
              </a:rPr>
              <a:t>of North Sea can lead to </a:t>
            </a:r>
            <a:r>
              <a:rPr lang="en-GB" sz="2200" dirty="0" smtClean="0">
                <a:latin typeface="Calibri" panose="020F0502020204030204" pitchFamily="34" charset="0"/>
                <a:cs typeface="Calibri" panose="020F0502020204030204" pitchFamily="34" charset="0"/>
              </a:rPr>
              <a:t>funnelling</a:t>
            </a:r>
            <a:endParaRPr lang="en-GB" sz="2200" dirty="0">
              <a:latin typeface="Calibri" panose="020F0502020204030204" pitchFamily="34" charset="0"/>
              <a:cs typeface="Calibri" panose="020F0502020204030204" pitchFamily="34" charset="0"/>
            </a:endParaRPr>
          </a:p>
          <a:p>
            <a:pPr>
              <a:lnSpc>
                <a:spcPct val="80000"/>
              </a:lnSpc>
              <a:defRPr/>
            </a:pPr>
            <a:r>
              <a:rPr lang="en-GB" sz="2200" dirty="0" smtClean="0">
                <a:latin typeface="Calibri" panose="020F0502020204030204" pitchFamily="34" charset="0"/>
                <a:cs typeface="Calibri" panose="020F0502020204030204" pitchFamily="34" charset="0"/>
              </a:rPr>
              <a:t>When storm surges combine with spring tides the effects are intensified</a:t>
            </a:r>
            <a:endParaRPr lang="en-GB"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DB7D2EE-1053-A640-9A71-BC97E85D203E}"/>
              </a:ext>
            </a:extLst>
          </p:cNvPr>
          <p:cNvPicPr>
            <a:picLocks noChangeAspect="1"/>
          </p:cNvPicPr>
          <p:nvPr/>
        </p:nvPicPr>
        <p:blipFill>
          <a:blip r:embed="rId2"/>
          <a:stretch>
            <a:fillRect/>
          </a:stretch>
        </p:blipFill>
        <p:spPr>
          <a:xfrm>
            <a:off x="4677097" y="115030"/>
            <a:ext cx="3740470" cy="2495595"/>
          </a:xfrm>
          <a:prstGeom prst="rect">
            <a:avLst/>
          </a:prstGeom>
        </p:spPr>
      </p:pic>
      <p:sp>
        <p:nvSpPr>
          <p:cNvPr id="3" name="Rectangle 2">
            <a:extLst>
              <a:ext uri="{FF2B5EF4-FFF2-40B4-BE49-F238E27FC236}">
                <a16:creationId xmlns:a16="http://schemas.microsoft.com/office/drawing/2014/main" id="{DE1744F7-BEAA-C24E-B951-C6581E0D1747}"/>
              </a:ext>
            </a:extLst>
          </p:cNvPr>
          <p:cNvSpPr/>
          <p:nvPr/>
        </p:nvSpPr>
        <p:spPr>
          <a:xfrm>
            <a:off x="4940652" y="3369577"/>
            <a:ext cx="3709571" cy="830997"/>
          </a:xfrm>
          <a:prstGeom prst="rect">
            <a:avLst/>
          </a:prstGeom>
        </p:spPr>
        <p:txBody>
          <a:bodyPr wrap="square">
            <a:spAutoFit/>
          </a:bodyPr>
          <a:lstStyle/>
          <a:p>
            <a:r>
              <a:rPr lang="en-US" sz="1600" dirty="0">
                <a:hlinkClick r:id="rId3"/>
              </a:rPr>
              <a:t>https://www.youtube.com/watch?v=YSlQXN2fB1g</a:t>
            </a:r>
            <a:r>
              <a:rPr lang="en-US" sz="1600" dirty="0"/>
              <a:t> </a:t>
            </a:r>
          </a:p>
          <a:p>
            <a:r>
              <a:rPr lang="en-US" sz="1600" dirty="0"/>
              <a:t>BBC report</a:t>
            </a:r>
            <a:r>
              <a:rPr lang="en-US" sz="1600" dirty="0" smtClean="0"/>
              <a:t>:</a:t>
            </a:r>
            <a:endParaRPr lang="en-US" sz="1600" dirty="0"/>
          </a:p>
        </p:txBody>
      </p:sp>
    </p:spTree>
    <p:extLst>
      <p:ext uri="{BB962C8B-B14F-4D97-AF65-F5344CB8AC3E}">
        <p14:creationId xmlns:p14="http://schemas.microsoft.com/office/powerpoint/2010/main" val="181262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1239</TotalTime>
  <Words>1036</Words>
  <Application>Microsoft Office PowerPoint</Application>
  <PresentationFormat>On-screen Show (4:3)</PresentationFormat>
  <Paragraphs>110</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Calibri</vt:lpstr>
      <vt:lpstr>Calibri Light</vt:lpstr>
      <vt:lpstr>Comic Sans MS</vt:lpstr>
      <vt:lpstr>Tahoma</vt:lpstr>
      <vt:lpstr>Times New Roman</vt:lpstr>
      <vt:lpstr>Wingdings</vt:lpstr>
      <vt:lpstr>Office Theme</vt:lpstr>
      <vt:lpstr>3.1.3.2: Sources of energy at the coast</vt:lpstr>
      <vt:lpstr>Recap from last lesson…..</vt:lpstr>
      <vt:lpstr>Tides</vt:lpstr>
      <vt:lpstr>PowerPoint Presentation</vt:lpstr>
      <vt:lpstr>PowerPoint Presentation</vt:lpstr>
      <vt:lpstr>PowerPoint Presentation</vt:lpstr>
      <vt:lpstr>What modifies the pattern of tides?</vt:lpstr>
      <vt:lpstr>PowerPoint Presentation</vt:lpstr>
      <vt:lpstr>Tidal Surges</vt:lpstr>
      <vt:lpstr>Storms of 2014</vt:lpstr>
      <vt:lpstr>Tides – Question &amp; answer</vt:lpstr>
      <vt:lpstr>Currents</vt:lpstr>
      <vt:lpstr>PowerPoint Presentation</vt:lpstr>
      <vt:lpstr>PowerPoint Presentation</vt:lpstr>
      <vt:lpstr>Upwelling is the movement of cold water from deep in the ocean towards the surface. The more dense cold water replaces the warmer surface water. These currents form part of the pattern of global ocean circulation currents</vt:lpstr>
      <vt:lpstr>PowerPoint Presentation</vt:lpstr>
      <vt:lpstr>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dc:title>
  <dc:creator>Justin Cansfield</dc:creator>
  <cp:lastModifiedBy>Alison Martin</cp:lastModifiedBy>
  <cp:revision>93</cp:revision>
  <cp:lastPrinted>2019-06-04T14:29:01Z</cp:lastPrinted>
  <dcterms:created xsi:type="dcterms:W3CDTF">2017-01-01T16:07:56Z</dcterms:created>
  <dcterms:modified xsi:type="dcterms:W3CDTF">2019-09-24T09:13:48Z</dcterms:modified>
</cp:coreProperties>
</file>