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60" r:id="rId5"/>
    <p:sldId id="258" r:id="rId6"/>
    <p:sldId id="259" r:id="rId7"/>
    <p:sldId id="257" r:id="rId8"/>
    <p:sldId id="256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2" d="100"/>
          <a:sy n="112" d="100"/>
        </p:scale>
        <p:origin x="-1584" y="-3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A3A3D1-CA4E-4F44-B3F9-BB6B5A444655}" type="datetimeFigureOut">
              <a:rPr lang="en-GB" smtClean="0"/>
              <a:t>16/10/2014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F4507-FC4E-4E11-81D7-CE592792A36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18561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A3A3D1-CA4E-4F44-B3F9-BB6B5A444655}" type="datetimeFigureOut">
              <a:rPr lang="en-GB" smtClean="0"/>
              <a:t>16/10/2014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F4507-FC4E-4E11-81D7-CE592792A36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949707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A3A3D1-CA4E-4F44-B3F9-BB6B5A444655}" type="datetimeFigureOut">
              <a:rPr lang="en-GB" smtClean="0"/>
              <a:t>16/10/2014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F4507-FC4E-4E11-81D7-CE592792A36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984956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A3A3D1-CA4E-4F44-B3F9-BB6B5A444655}" type="datetimeFigureOut">
              <a:rPr lang="en-GB" smtClean="0"/>
              <a:t>16/10/2014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F4507-FC4E-4E11-81D7-CE592792A36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044723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A3A3D1-CA4E-4F44-B3F9-BB6B5A444655}" type="datetimeFigureOut">
              <a:rPr lang="en-GB" smtClean="0"/>
              <a:t>16/10/2014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F4507-FC4E-4E11-81D7-CE592792A36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58640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A3A3D1-CA4E-4F44-B3F9-BB6B5A444655}" type="datetimeFigureOut">
              <a:rPr lang="en-GB" smtClean="0"/>
              <a:t>16/10/2014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F4507-FC4E-4E11-81D7-CE592792A36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47983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A3A3D1-CA4E-4F44-B3F9-BB6B5A444655}" type="datetimeFigureOut">
              <a:rPr lang="en-GB" smtClean="0"/>
              <a:t>16/10/2014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F4507-FC4E-4E11-81D7-CE592792A36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51710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A3A3D1-CA4E-4F44-B3F9-BB6B5A444655}" type="datetimeFigureOut">
              <a:rPr lang="en-GB" smtClean="0"/>
              <a:t>16/10/2014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F4507-FC4E-4E11-81D7-CE592792A36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14931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A3A3D1-CA4E-4F44-B3F9-BB6B5A444655}" type="datetimeFigureOut">
              <a:rPr lang="en-GB" smtClean="0"/>
              <a:t>16/10/2014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F4507-FC4E-4E11-81D7-CE592792A36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796876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A3A3D1-CA4E-4F44-B3F9-BB6B5A444655}" type="datetimeFigureOut">
              <a:rPr lang="en-GB" smtClean="0"/>
              <a:t>16/10/2014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F4507-FC4E-4E11-81D7-CE592792A36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82906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A3A3D1-CA4E-4F44-B3F9-BB6B5A444655}" type="datetimeFigureOut">
              <a:rPr lang="en-GB" smtClean="0"/>
              <a:t>16/10/2014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F4507-FC4E-4E11-81D7-CE592792A36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525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A3A3D1-CA4E-4F44-B3F9-BB6B5A444655}" type="datetimeFigureOut">
              <a:rPr lang="en-GB" smtClean="0"/>
              <a:t>16/10/2014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4F4507-FC4E-4E11-81D7-CE592792A36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53152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395536" y="908720"/>
            <a:ext cx="8352928" cy="504056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Past examination questions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GB" alt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Jun 2008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GB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Rugby is a team game that has high psychological and physiological demands. During a rugby match there is considerable physical contact, but incidents of aggression are relatively rare.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GB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(i) 	Explain the terms </a:t>
            </a:r>
            <a:r>
              <a:rPr kumimoji="0" lang="en-GB" altLang="en-US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hostile aggression,</a:t>
            </a:r>
            <a:r>
              <a:rPr kumimoji="0" lang="en-GB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en-GB" altLang="en-US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instrumental 	aggression </a:t>
            </a:r>
            <a:r>
              <a:rPr kumimoji="0" lang="en-GB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and</a:t>
            </a:r>
            <a:r>
              <a:rPr kumimoji="0" lang="en-GB" altLang="en-US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assertion. </a:t>
            </a:r>
            <a:r>
              <a:rPr kumimoji="0" lang="en-GB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[3]</a:t>
            </a:r>
            <a:endParaRPr kumimoji="0" lang="en-GB" altLang="en-US" sz="24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GB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(ii)	Explain how </a:t>
            </a:r>
            <a:r>
              <a:rPr kumimoji="0" lang="en-GB" altLang="en-US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frustration </a:t>
            </a:r>
            <a:r>
              <a:rPr kumimoji="0" lang="en-GB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may lead to </a:t>
            </a:r>
            <a:r>
              <a:rPr kumimoji="0" lang="en-GB" altLang="en-US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aggression</a:t>
            </a:r>
            <a:r>
              <a:rPr kumimoji="0" lang="en-GB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. [4]</a:t>
            </a:r>
            <a:endParaRPr kumimoji="0" lang="en-GB" altLang="en-US" sz="24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GB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(iii) 	How might a coach try to reduce the aggressive 	tendencies of one of their players? [3]</a:t>
            </a:r>
            <a:endParaRPr kumimoji="0" lang="en-US" alt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3" name="Picture 2" descr="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476375" cy="487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 Box 17"/>
          <p:cNvSpPr txBox="1">
            <a:spLocks noChangeArrowheads="1"/>
          </p:cNvSpPr>
          <p:nvPr/>
        </p:nvSpPr>
        <p:spPr bwMode="auto">
          <a:xfrm>
            <a:off x="8458200" y="0"/>
            <a:ext cx="685800" cy="571500"/>
          </a:xfrm>
          <a:prstGeom prst="rect">
            <a:avLst/>
          </a:prstGeom>
          <a:solidFill>
            <a:srgbClr val="0000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defPPr>
              <a:defRPr lang="en-GB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5</a:t>
            </a:r>
            <a:endParaRPr kumimoji="0" lang="en-GB" sz="22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Psych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77643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63487" y="1124744"/>
            <a:ext cx="8352928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(i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) Explain the terms </a:t>
            </a:r>
            <a:r>
              <a:rPr lang="en-GB" sz="2000" i="1" dirty="0">
                <a:latin typeface="Arial" panose="020B0604020202020204" pitchFamily="34" charset="0"/>
                <a:cs typeface="Arial" panose="020B0604020202020204" pitchFamily="34" charset="0"/>
              </a:rPr>
              <a:t>hostile aggression 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and </a:t>
            </a:r>
            <a:r>
              <a:rPr lang="en-GB" sz="2000" i="1" dirty="0">
                <a:latin typeface="Arial" panose="020B0604020202020204" pitchFamily="34" charset="0"/>
                <a:cs typeface="Arial" panose="020B0604020202020204" pitchFamily="34" charset="0"/>
              </a:rPr>
              <a:t>instrumental aggression. (2 marks)</a:t>
            </a:r>
          </a:p>
          <a:p>
            <a:r>
              <a:rPr lang="en-GB" sz="2000" i="1" dirty="0">
                <a:latin typeface="Arial" panose="020B0604020202020204" pitchFamily="34" charset="0"/>
                <a:cs typeface="Arial" panose="020B0604020202020204" pitchFamily="34" charset="0"/>
              </a:rPr>
              <a:t>2 marks for 2 of:</a:t>
            </a:r>
          </a:p>
          <a:p>
            <a:r>
              <a:rPr lang="en-GB" sz="2000" i="1" dirty="0">
                <a:latin typeface="Arial" panose="020B0604020202020204" pitchFamily="34" charset="0"/>
                <a:cs typeface="Arial" panose="020B0604020202020204" pitchFamily="34" charset="0"/>
              </a:rPr>
              <a:t>1. Hostile – reactive/solely to harm/planned/involves anger</a:t>
            </a:r>
          </a:p>
          <a:p>
            <a:r>
              <a:rPr lang="en-GB" sz="2000" i="1" dirty="0">
                <a:latin typeface="Arial" panose="020B0604020202020204" pitchFamily="34" charset="0"/>
                <a:cs typeface="Arial" panose="020B0604020202020204" pitchFamily="34" charset="0"/>
              </a:rPr>
              <a:t>2. Instrumental – channelled/means to a goal/no anger involved/use </a:t>
            </a:r>
            <a:r>
              <a:rPr lang="en-GB" sz="2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aggression to </a:t>
            </a:r>
            <a:r>
              <a:rPr lang="en-GB" sz="2000" i="1" dirty="0">
                <a:latin typeface="Arial" panose="020B0604020202020204" pitchFamily="34" charset="0"/>
                <a:cs typeface="Arial" panose="020B0604020202020204" pitchFamily="34" charset="0"/>
              </a:rPr>
              <a:t>get result</a:t>
            </a:r>
          </a:p>
          <a:p>
            <a:endParaRPr lang="en-GB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ii) Explain how </a:t>
            </a:r>
            <a:r>
              <a:rPr lang="en-GB" sz="2000" i="1" dirty="0">
                <a:latin typeface="Arial" panose="020B0604020202020204" pitchFamily="34" charset="0"/>
                <a:cs typeface="Arial" panose="020B0604020202020204" pitchFamily="34" charset="0"/>
              </a:rPr>
              <a:t>frustration 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may lead to </a:t>
            </a:r>
            <a:r>
              <a:rPr lang="en-GB" sz="2000" i="1" dirty="0">
                <a:latin typeface="Arial" panose="020B0604020202020204" pitchFamily="34" charset="0"/>
                <a:cs typeface="Arial" panose="020B0604020202020204" pitchFamily="34" charset="0"/>
              </a:rPr>
              <a:t>aggression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GB" sz="2000" i="1" dirty="0">
                <a:latin typeface="Arial" panose="020B0604020202020204" pitchFamily="34" charset="0"/>
                <a:cs typeface="Arial" panose="020B0604020202020204" pitchFamily="34" charset="0"/>
              </a:rPr>
              <a:t>(4 marks)</a:t>
            </a:r>
          </a:p>
          <a:p>
            <a:r>
              <a:rPr lang="en-GB" sz="2000" i="1" dirty="0">
                <a:latin typeface="Arial" panose="020B0604020202020204" pitchFamily="34" charset="0"/>
                <a:cs typeface="Arial" panose="020B0604020202020204" pitchFamily="34" charset="0"/>
              </a:rPr>
              <a:t>4 marks for 4 of:</a:t>
            </a:r>
          </a:p>
          <a:p>
            <a:r>
              <a:rPr lang="en-GB" sz="2000" i="1" dirty="0">
                <a:latin typeface="Arial" panose="020B0604020202020204" pitchFamily="34" charset="0"/>
                <a:cs typeface="Arial" panose="020B0604020202020204" pitchFamily="34" charset="0"/>
              </a:rPr>
              <a:t>1. Performer tries to achieve goal</a:t>
            </a:r>
          </a:p>
          <a:p>
            <a:r>
              <a:rPr lang="en-GB" sz="2000" i="1" dirty="0">
                <a:latin typeface="Arial" panose="020B0604020202020204" pitchFamily="34" charset="0"/>
                <a:cs typeface="Arial" panose="020B0604020202020204" pitchFamily="34" charset="0"/>
              </a:rPr>
              <a:t>2. Opposition block/stop/tackle</a:t>
            </a:r>
          </a:p>
          <a:p>
            <a:r>
              <a:rPr lang="en-GB" sz="2000" i="1" dirty="0">
                <a:latin typeface="Arial" panose="020B0604020202020204" pitchFamily="34" charset="0"/>
                <a:cs typeface="Arial" panose="020B0604020202020204" pitchFamily="34" charset="0"/>
              </a:rPr>
              <a:t>3. Leads to frustration and possible aggression</a:t>
            </a:r>
          </a:p>
          <a:p>
            <a:r>
              <a:rPr lang="en-GB" sz="2000" i="1" dirty="0">
                <a:latin typeface="Arial" panose="020B0604020202020204" pitchFamily="34" charset="0"/>
                <a:cs typeface="Arial" panose="020B0604020202020204" pitchFamily="34" charset="0"/>
              </a:rPr>
              <a:t>4. Build up of frustration – more likelihood of aggression</a:t>
            </a:r>
          </a:p>
          <a:p>
            <a:r>
              <a:rPr lang="en-GB" sz="2000" i="1" dirty="0">
                <a:latin typeface="Arial" panose="020B0604020202020204" pitchFamily="34" charset="0"/>
                <a:cs typeface="Arial" panose="020B0604020202020204" pitchFamily="34" charset="0"/>
              </a:rPr>
              <a:t>5. Aggression reduces frustration/catharsis</a:t>
            </a:r>
          </a:p>
          <a:p>
            <a:r>
              <a:rPr lang="en-GB" sz="2000" i="1" dirty="0">
                <a:latin typeface="Arial" panose="020B0604020202020204" pitchFamily="34" charset="0"/>
                <a:cs typeface="Arial" panose="020B0604020202020204" pitchFamily="34" charset="0"/>
              </a:rPr>
              <a:t>6. (Berkowitz’s) aggressive cues – greater likelihood of aggression</a:t>
            </a:r>
          </a:p>
          <a:p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Picture 2" descr="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476375" cy="487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 Box 17"/>
          <p:cNvSpPr txBox="1">
            <a:spLocks noChangeArrowheads="1"/>
          </p:cNvSpPr>
          <p:nvPr/>
        </p:nvSpPr>
        <p:spPr bwMode="auto">
          <a:xfrm>
            <a:off x="8458200" y="0"/>
            <a:ext cx="685800" cy="571500"/>
          </a:xfrm>
          <a:prstGeom prst="rect">
            <a:avLst/>
          </a:prstGeom>
          <a:solidFill>
            <a:srgbClr val="0000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defPPr>
              <a:defRPr lang="en-GB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5</a:t>
            </a:r>
            <a:endParaRPr kumimoji="0" lang="en-GB" sz="22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Psych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300216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39552" y="1268760"/>
            <a:ext cx="8136904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(iii) How might a coach try to reduce the aggressive tendencies of one of </a:t>
            </a: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their players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? </a:t>
            </a:r>
            <a:r>
              <a:rPr lang="en-GB" sz="2000" i="1" dirty="0">
                <a:latin typeface="Arial" panose="020B0604020202020204" pitchFamily="34" charset="0"/>
                <a:cs typeface="Arial" panose="020B0604020202020204" pitchFamily="34" charset="0"/>
              </a:rPr>
              <a:t>(3 marks)</a:t>
            </a:r>
          </a:p>
          <a:p>
            <a:r>
              <a:rPr lang="en-GB" sz="2000" i="1" dirty="0">
                <a:latin typeface="Arial" panose="020B0604020202020204" pitchFamily="34" charset="0"/>
                <a:cs typeface="Arial" panose="020B0604020202020204" pitchFamily="34" charset="0"/>
              </a:rPr>
              <a:t>3 marks for 3 of:</a:t>
            </a:r>
          </a:p>
          <a:p>
            <a:r>
              <a:rPr lang="en-GB" sz="2000" i="1" dirty="0">
                <a:latin typeface="Arial" panose="020B0604020202020204" pitchFamily="34" charset="0"/>
                <a:cs typeface="Arial" panose="020B0604020202020204" pitchFamily="34" charset="0"/>
              </a:rPr>
              <a:t>1. Praise/reinforce assertive behaviour</a:t>
            </a:r>
          </a:p>
          <a:p>
            <a:r>
              <a:rPr lang="en-GB" sz="2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GB" sz="2000" i="1" dirty="0">
                <a:latin typeface="Arial" panose="020B0604020202020204" pitchFamily="34" charset="0"/>
                <a:cs typeface="Arial" panose="020B0604020202020204" pitchFamily="34" charset="0"/>
              </a:rPr>
              <a:t>. Remove cues/factors causing aggression</a:t>
            </a:r>
          </a:p>
          <a:p>
            <a:r>
              <a:rPr lang="en-GB" sz="2000" i="1" dirty="0">
                <a:latin typeface="Arial" panose="020B0604020202020204" pitchFamily="34" charset="0"/>
                <a:cs typeface="Arial" panose="020B0604020202020204" pitchFamily="34" charset="0"/>
              </a:rPr>
              <a:t>3. Remove/penalise aggressive player</a:t>
            </a:r>
          </a:p>
          <a:p>
            <a:r>
              <a:rPr lang="en-GB" sz="2000" i="1" dirty="0">
                <a:latin typeface="Arial" panose="020B0604020202020204" pitchFamily="34" charset="0"/>
                <a:cs typeface="Arial" panose="020B0604020202020204" pitchFamily="34" charset="0"/>
              </a:rPr>
              <a:t>4. Teach stress management techniques to reduce arousal/relaxation</a:t>
            </a:r>
          </a:p>
          <a:p>
            <a:r>
              <a:rPr lang="en-GB" sz="2000" i="1" dirty="0">
                <a:latin typeface="Arial" panose="020B0604020202020204" pitchFamily="34" charset="0"/>
                <a:cs typeface="Arial" panose="020B0604020202020204" pitchFamily="34" charset="0"/>
              </a:rPr>
              <a:t>5. Teach cognitive techniques/imagery/self-talk</a:t>
            </a:r>
          </a:p>
          <a:p>
            <a:r>
              <a:rPr lang="en-GB" sz="2000" i="1" dirty="0">
                <a:latin typeface="Arial" panose="020B0604020202020204" pitchFamily="34" charset="0"/>
                <a:cs typeface="Arial" panose="020B0604020202020204" pitchFamily="34" charset="0"/>
              </a:rPr>
              <a:t>6. Encourage performance-related rather than outcome related goals</a:t>
            </a:r>
          </a:p>
          <a:p>
            <a:r>
              <a:rPr lang="en-GB" sz="2000" i="1" dirty="0">
                <a:latin typeface="Arial" panose="020B0604020202020204" pitchFamily="34" charset="0"/>
                <a:cs typeface="Arial" panose="020B0604020202020204" pitchFamily="34" charset="0"/>
              </a:rPr>
              <a:t>7. Stop encouraging/reinforcing aggressive behaviour</a:t>
            </a:r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Picture 2" descr="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476375" cy="487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 Box 17"/>
          <p:cNvSpPr txBox="1">
            <a:spLocks noChangeArrowheads="1"/>
          </p:cNvSpPr>
          <p:nvPr/>
        </p:nvSpPr>
        <p:spPr bwMode="auto">
          <a:xfrm>
            <a:off x="8458200" y="0"/>
            <a:ext cx="685800" cy="571500"/>
          </a:xfrm>
          <a:prstGeom prst="rect">
            <a:avLst/>
          </a:prstGeom>
          <a:solidFill>
            <a:srgbClr val="0000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defPPr>
              <a:defRPr lang="en-GB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5</a:t>
            </a:r>
            <a:endParaRPr kumimoji="0" lang="en-GB" sz="22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Psych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505618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476375" cy="487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 Box 17"/>
          <p:cNvSpPr txBox="1">
            <a:spLocks noChangeArrowheads="1"/>
          </p:cNvSpPr>
          <p:nvPr/>
        </p:nvSpPr>
        <p:spPr bwMode="auto">
          <a:xfrm>
            <a:off x="8458200" y="0"/>
            <a:ext cx="685800" cy="571500"/>
          </a:xfrm>
          <a:prstGeom prst="rect">
            <a:avLst/>
          </a:prstGeom>
          <a:solidFill>
            <a:srgbClr val="0000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defPPr>
              <a:defRPr lang="en-GB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5</a:t>
            </a:r>
            <a:endParaRPr kumimoji="0" lang="en-GB" sz="22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Psych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5077" y="692696"/>
            <a:ext cx="7855867" cy="55446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57941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476375" cy="487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 Box 17"/>
          <p:cNvSpPr txBox="1">
            <a:spLocks noChangeArrowheads="1"/>
          </p:cNvSpPr>
          <p:nvPr/>
        </p:nvSpPr>
        <p:spPr bwMode="auto">
          <a:xfrm>
            <a:off x="8458200" y="0"/>
            <a:ext cx="685800" cy="571500"/>
          </a:xfrm>
          <a:prstGeom prst="rect">
            <a:avLst/>
          </a:prstGeom>
          <a:solidFill>
            <a:srgbClr val="0000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defPPr>
              <a:defRPr lang="en-GB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5</a:t>
            </a:r>
            <a:endParaRPr kumimoji="0" lang="en-GB" sz="22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Psych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051720" y="305865"/>
            <a:ext cx="46805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b="1" dirty="0" smtClean="0">
                <a:latin typeface="Arial" pitchFamily="34" charset="0"/>
                <a:cs typeface="Arial" pitchFamily="34" charset="0"/>
              </a:rPr>
              <a:t>Aggression 14 Marker</a:t>
            </a:r>
            <a:endParaRPr lang="en-GB" sz="3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825353" y="1124744"/>
            <a:ext cx="7632847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rgbClr val="000000"/>
                </a:solidFill>
                <a:latin typeface="Arial"/>
              </a:rPr>
              <a:t>Sporting contests require the performer’s full commitment, both physically and psychologically. The performance of some individuals can be hindered by over-arousal. </a:t>
            </a:r>
            <a:endParaRPr lang="en-GB" sz="2400" dirty="0" smtClean="0">
              <a:solidFill>
                <a:srgbClr val="000000"/>
              </a:solidFill>
              <a:latin typeface="Arial"/>
            </a:endParaRPr>
          </a:p>
          <a:p>
            <a:endParaRPr lang="en-GB" sz="2400" dirty="0">
              <a:solidFill>
                <a:srgbClr val="000000"/>
              </a:solidFill>
              <a:latin typeface="Arial"/>
            </a:endParaRPr>
          </a:p>
          <a:p>
            <a:r>
              <a:rPr lang="en-GB" sz="2400" dirty="0" smtClean="0">
                <a:solidFill>
                  <a:srgbClr val="000000"/>
                </a:solidFill>
                <a:latin typeface="Arial"/>
              </a:rPr>
              <a:t>Explain</a:t>
            </a:r>
            <a:r>
              <a:rPr lang="en-GB" sz="2400" dirty="0">
                <a:solidFill>
                  <a:srgbClr val="000000"/>
                </a:solidFill>
                <a:latin typeface="Arial"/>
              </a:rPr>
              <a:t>, using appropriate psychological theories, the possible causes of aggressive behaviour during sporting contests </a:t>
            </a:r>
            <a:r>
              <a:rPr lang="en-GB" sz="2400" b="1" dirty="0">
                <a:solidFill>
                  <a:srgbClr val="000000"/>
                </a:solidFill>
                <a:latin typeface="Arial"/>
              </a:rPr>
              <a:t>and </a:t>
            </a:r>
            <a:r>
              <a:rPr lang="en-GB" sz="2400" dirty="0">
                <a:solidFill>
                  <a:srgbClr val="000000"/>
                </a:solidFill>
                <a:latin typeface="Arial"/>
              </a:rPr>
              <a:t>suggest strategies that a coach could use to develop the assertive behaviour of a performer. </a:t>
            </a:r>
            <a:endParaRPr lang="en-GB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95536" y="5049223"/>
            <a:ext cx="4390255" cy="1569660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r>
              <a:rPr lang="en-GB" sz="2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Task 1</a:t>
            </a:r>
          </a:p>
          <a:p>
            <a:r>
              <a:rPr lang="en-GB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Produce a mark scheme listing all the possible key points – aim for 24!!</a:t>
            </a:r>
            <a:endParaRPr lang="en-GB" sz="24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126461" y="5049223"/>
            <a:ext cx="3674639" cy="1200329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r>
              <a:rPr lang="en-GB" sz="2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Task 2</a:t>
            </a:r>
          </a:p>
          <a:p>
            <a:r>
              <a:rPr lang="en-GB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Write your best possible answer in 20 minutes</a:t>
            </a:r>
            <a:endParaRPr lang="en-GB" sz="24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30408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B221E7B78665E49A701798582881B04" ma:contentTypeVersion="1" ma:contentTypeDescription="Create a new document." ma:contentTypeScope="" ma:versionID="006f581a886ca102c6b9598a34bd72e8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48c5b5cd9b8d25ff6dd15848836f4270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22B59F0F-86E1-4631-82EE-8596F4EF4C1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B7070561-9AA6-4F48-8344-18C4718C5EB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540EE8E-6EC4-41CF-8604-217A6CFB6057}">
  <ds:schemaRefs>
    <ds:schemaRef ds:uri="http://schemas.microsoft.com/office/2006/metadata/properties"/>
    <ds:schemaRef ds:uri="http://purl.org/dc/terms/"/>
    <ds:schemaRef ds:uri="http://schemas.microsoft.com/office/2006/documentManagement/types"/>
    <ds:schemaRef ds:uri="http://purl.org/dc/elements/1.1/"/>
    <ds:schemaRef ds:uri="http://schemas.openxmlformats.org/package/2006/metadata/core-properties"/>
    <ds:schemaRef ds:uri="http://www.w3.org/XML/1998/namespace"/>
    <ds:schemaRef ds:uri="http://purl.org/dc/dcmitype/"/>
    <ds:schemaRef ds:uri="http://schemas.microsoft.com/office/infopath/2007/PartnerControls"/>
    <ds:schemaRef ds:uri="http://schemas.microsoft.com/sharepoint/v3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300</TotalTime>
  <Words>322</Words>
  <Application>Microsoft Office PowerPoint</Application>
  <PresentationFormat>On-screen Show (4:3)</PresentationFormat>
  <Paragraphs>46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Godalming College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Daniel Bonney</dc:creator>
  <cp:lastModifiedBy>Daniel Bonney</cp:lastModifiedBy>
  <cp:revision>9</cp:revision>
  <dcterms:created xsi:type="dcterms:W3CDTF">2012-11-13T08:30:58Z</dcterms:created>
  <dcterms:modified xsi:type="dcterms:W3CDTF">2014-10-16T12:22:18Z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0x010100CB221E7B78665E49A701798582881B04</vt:lpwstr>
  </property>
</Properties>
</file>