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58" r:id="rId6"/>
    <p:sldId id="259" r:id="rId7"/>
    <p:sldId id="257" r:id="rId8"/>
    <p:sldId id="25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1584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3A3D1-CA4E-4F44-B3F9-BB6B5A444655}" type="datetimeFigureOut">
              <a:rPr lang="en-GB" smtClean="0"/>
              <a:t>16/10/2014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4507-FC4E-4E11-81D7-CE592792A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856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3A3D1-CA4E-4F44-B3F9-BB6B5A444655}" type="datetimeFigureOut">
              <a:rPr lang="en-GB" smtClean="0"/>
              <a:t>16/10/2014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4507-FC4E-4E11-81D7-CE592792A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970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3A3D1-CA4E-4F44-B3F9-BB6B5A444655}" type="datetimeFigureOut">
              <a:rPr lang="en-GB" smtClean="0"/>
              <a:t>16/10/2014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4507-FC4E-4E11-81D7-CE592792A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495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3A3D1-CA4E-4F44-B3F9-BB6B5A444655}" type="datetimeFigureOut">
              <a:rPr lang="en-GB" smtClean="0"/>
              <a:t>16/10/2014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4507-FC4E-4E11-81D7-CE592792A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472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3A3D1-CA4E-4F44-B3F9-BB6B5A444655}" type="datetimeFigureOut">
              <a:rPr lang="en-GB" smtClean="0"/>
              <a:t>16/10/2014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4507-FC4E-4E11-81D7-CE592792A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64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3A3D1-CA4E-4F44-B3F9-BB6B5A444655}" type="datetimeFigureOut">
              <a:rPr lang="en-GB" smtClean="0"/>
              <a:t>16/10/2014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4507-FC4E-4E11-81D7-CE592792A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798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3A3D1-CA4E-4F44-B3F9-BB6B5A444655}" type="datetimeFigureOut">
              <a:rPr lang="en-GB" smtClean="0"/>
              <a:t>16/10/2014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4507-FC4E-4E11-81D7-CE592792A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171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3A3D1-CA4E-4F44-B3F9-BB6B5A444655}" type="datetimeFigureOut">
              <a:rPr lang="en-GB" smtClean="0"/>
              <a:t>16/10/2014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4507-FC4E-4E11-81D7-CE592792A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493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3A3D1-CA4E-4F44-B3F9-BB6B5A444655}" type="datetimeFigureOut">
              <a:rPr lang="en-GB" smtClean="0"/>
              <a:t>16/10/2014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4507-FC4E-4E11-81D7-CE592792A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687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3A3D1-CA4E-4F44-B3F9-BB6B5A444655}" type="datetimeFigureOut">
              <a:rPr lang="en-GB" smtClean="0"/>
              <a:t>16/10/2014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4507-FC4E-4E11-81D7-CE592792A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290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3A3D1-CA4E-4F44-B3F9-BB6B5A444655}" type="datetimeFigureOut">
              <a:rPr lang="en-GB" smtClean="0"/>
              <a:t>16/10/2014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F4507-FC4E-4E11-81D7-CE592792A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3A3D1-CA4E-4F44-B3F9-BB6B5A444655}" type="datetimeFigureOut">
              <a:rPr lang="en-GB" smtClean="0"/>
              <a:t>16/10/2014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F4507-FC4E-4E11-81D7-CE592792A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315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95536" y="908720"/>
            <a:ext cx="8352928" cy="50405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Past examination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Jun 2008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Rugby is a team game that has high psychological and physiological demands. During a rugby match there is considerable physical contact, but incidents of aggression are relatively rare.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(i) 	Explain the terms </a:t>
            </a:r>
            <a:r>
              <a:rPr kumimoji="0" lang="en-GB" alt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hostile aggression,</a:t>
            </a:r>
            <a:r>
              <a:rPr kumimoji="0" lang="en-GB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GB" alt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instrumental 	aggression </a:t>
            </a:r>
            <a:r>
              <a:rPr kumimoji="0" lang="en-GB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and</a:t>
            </a:r>
            <a:r>
              <a:rPr kumimoji="0" lang="en-GB" alt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assertion. </a:t>
            </a:r>
            <a:r>
              <a:rPr kumimoji="0" lang="en-GB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[3]</a:t>
            </a:r>
            <a:endParaRPr kumimoji="0" lang="en-GB" alt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(ii)	Explain how </a:t>
            </a:r>
            <a:r>
              <a:rPr kumimoji="0" lang="en-GB" alt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frustration </a:t>
            </a:r>
            <a:r>
              <a:rPr kumimoji="0" lang="en-GB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may lead to </a:t>
            </a:r>
            <a:r>
              <a:rPr kumimoji="0" lang="en-GB" alt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aggression</a:t>
            </a:r>
            <a:r>
              <a:rPr kumimoji="0" lang="en-GB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[4]</a:t>
            </a:r>
            <a:endParaRPr kumimoji="0" lang="en-GB" alt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(iii) 	How might a coach try to reduce the aggressive 	tendencies of one of their players? [3]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7637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7"/>
          <p:cNvSpPr txBox="1">
            <a:spLocks noChangeArrowheads="1"/>
          </p:cNvSpPr>
          <p:nvPr/>
        </p:nvSpPr>
        <p:spPr bwMode="auto">
          <a:xfrm>
            <a:off x="8458200" y="0"/>
            <a:ext cx="685800" cy="5715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5</a:t>
            </a: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Psych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764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3487" y="1124744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(i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) Explain the terms 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hostile aggression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instrumental aggression. (2 marks)</a:t>
            </a:r>
          </a:p>
          <a:p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2 marks for 2 of:</a:t>
            </a:r>
          </a:p>
          <a:p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1. Hostile – reactive/solely to harm/planned/involves anger</a:t>
            </a:r>
          </a:p>
          <a:p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2. Instrumental – channelled/means to a goal/no anger involved/use </a:t>
            </a:r>
            <a:r>
              <a:rPr lang="en-GB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aggression to 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get result</a:t>
            </a: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ii) Explain how 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frustration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may lead to 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aggression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(4 marks)</a:t>
            </a:r>
          </a:p>
          <a:p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4 marks for 4 of:</a:t>
            </a:r>
          </a:p>
          <a:p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1. Performer tries to achieve goal</a:t>
            </a:r>
          </a:p>
          <a:p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2. Opposition block/stop/tackle</a:t>
            </a:r>
          </a:p>
          <a:p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3. Leads to frustration and possible aggression</a:t>
            </a:r>
          </a:p>
          <a:p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4. Build up of frustration – more likelihood of aggression</a:t>
            </a:r>
          </a:p>
          <a:p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5. Aggression reduces frustration/catharsis</a:t>
            </a:r>
          </a:p>
          <a:p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6. (Berkowitz’s) aggressive cues – greater likelihood of aggression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7637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7"/>
          <p:cNvSpPr txBox="1">
            <a:spLocks noChangeArrowheads="1"/>
          </p:cNvSpPr>
          <p:nvPr/>
        </p:nvSpPr>
        <p:spPr bwMode="auto">
          <a:xfrm>
            <a:off x="8458200" y="0"/>
            <a:ext cx="685800" cy="5715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5</a:t>
            </a: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Psych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002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268760"/>
            <a:ext cx="813690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(iii) How might a coach try to reduce the aggressive tendencies of one of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their players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(3 marks)</a:t>
            </a:r>
          </a:p>
          <a:p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3 marks for 3 of:</a:t>
            </a:r>
          </a:p>
          <a:p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1. Praise/reinforce assertive behaviour</a:t>
            </a:r>
          </a:p>
          <a:p>
            <a:r>
              <a:rPr lang="en-GB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. Remove cues/factors causing aggression</a:t>
            </a:r>
          </a:p>
          <a:p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3. Remove/penalise aggressive player</a:t>
            </a:r>
          </a:p>
          <a:p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4. Teach stress management techniques to reduce arousal/relaxation</a:t>
            </a:r>
          </a:p>
          <a:p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5. Teach cognitive techniques/imagery/self-talk</a:t>
            </a:r>
          </a:p>
          <a:p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6. Encourage performance-related rather than outcome related goals</a:t>
            </a:r>
          </a:p>
          <a:p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7. Stop encouraging/reinforcing aggressive behaviour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7637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7"/>
          <p:cNvSpPr txBox="1">
            <a:spLocks noChangeArrowheads="1"/>
          </p:cNvSpPr>
          <p:nvPr/>
        </p:nvSpPr>
        <p:spPr bwMode="auto">
          <a:xfrm>
            <a:off x="8458200" y="0"/>
            <a:ext cx="685800" cy="5715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5</a:t>
            </a: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Psych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056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7637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7"/>
          <p:cNvSpPr txBox="1">
            <a:spLocks noChangeArrowheads="1"/>
          </p:cNvSpPr>
          <p:nvPr/>
        </p:nvSpPr>
        <p:spPr bwMode="auto">
          <a:xfrm>
            <a:off x="8458200" y="0"/>
            <a:ext cx="685800" cy="5715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5</a:t>
            </a: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Psych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77" y="692696"/>
            <a:ext cx="7855867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794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7637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8458200" y="0"/>
            <a:ext cx="685800" cy="5715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5</a:t>
            </a: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Psych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1720" y="305865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latin typeface="Arial" pitchFamily="34" charset="0"/>
                <a:cs typeface="Arial" pitchFamily="34" charset="0"/>
              </a:rPr>
              <a:t>Aggression 14 Marker</a:t>
            </a:r>
            <a:endParaRPr lang="en-GB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5353" y="1124744"/>
            <a:ext cx="763284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0000"/>
                </a:solidFill>
                <a:latin typeface="Arial"/>
              </a:rPr>
              <a:t>Sporting contests require the performer’s full commitment, both physically and psychologically. The performance of some individuals can be hindered by over-arousal. </a:t>
            </a:r>
            <a:endParaRPr lang="en-GB" sz="2400" dirty="0" smtClean="0">
              <a:solidFill>
                <a:srgbClr val="000000"/>
              </a:solidFill>
              <a:latin typeface="Arial"/>
            </a:endParaRPr>
          </a:p>
          <a:p>
            <a:endParaRPr lang="en-GB" sz="2400" dirty="0">
              <a:solidFill>
                <a:srgbClr val="000000"/>
              </a:solidFill>
              <a:latin typeface="Arial"/>
            </a:endParaRPr>
          </a:p>
          <a:p>
            <a:r>
              <a:rPr lang="en-GB" sz="2400" dirty="0" smtClean="0">
                <a:solidFill>
                  <a:srgbClr val="000000"/>
                </a:solidFill>
                <a:latin typeface="Arial"/>
              </a:rPr>
              <a:t>Explain</a:t>
            </a:r>
            <a:r>
              <a:rPr lang="en-GB" sz="2400" dirty="0">
                <a:solidFill>
                  <a:srgbClr val="000000"/>
                </a:solidFill>
                <a:latin typeface="Arial"/>
              </a:rPr>
              <a:t>, using appropriate psychological theories, the possible causes of aggressive behaviour during sporting contests </a:t>
            </a:r>
            <a:r>
              <a:rPr lang="en-GB" sz="2400" b="1" dirty="0">
                <a:solidFill>
                  <a:srgbClr val="000000"/>
                </a:solidFill>
                <a:latin typeface="Arial"/>
              </a:rPr>
              <a:t>and </a:t>
            </a:r>
            <a:r>
              <a:rPr lang="en-GB" sz="2400" dirty="0">
                <a:solidFill>
                  <a:srgbClr val="000000"/>
                </a:solidFill>
                <a:latin typeface="Arial"/>
              </a:rPr>
              <a:t>suggest strategies that a coach could use to develop the assertive behaviour of a performer. 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5049223"/>
            <a:ext cx="4390255" cy="156966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Task 1</a:t>
            </a:r>
          </a:p>
          <a:p>
            <a:r>
              <a:rPr lang="en-GB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Produce a mark scheme listing all the possible key points – aim for 24!!</a:t>
            </a:r>
            <a:endParaRPr lang="en-GB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26461" y="5049223"/>
            <a:ext cx="3674639" cy="120032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Task 2</a:t>
            </a:r>
          </a:p>
          <a:p>
            <a:r>
              <a:rPr lang="en-GB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Write your best possible answer in 20 minutes</a:t>
            </a:r>
            <a:endParaRPr lang="en-GB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040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221E7B78665E49A701798582881B04" ma:contentTypeVersion="1" ma:contentTypeDescription="Create a new document." ma:contentTypeScope="" ma:versionID="006f581a886ca102c6b9598a34bd72e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2B59F0F-86E1-4631-82EE-8596F4EF4C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7070561-9AA6-4F48-8344-18C4718C5E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40EE8E-6EC4-41CF-8604-217A6CFB6057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322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Bonney</dc:creator>
  <cp:lastModifiedBy>Daniel Bonney</cp:lastModifiedBy>
  <cp:revision>9</cp:revision>
  <dcterms:created xsi:type="dcterms:W3CDTF">2012-11-13T08:30:58Z</dcterms:created>
  <dcterms:modified xsi:type="dcterms:W3CDTF">2014-10-16T12:22:18Z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0x010100CB221E7B78665E49A701798582881B04</vt:lpwstr>
  </property>
</Properties>
</file>