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61" r:id="rId5"/>
    <p:sldId id="263" r:id="rId6"/>
    <p:sldId id="258" r:id="rId7"/>
    <p:sldId id="262" r:id="rId8"/>
    <p:sldId id="264" r:id="rId9"/>
    <p:sldId id="259" r:id="rId10"/>
    <p:sldId id="26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Revisión</a:t>
            </a:r>
            <a:r>
              <a:rPr lang="en-GB" dirty="0" smtClean="0"/>
              <a:t> del </a:t>
            </a:r>
            <a:r>
              <a:rPr lang="en-GB" dirty="0" err="1" smtClean="0"/>
              <a:t>subjuntivo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4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571" y="315884"/>
            <a:ext cx="1166275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Os</a:t>
            </a:r>
            <a:r>
              <a:rPr lang="en-GB" sz="2400" dirty="0"/>
              <a:t> </a:t>
            </a:r>
            <a:r>
              <a:rPr lang="en-GB" sz="2400" dirty="0" err="1"/>
              <a:t>habríais</a:t>
            </a:r>
            <a:r>
              <a:rPr lang="en-GB" sz="2400" dirty="0"/>
              <a:t> </a:t>
            </a:r>
            <a:r>
              <a:rPr lang="en-GB" sz="2400" dirty="0" err="1"/>
              <a:t>enterado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(</a:t>
            </a:r>
            <a:r>
              <a:rPr lang="en-GB" sz="2400" dirty="0" err="1"/>
              <a:t>aparecer</a:t>
            </a:r>
            <a:r>
              <a:rPr lang="en-GB" sz="2400" dirty="0" smtClean="0"/>
              <a:t>)………………</a:t>
            </a:r>
            <a:r>
              <a:rPr lang="en-GB" sz="2400" dirty="0"/>
              <a:t>  antes.[You would have been able to experience it if you had appeared sooner.]|main verb in the </a:t>
            </a:r>
            <a:r>
              <a:rPr lang="en-GB" sz="2400" i="1" dirty="0" err="1"/>
              <a:t>condicional</a:t>
            </a:r>
            <a:r>
              <a:rPr lang="en-GB" sz="2400" i="1" dirty="0"/>
              <a:t> </a:t>
            </a:r>
            <a:r>
              <a:rPr lang="en-GB" sz="2400" i="1" dirty="0" smtClean="0"/>
              <a:t>perfecto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Seguro</a:t>
            </a:r>
            <a:r>
              <a:rPr lang="en-GB" sz="2400" dirty="0"/>
              <a:t> que </a:t>
            </a:r>
            <a:r>
              <a:rPr lang="en-GB" sz="2400" dirty="0" err="1"/>
              <a:t>nosotros</a:t>
            </a:r>
            <a:r>
              <a:rPr lang="en-GB" sz="2400" dirty="0"/>
              <a:t> (</a:t>
            </a:r>
            <a:r>
              <a:rPr lang="en-GB" sz="2400" dirty="0" err="1"/>
              <a:t>disfrutar</a:t>
            </a:r>
            <a:r>
              <a:rPr lang="en-GB" sz="2400" dirty="0" smtClean="0"/>
              <a:t>)………….</a:t>
            </a:r>
            <a:r>
              <a:rPr lang="en-GB" sz="2400" dirty="0"/>
              <a:t>  </a:t>
            </a:r>
            <a:r>
              <a:rPr lang="en-GB" sz="2400" dirty="0" err="1"/>
              <a:t>como</a:t>
            </a:r>
            <a:r>
              <a:rPr lang="en-GB" sz="2400" dirty="0"/>
              <a:t> </a:t>
            </a:r>
            <a:r>
              <a:rPr lang="en-GB" sz="2400" dirty="0" err="1"/>
              <a:t>niños</a:t>
            </a:r>
            <a:r>
              <a:rPr lang="en-GB" sz="2400" dirty="0"/>
              <a:t>.[We would certainly have enjoyed ourselves like children.]|completed action in the past for the person who’s </a:t>
            </a:r>
            <a:r>
              <a:rPr lang="en-GB" sz="2400" dirty="0" smtClean="0"/>
              <a:t>speaking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Os</a:t>
            </a:r>
            <a:r>
              <a:rPr lang="en-GB" sz="2400" dirty="0"/>
              <a:t> </a:t>
            </a:r>
            <a:r>
              <a:rPr lang="en-GB" sz="2400" dirty="0" err="1"/>
              <a:t>contarían</a:t>
            </a:r>
            <a:r>
              <a:rPr lang="en-GB" sz="2400" dirty="0"/>
              <a:t> el </a:t>
            </a:r>
            <a:r>
              <a:rPr lang="en-GB" sz="2400" dirty="0" err="1"/>
              <a:t>secreto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(</a:t>
            </a:r>
            <a:r>
              <a:rPr lang="en-GB" sz="2400" dirty="0" err="1"/>
              <a:t>enterarse</a:t>
            </a:r>
            <a:r>
              <a:rPr lang="en-GB" sz="2400" dirty="0" smtClean="0"/>
              <a:t>)……………..</a:t>
            </a:r>
            <a:r>
              <a:rPr lang="en-GB" sz="2400" dirty="0"/>
              <a:t> .[She would tell you the secret if she had found out.]|main verb in the </a:t>
            </a:r>
            <a:r>
              <a:rPr lang="en-GB" sz="2400" i="1" dirty="0" err="1"/>
              <a:t>condicional</a:t>
            </a:r>
            <a:r>
              <a:rPr lang="en-GB" sz="2400" i="1" dirty="0"/>
              <a:t> </a:t>
            </a:r>
            <a:r>
              <a:rPr lang="en-GB" sz="2400" i="1" dirty="0" smtClean="0"/>
              <a:t>simple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smtClean="0"/>
              <a:t>No </a:t>
            </a:r>
            <a:r>
              <a:rPr lang="en-GB" sz="2400" dirty="0" err="1" smtClean="0"/>
              <a:t>te</a:t>
            </a:r>
            <a:r>
              <a:rPr lang="en-GB" sz="2400" dirty="0" smtClean="0"/>
              <a:t> lo </a:t>
            </a:r>
            <a:r>
              <a:rPr lang="en-GB" sz="2400" dirty="0" err="1" smtClean="0"/>
              <a:t>dije</a:t>
            </a:r>
            <a:r>
              <a:rPr lang="en-GB" sz="2400" dirty="0" smtClean="0"/>
              <a:t> </a:t>
            </a:r>
            <a:r>
              <a:rPr lang="en-GB" sz="2400" dirty="0" err="1" smtClean="0"/>
              <a:t>porque</a:t>
            </a:r>
            <a:r>
              <a:rPr lang="en-GB" sz="2400" dirty="0" smtClean="0"/>
              <a:t> </a:t>
            </a:r>
            <a:r>
              <a:rPr lang="en-GB" sz="2400" dirty="0" err="1" smtClean="0"/>
              <a:t>te</a:t>
            </a:r>
            <a:r>
              <a:rPr lang="en-GB" sz="2400" dirty="0" smtClean="0"/>
              <a:t> (</a:t>
            </a:r>
            <a:r>
              <a:rPr lang="en-GB" sz="2400" dirty="0" err="1" smtClean="0"/>
              <a:t>preocupar</a:t>
            </a:r>
            <a:r>
              <a:rPr lang="en-GB" sz="2400" dirty="0" smtClean="0"/>
              <a:t>)…………………. .[I didn’t tell you because you would have worried.]|completed action in the past for the person who’s speaking</a:t>
            </a:r>
          </a:p>
          <a:p>
            <a:pPr>
              <a:buFont typeface="+mj-lt"/>
              <a:buAutoNum type="arabicPeriod"/>
            </a:pPr>
            <a:endParaRPr lang="en-GB" sz="2400" dirty="0" smtClean="0"/>
          </a:p>
          <a:p>
            <a:pPr>
              <a:buFont typeface="+mj-lt"/>
              <a:buAutoNum type="arabicPeriod"/>
            </a:pPr>
            <a:r>
              <a:rPr lang="en-GB" sz="2400" dirty="0" err="1" smtClean="0"/>
              <a:t>Habría</a:t>
            </a:r>
            <a:r>
              <a:rPr lang="en-GB" sz="2400" dirty="0" smtClean="0"/>
              <a:t> </a:t>
            </a:r>
            <a:r>
              <a:rPr lang="en-GB" sz="2400" dirty="0" err="1"/>
              <a:t>asistido</a:t>
            </a:r>
            <a:r>
              <a:rPr lang="en-GB" sz="2400" dirty="0"/>
              <a:t> al </a:t>
            </a:r>
            <a:r>
              <a:rPr lang="en-GB" sz="2400" dirty="0" err="1"/>
              <a:t>congreso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(</a:t>
            </a:r>
            <a:r>
              <a:rPr lang="en-GB" sz="2400" dirty="0" err="1"/>
              <a:t>saber</a:t>
            </a:r>
            <a:r>
              <a:rPr lang="en-GB" sz="2400" dirty="0" smtClean="0"/>
              <a:t>)……………..</a:t>
            </a:r>
            <a:r>
              <a:rPr lang="en-GB" sz="2400" dirty="0"/>
              <a:t>  </a:t>
            </a:r>
            <a:r>
              <a:rPr lang="en-GB" sz="2400" dirty="0" err="1"/>
              <a:t>quién</a:t>
            </a:r>
            <a:r>
              <a:rPr lang="en-GB" sz="2400" dirty="0"/>
              <a:t> era el </a:t>
            </a:r>
            <a:r>
              <a:rPr lang="en-GB" sz="2400" dirty="0" err="1"/>
              <a:t>ponente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66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5" y="476886"/>
            <a:ext cx="115713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GB" sz="2400" dirty="0"/>
              <a:t>Me </a:t>
            </a:r>
            <a:r>
              <a:rPr lang="en-GB" sz="2400" dirty="0" err="1"/>
              <a:t>habría</a:t>
            </a:r>
            <a:r>
              <a:rPr lang="en-GB" sz="2400" dirty="0"/>
              <a:t> </a:t>
            </a:r>
            <a:r>
              <a:rPr lang="en-GB" sz="2400" dirty="0" err="1"/>
              <a:t>gustado</a:t>
            </a:r>
            <a:r>
              <a:rPr lang="en-GB" sz="2400" dirty="0"/>
              <a:t> que la </a:t>
            </a:r>
            <a:r>
              <a:rPr lang="en-GB" sz="2400" dirty="0" err="1"/>
              <a:t>banda</a:t>
            </a:r>
            <a:r>
              <a:rPr lang="en-GB" sz="2400" dirty="0"/>
              <a:t> (</a:t>
            </a:r>
            <a:r>
              <a:rPr lang="en-GB" sz="2400" dirty="0" err="1"/>
              <a:t>componer</a:t>
            </a:r>
            <a:r>
              <a:rPr lang="en-GB" sz="2400" dirty="0"/>
              <a:t>) </a:t>
            </a:r>
            <a:r>
              <a:rPr lang="en-GB" sz="2400" dirty="0" smtClean="0"/>
              <a:t>………….. </a:t>
            </a:r>
            <a:r>
              <a:rPr lang="en-GB" sz="2400" dirty="0" err="1"/>
              <a:t>una</a:t>
            </a:r>
            <a:r>
              <a:rPr lang="en-GB" sz="2400" dirty="0"/>
              <a:t> </a:t>
            </a:r>
            <a:r>
              <a:rPr lang="en-GB" sz="2400" dirty="0" err="1"/>
              <a:t>canción</a:t>
            </a:r>
            <a:r>
              <a:rPr lang="en-GB" sz="2400" dirty="0"/>
              <a:t> para </a:t>
            </a:r>
            <a:r>
              <a:rPr lang="en-GB" sz="2400" dirty="0" err="1"/>
              <a:t>mí</a:t>
            </a:r>
            <a:r>
              <a:rPr lang="en-GB" sz="2400" dirty="0"/>
              <a:t>.[I would have liked it if the band had composed a song for me.]|main verb in the </a:t>
            </a:r>
            <a:r>
              <a:rPr lang="en-GB" sz="2400" i="1" dirty="0" err="1"/>
              <a:t>condicional</a:t>
            </a:r>
            <a:r>
              <a:rPr lang="en-GB" sz="2400" i="1" dirty="0"/>
              <a:t> </a:t>
            </a:r>
            <a:r>
              <a:rPr lang="en-GB" sz="2400" i="1" dirty="0" smtClean="0"/>
              <a:t>simple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Aunque</a:t>
            </a:r>
            <a:r>
              <a:rPr lang="en-GB" sz="2400" dirty="0"/>
              <a:t> no </a:t>
            </a:r>
            <a:r>
              <a:rPr lang="en-GB" sz="2400" dirty="0" err="1"/>
              <a:t>nos</a:t>
            </a:r>
            <a:r>
              <a:rPr lang="en-GB" sz="2400" dirty="0"/>
              <a:t> </a:t>
            </a:r>
            <a:r>
              <a:rPr lang="en-GB" sz="2400" dirty="0" err="1"/>
              <a:t>gusta</a:t>
            </a:r>
            <a:r>
              <a:rPr lang="en-GB" sz="2400" dirty="0"/>
              <a:t> </a:t>
            </a:r>
            <a:r>
              <a:rPr lang="en-GB" sz="2400" dirty="0" err="1"/>
              <a:t>esta</a:t>
            </a:r>
            <a:r>
              <a:rPr lang="en-GB" sz="2400" dirty="0"/>
              <a:t> </a:t>
            </a:r>
            <a:r>
              <a:rPr lang="en-GB" sz="2400" dirty="0" err="1"/>
              <a:t>película</a:t>
            </a:r>
            <a:r>
              <a:rPr lang="en-GB" sz="2400" dirty="0"/>
              <a:t>, la (</a:t>
            </a:r>
            <a:r>
              <a:rPr lang="en-GB" sz="2400" dirty="0" err="1"/>
              <a:t>ver</a:t>
            </a:r>
            <a:r>
              <a:rPr lang="en-GB" sz="2400" dirty="0"/>
              <a:t>) </a:t>
            </a:r>
            <a:r>
              <a:rPr lang="en-GB" sz="2400" dirty="0" smtClean="0"/>
              <a:t>………….. </a:t>
            </a:r>
            <a:r>
              <a:rPr lang="en-GB" sz="2400" dirty="0"/>
              <a:t>de </a:t>
            </a:r>
            <a:r>
              <a:rPr lang="en-GB" sz="2400" dirty="0" err="1"/>
              <a:t>todos</a:t>
            </a:r>
            <a:r>
              <a:rPr lang="en-GB" sz="2400" dirty="0"/>
              <a:t> </a:t>
            </a:r>
            <a:r>
              <a:rPr lang="en-GB" sz="2400" dirty="0" err="1"/>
              <a:t>modos</a:t>
            </a:r>
            <a:r>
              <a:rPr lang="en-GB" sz="2400" dirty="0"/>
              <a:t>.[Although we don’t like this film, we would have watched it anyway.]|hypothetical actions which can also sometimes express </a:t>
            </a:r>
            <a:r>
              <a:rPr lang="en-GB" sz="2400" dirty="0" smtClean="0"/>
              <a:t>regret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Te</a:t>
            </a:r>
            <a:r>
              <a:rPr lang="en-GB" sz="2400" dirty="0"/>
              <a:t> </a:t>
            </a:r>
            <a:r>
              <a:rPr lang="en-GB" sz="2400" dirty="0" err="1"/>
              <a:t>habríamos</a:t>
            </a:r>
            <a:r>
              <a:rPr lang="en-GB" sz="2400" dirty="0"/>
              <a:t> </a:t>
            </a:r>
            <a:r>
              <a:rPr lang="en-GB" sz="2400" dirty="0" err="1"/>
              <a:t>traído</a:t>
            </a:r>
            <a:r>
              <a:rPr lang="en-GB" sz="2400" dirty="0"/>
              <a:t> a casa </a:t>
            </a:r>
            <a:r>
              <a:rPr lang="en-GB" sz="2400" dirty="0" err="1"/>
              <a:t>si</a:t>
            </a:r>
            <a:r>
              <a:rPr lang="en-GB" sz="2400" dirty="0"/>
              <a:t> lo (</a:t>
            </a:r>
            <a:r>
              <a:rPr lang="en-GB" sz="2400" dirty="0" err="1"/>
              <a:t>pedir</a:t>
            </a:r>
            <a:r>
              <a:rPr lang="en-GB" sz="2400" dirty="0"/>
              <a:t>) </a:t>
            </a:r>
            <a:r>
              <a:rPr lang="en-GB" sz="2400" dirty="0" smtClean="0"/>
              <a:t>…………….[</a:t>
            </a:r>
            <a:r>
              <a:rPr lang="en-GB" sz="2400" dirty="0"/>
              <a:t>We would have brought you home if you had said so.]|main verb in the </a:t>
            </a:r>
            <a:r>
              <a:rPr lang="en-GB" sz="2400" i="1" dirty="0" err="1"/>
              <a:t>condicional</a:t>
            </a:r>
            <a:r>
              <a:rPr lang="en-GB" sz="2400" i="1" dirty="0"/>
              <a:t> </a:t>
            </a:r>
            <a:r>
              <a:rPr lang="en-GB" sz="2400" i="1" dirty="0" err="1" smtClean="0"/>
              <a:t>compuesto</a:t>
            </a:r>
            <a:endParaRPr lang="en-GB" sz="2400" i="1" dirty="0" smtClean="0"/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No </a:t>
            </a:r>
            <a:r>
              <a:rPr lang="en-GB" sz="2400" dirty="0" err="1"/>
              <a:t>podrías</a:t>
            </a:r>
            <a:r>
              <a:rPr lang="en-GB" sz="2400" dirty="0"/>
              <a:t> </a:t>
            </a:r>
            <a:r>
              <a:rPr lang="en-GB" sz="2400" dirty="0" err="1"/>
              <a:t>odiarles</a:t>
            </a:r>
            <a:r>
              <a:rPr lang="en-GB" sz="2400" dirty="0"/>
              <a:t> </a:t>
            </a:r>
            <a:r>
              <a:rPr lang="en-GB" sz="2400" dirty="0" err="1"/>
              <a:t>aunque</a:t>
            </a:r>
            <a:r>
              <a:rPr lang="en-GB" sz="2400" dirty="0"/>
              <a:t> (</a:t>
            </a:r>
            <a:r>
              <a:rPr lang="en-GB" sz="2400" dirty="0" err="1"/>
              <a:t>hacer</a:t>
            </a:r>
            <a:r>
              <a:rPr lang="en-GB" sz="2400" dirty="0"/>
              <a:t>) </a:t>
            </a:r>
            <a:r>
              <a:rPr lang="en-GB" sz="2400" dirty="0" smtClean="0"/>
              <a:t>…………….. </a:t>
            </a:r>
            <a:r>
              <a:rPr lang="en-GB" sz="2400" dirty="0"/>
              <a:t>lo </a:t>
            </a:r>
            <a:r>
              <a:rPr lang="en-GB" sz="2400" dirty="0" err="1"/>
              <a:t>mismo</a:t>
            </a:r>
            <a:r>
              <a:rPr lang="en-GB" sz="2400" dirty="0"/>
              <a:t>.[You couldn’t hate them, even if they had done the same.]|main verb in the </a:t>
            </a:r>
            <a:r>
              <a:rPr lang="en-GB" sz="2400" i="1" dirty="0" err="1"/>
              <a:t>condicional</a:t>
            </a:r>
            <a:r>
              <a:rPr lang="en-GB" sz="2400" i="1" dirty="0"/>
              <a:t> </a:t>
            </a:r>
            <a:r>
              <a:rPr lang="en-GB" sz="2400" i="1" dirty="0" smtClean="0"/>
              <a:t>simple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Yo</a:t>
            </a:r>
            <a:r>
              <a:rPr lang="en-GB" sz="2400" dirty="0"/>
              <a:t> (</a:t>
            </a:r>
            <a:r>
              <a:rPr lang="en-GB" sz="2400" dirty="0" err="1"/>
              <a:t>poner</a:t>
            </a:r>
            <a:r>
              <a:rPr lang="en-GB" sz="2400" dirty="0"/>
              <a:t>)  </a:t>
            </a:r>
            <a:r>
              <a:rPr lang="en-GB" sz="2400" dirty="0" err="1"/>
              <a:t>más</a:t>
            </a:r>
            <a:r>
              <a:rPr lang="en-GB" sz="2400" dirty="0"/>
              <a:t> comida </a:t>
            </a:r>
            <a:r>
              <a:rPr lang="en-GB" sz="2400" dirty="0" err="1"/>
              <a:t>si</a:t>
            </a:r>
            <a:r>
              <a:rPr lang="en-GB" sz="2400" dirty="0"/>
              <a:t> (</a:t>
            </a:r>
            <a:r>
              <a:rPr lang="en-GB" sz="2400" dirty="0" err="1"/>
              <a:t>saber</a:t>
            </a:r>
            <a:r>
              <a:rPr lang="en-GB" sz="2400" dirty="0"/>
              <a:t>)</a:t>
            </a:r>
            <a:r>
              <a:rPr lang="en-GB" sz="2400"/>
              <a:t> </a:t>
            </a:r>
            <a:r>
              <a:rPr lang="en-GB" sz="2400" smtClean="0"/>
              <a:t>……………… </a:t>
            </a:r>
            <a:r>
              <a:rPr lang="en-GB" sz="2400" dirty="0"/>
              <a:t>que </a:t>
            </a:r>
            <a:r>
              <a:rPr lang="en-GB" sz="2400" dirty="0" err="1"/>
              <a:t>venía</a:t>
            </a:r>
            <a:r>
              <a:rPr lang="en-GB" sz="2400" dirty="0"/>
              <a:t> </a:t>
            </a:r>
            <a:r>
              <a:rPr lang="en-GB" sz="2400" dirty="0" err="1"/>
              <a:t>tanta</a:t>
            </a:r>
            <a:r>
              <a:rPr lang="en-GB" sz="2400" dirty="0"/>
              <a:t> </a:t>
            </a:r>
            <a:r>
              <a:rPr lang="en-GB" sz="2400" dirty="0" err="1"/>
              <a:t>gente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966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825" y="955964"/>
            <a:ext cx="867017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WEIRDO</a:t>
            </a:r>
          </a:p>
          <a:p>
            <a:r>
              <a:rPr lang="en-GB" sz="3200" dirty="0"/>
              <a:t>The acronym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WEIRDO</a:t>
            </a:r>
            <a:r>
              <a:rPr lang="en-GB" sz="3200" dirty="0"/>
              <a:t> stands for Wishes, Emotions, Impersonal Expressions, Recommendations, Doubt/Denial, and </a:t>
            </a:r>
            <a:r>
              <a:rPr lang="en-GB" sz="3200" dirty="0" err="1"/>
              <a:t>Ojalá</a:t>
            </a:r>
            <a:r>
              <a:rPr lang="en-GB" sz="3200" dirty="0"/>
              <a:t>, which are all situations in which you're likely to use the subjunctive. </a:t>
            </a:r>
            <a:endParaRPr lang="en-GB" sz="3200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3415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87859"/>
              </p:ext>
            </p:extLst>
          </p:nvPr>
        </p:nvGraphicFramePr>
        <p:xfrm>
          <a:off x="739833" y="1504603"/>
          <a:ext cx="9160624" cy="4924936"/>
        </p:xfrm>
        <a:graphic>
          <a:graphicData uri="http://schemas.openxmlformats.org/drawingml/2006/table">
            <a:tbl>
              <a:tblPr/>
              <a:tblGrid>
                <a:gridCol w="2290156">
                  <a:extLst>
                    <a:ext uri="{9D8B030D-6E8A-4147-A177-3AD203B41FA5}">
                      <a16:colId xmlns:a16="http://schemas.microsoft.com/office/drawing/2014/main" val="3264843305"/>
                    </a:ext>
                  </a:extLst>
                </a:gridCol>
                <a:gridCol w="2290156">
                  <a:extLst>
                    <a:ext uri="{9D8B030D-6E8A-4147-A177-3AD203B41FA5}">
                      <a16:colId xmlns:a16="http://schemas.microsoft.com/office/drawing/2014/main" val="4055085203"/>
                    </a:ext>
                  </a:extLst>
                </a:gridCol>
                <a:gridCol w="2290156">
                  <a:extLst>
                    <a:ext uri="{9D8B030D-6E8A-4147-A177-3AD203B41FA5}">
                      <a16:colId xmlns:a16="http://schemas.microsoft.com/office/drawing/2014/main" val="3916616555"/>
                    </a:ext>
                  </a:extLst>
                </a:gridCol>
                <a:gridCol w="2290156">
                  <a:extLst>
                    <a:ext uri="{9D8B030D-6E8A-4147-A177-3AD203B41FA5}">
                      <a16:colId xmlns:a16="http://schemas.microsoft.com/office/drawing/2014/main" val="422926669"/>
                    </a:ext>
                  </a:extLst>
                </a:gridCol>
              </a:tblGrid>
              <a:tr h="1063476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F0"/>
                          </a:solidFill>
                        </a:rPr>
                        <a:t>persona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F0"/>
                          </a:solidFill>
                        </a:rPr>
                        <a:t>-</a:t>
                      </a:r>
                      <a:r>
                        <a:rPr lang="en-GB" sz="2400" dirty="0" err="1">
                          <a:solidFill>
                            <a:srgbClr val="00B0F0"/>
                          </a:solidFill>
                        </a:rPr>
                        <a:t>ar</a:t>
                      </a:r>
                      <a:r>
                        <a:rPr lang="en-GB" sz="2400" dirty="0">
                          <a:solidFill>
                            <a:srgbClr val="00B0F0"/>
                          </a:solidFill>
                        </a:rPr>
                        <a:t/>
                      </a:r>
                      <a:br>
                        <a:rPr lang="en-GB" sz="2400" dirty="0">
                          <a:solidFill>
                            <a:srgbClr val="00B0F0"/>
                          </a:solidFill>
                        </a:rPr>
                      </a:br>
                      <a:r>
                        <a:rPr lang="en-GB" sz="2400" dirty="0" err="1">
                          <a:solidFill>
                            <a:srgbClr val="00B0F0"/>
                          </a:solidFill>
                        </a:rPr>
                        <a:t>hablar</a:t>
                      </a:r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F0"/>
                          </a:solidFill>
                        </a:rPr>
                        <a:t>-</a:t>
                      </a:r>
                      <a:r>
                        <a:rPr lang="en-GB" sz="2400" dirty="0" err="1">
                          <a:solidFill>
                            <a:srgbClr val="00B0F0"/>
                          </a:solidFill>
                        </a:rPr>
                        <a:t>er</a:t>
                      </a:r>
                      <a:r>
                        <a:rPr lang="en-GB" sz="2400" dirty="0">
                          <a:solidFill>
                            <a:srgbClr val="00B0F0"/>
                          </a:solidFill>
                        </a:rPr>
                        <a:t/>
                      </a:r>
                      <a:br>
                        <a:rPr lang="en-GB" sz="2400" dirty="0">
                          <a:solidFill>
                            <a:srgbClr val="00B0F0"/>
                          </a:solidFill>
                        </a:rPr>
                      </a:br>
                      <a:r>
                        <a:rPr lang="en-GB" sz="2400" dirty="0" err="1">
                          <a:solidFill>
                            <a:srgbClr val="00B0F0"/>
                          </a:solidFill>
                        </a:rPr>
                        <a:t>aprender</a:t>
                      </a:r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F0"/>
                          </a:solidFill>
                        </a:rPr>
                        <a:t>-</a:t>
                      </a:r>
                      <a:r>
                        <a:rPr lang="en-GB" sz="2400" dirty="0" err="1">
                          <a:solidFill>
                            <a:srgbClr val="00B0F0"/>
                          </a:solidFill>
                        </a:rPr>
                        <a:t>ir</a:t>
                      </a:r>
                      <a:r>
                        <a:rPr lang="en-GB" sz="2400" dirty="0">
                          <a:solidFill>
                            <a:srgbClr val="00B0F0"/>
                          </a:solidFill>
                        </a:rPr>
                        <a:t/>
                      </a:r>
                      <a:br>
                        <a:rPr lang="en-GB" sz="2400" dirty="0">
                          <a:solidFill>
                            <a:srgbClr val="00B0F0"/>
                          </a:solidFill>
                        </a:rPr>
                      </a:br>
                      <a:r>
                        <a:rPr lang="en-GB" sz="2400" dirty="0" err="1">
                          <a:solidFill>
                            <a:srgbClr val="00B0F0"/>
                          </a:solidFill>
                        </a:rPr>
                        <a:t>vivir</a:t>
                      </a:r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20299"/>
                  </a:ext>
                </a:extLst>
              </a:tr>
              <a:tr h="607700">
                <a:tc>
                  <a:txBody>
                    <a:bodyPr/>
                    <a:lstStyle/>
                    <a:p>
                      <a:r>
                        <a:rPr lang="en-GB" sz="2400" dirty="0" err="1"/>
                        <a:t>yo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habl</a:t>
                      </a:r>
                      <a:r>
                        <a:rPr lang="en-GB" sz="2400" u="sng">
                          <a:effectLst/>
                        </a:rPr>
                        <a:t>e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aprend</a:t>
                      </a:r>
                      <a:r>
                        <a:rPr lang="en-GB" sz="2400" u="sng">
                          <a:effectLst/>
                        </a:rPr>
                        <a:t>a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viv</a:t>
                      </a:r>
                      <a:r>
                        <a:rPr lang="en-GB" sz="2400" u="sng">
                          <a:effectLst/>
                        </a:rPr>
                        <a:t>a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731050"/>
                  </a:ext>
                </a:extLst>
              </a:tr>
              <a:tr h="607700">
                <a:tc>
                  <a:txBody>
                    <a:bodyPr/>
                    <a:lstStyle/>
                    <a:p>
                      <a:r>
                        <a:rPr lang="en-GB" sz="2400" dirty="0" err="1"/>
                        <a:t>tú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habl</a:t>
                      </a:r>
                      <a:r>
                        <a:rPr lang="en-GB" sz="2400" u="sng" dirty="0" err="1">
                          <a:effectLst/>
                        </a:rPr>
                        <a:t>es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aprend</a:t>
                      </a:r>
                      <a:r>
                        <a:rPr lang="en-GB" sz="2400" u="sng">
                          <a:effectLst/>
                        </a:rPr>
                        <a:t>as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viv</a:t>
                      </a:r>
                      <a:r>
                        <a:rPr lang="en-GB" sz="2400" u="sng">
                          <a:effectLst/>
                        </a:rPr>
                        <a:t>as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448043"/>
                  </a:ext>
                </a:extLst>
              </a:tr>
              <a:tr h="607700">
                <a:tc>
                  <a:txBody>
                    <a:bodyPr/>
                    <a:lstStyle/>
                    <a:p>
                      <a:r>
                        <a:rPr lang="en-GB" sz="2400" dirty="0" err="1"/>
                        <a:t>él</a:t>
                      </a:r>
                      <a:r>
                        <a:rPr lang="en-GB" sz="2400" dirty="0"/>
                        <a:t>/</a:t>
                      </a:r>
                      <a:r>
                        <a:rPr lang="en-GB" sz="2400" dirty="0" err="1"/>
                        <a:t>ella</a:t>
                      </a:r>
                      <a:r>
                        <a:rPr lang="en-GB" sz="2400" dirty="0"/>
                        <a:t>/</a:t>
                      </a:r>
                      <a:r>
                        <a:rPr lang="en-GB" sz="2400" dirty="0" err="1"/>
                        <a:t>usted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habl</a:t>
                      </a:r>
                      <a:r>
                        <a:rPr lang="en-GB" sz="2400" u="sng" dirty="0" err="1">
                          <a:effectLst/>
                        </a:rPr>
                        <a:t>e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aprend</a:t>
                      </a:r>
                      <a:r>
                        <a:rPr lang="en-GB" sz="2400" u="sng" dirty="0" err="1">
                          <a:effectLst/>
                        </a:rPr>
                        <a:t>a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viv</a:t>
                      </a:r>
                      <a:r>
                        <a:rPr lang="en-GB" sz="2400" u="sng">
                          <a:effectLst/>
                        </a:rPr>
                        <a:t>a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47584"/>
                  </a:ext>
                </a:extLst>
              </a:tr>
              <a:tr h="607700">
                <a:tc>
                  <a:txBody>
                    <a:bodyPr/>
                    <a:lstStyle/>
                    <a:p>
                      <a:r>
                        <a:rPr lang="en-GB" sz="2400"/>
                        <a:t>nosotros/-as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habl</a:t>
                      </a:r>
                      <a:r>
                        <a:rPr lang="en-GB" sz="2400" u="sng" dirty="0" err="1">
                          <a:effectLst/>
                        </a:rPr>
                        <a:t>emos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aprend</a:t>
                      </a:r>
                      <a:r>
                        <a:rPr lang="en-GB" sz="2400" u="sng" dirty="0" err="1">
                          <a:effectLst/>
                        </a:rPr>
                        <a:t>amos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viv</a:t>
                      </a:r>
                      <a:r>
                        <a:rPr lang="en-GB" sz="2400" u="sng">
                          <a:effectLst/>
                        </a:rPr>
                        <a:t>amos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426035"/>
                  </a:ext>
                </a:extLst>
              </a:tr>
              <a:tr h="607700">
                <a:tc>
                  <a:txBody>
                    <a:bodyPr/>
                    <a:lstStyle/>
                    <a:p>
                      <a:r>
                        <a:rPr lang="en-GB" sz="2400"/>
                        <a:t>vosotros/-as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habl</a:t>
                      </a:r>
                      <a:r>
                        <a:rPr lang="en-GB" sz="2400" u="sng">
                          <a:effectLst/>
                        </a:rPr>
                        <a:t>éis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aprend</a:t>
                      </a:r>
                      <a:r>
                        <a:rPr lang="en-GB" sz="2400" u="sng" dirty="0" err="1">
                          <a:effectLst/>
                        </a:rPr>
                        <a:t>áis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viv</a:t>
                      </a:r>
                      <a:r>
                        <a:rPr lang="en-GB" sz="2400" u="sng" dirty="0" err="1">
                          <a:effectLst/>
                        </a:rPr>
                        <a:t>áís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859296"/>
                  </a:ext>
                </a:extLst>
              </a:tr>
              <a:tr h="802533">
                <a:tc>
                  <a:txBody>
                    <a:bodyPr/>
                    <a:lstStyle/>
                    <a:p>
                      <a:r>
                        <a:rPr lang="en-GB" sz="2400"/>
                        <a:t>ellos/ellas/ustedes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habl</a:t>
                      </a:r>
                      <a:r>
                        <a:rPr lang="en-GB" sz="2400" u="sng">
                          <a:effectLst/>
                        </a:rPr>
                        <a:t>en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aprend</a:t>
                      </a:r>
                      <a:r>
                        <a:rPr lang="en-GB" sz="2400" u="sng">
                          <a:effectLst/>
                        </a:rPr>
                        <a:t>an</a:t>
                      </a:r>
                      <a:endParaRPr lang="en-GB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viv</a:t>
                      </a:r>
                      <a:r>
                        <a:rPr lang="en-GB" sz="2400" u="sng" dirty="0" err="1">
                          <a:effectLst/>
                        </a:rPr>
                        <a:t>an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95789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9833" y="565265"/>
            <a:ext cx="7257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Presente</a:t>
            </a:r>
            <a:r>
              <a:rPr lang="en-GB" sz="2800" dirty="0" smtClean="0"/>
              <a:t> del </a:t>
            </a:r>
            <a:r>
              <a:rPr lang="en-GB" sz="2800" dirty="0" err="1" smtClean="0"/>
              <a:t>subjuntivo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3053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193" y="507076"/>
            <a:ext cx="111806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GB" sz="2400" dirty="0" err="1"/>
              <a:t>Puede</a:t>
            </a:r>
            <a:r>
              <a:rPr lang="en-GB" sz="2400" dirty="0"/>
              <a:t> </a:t>
            </a:r>
            <a:r>
              <a:rPr lang="en-GB" sz="2400" dirty="0" err="1"/>
              <a:t>ser</a:t>
            </a:r>
            <a:r>
              <a:rPr lang="en-GB" sz="2400" dirty="0"/>
              <a:t> que </a:t>
            </a:r>
            <a:r>
              <a:rPr lang="en-GB" sz="2400" dirty="0" err="1"/>
              <a:t>mañana</a:t>
            </a:r>
            <a:r>
              <a:rPr lang="en-GB" sz="2400" dirty="0"/>
              <a:t> (</a:t>
            </a:r>
            <a:r>
              <a:rPr lang="en-GB" sz="2400" dirty="0" err="1"/>
              <a:t>venir</a:t>
            </a:r>
            <a:r>
              <a:rPr lang="en-GB" sz="2400" dirty="0"/>
              <a:t>) </a:t>
            </a:r>
            <a:r>
              <a:rPr lang="en-GB" sz="2400" dirty="0" smtClean="0"/>
              <a:t>………….. </a:t>
            </a:r>
            <a:r>
              <a:rPr lang="en-GB" sz="2400" dirty="0"/>
              <a:t>el director de la filial.[It may well be that the director of the branch office will come tomorrow.]|</a:t>
            </a:r>
            <a:r>
              <a:rPr lang="en-GB" sz="2400" dirty="0" smtClean="0"/>
              <a:t>hypothesis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Llamaremos</a:t>
            </a:r>
            <a:r>
              <a:rPr lang="en-GB" sz="2400" dirty="0"/>
              <a:t> tan pronto </a:t>
            </a:r>
            <a:r>
              <a:rPr lang="en-GB" sz="2400" dirty="0" err="1"/>
              <a:t>como</a:t>
            </a:r>
            <a:r>
              <a:rPr lang="en-GB" sz="2400" dirty="0"/>
              <a:t> (</a:t>
            </a:r>
            <a:r>
              <a:rPr lang="en-GB" sz="2400" dirty="0" err="1"/>
              <a:t>terminar</a:t>
            </a:r>
            <a:r>
              <a:rPr lang="en-GB" sz="2400" dirty="0"/>
              <a:t>) </a:t>
            </a:r>
            <a:r>
              <a:rPr lang="en-GB" sz="2400" dirty="0" smtClean="0"/>
              <a:t>……………… </a:t>
            </a:r>
            <a:r>
              <a:rPr lang="en-GB" sz="2400" dirty="0"/>
              <a:t>de comer.[We’ll call as soon as we’ve finished eating.]|After phrases such as </a:t>
            </a:r>
            <a:r>
              <a:rPr lang="en-GB" sz="2400" i="1" dirty="0"/>
              <a:t>tan pronto </a:t>
            </a:r>
            <a:r>
              <a:rPr lang="en-GB" sz="2400" i="1" dirty="0" err="1"/>
              <a:t>como</a:t>
            </a:r>
            <a:r>
              <a:rPr lang="en-GB" sz="2400" i="1" dirty="0" smtClean="0"/>
              <a:t>…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Ojalá</a:t>
            </a:r>
            <a:r>
              <a:rPr lang="en-GB" sz="2400" dirty="0"/>
              <a:t> las </a:t>
            </a:r>
            <a:r>
              <a:rPr lang="en-GB" sz="2400" dirty="0" err="1"/>
              <a:t>nubes</a:t>
            </a:r>
            <a:r>
              <a:rPr lang="en-GB" sz="2400" dirty="0"/>
              <a:t> (</a:t>
            </a:r>
            <a:r>
              <a:rPr lang="en-GB" sz="2400" dirty="0" err="1"/>
              <a:t>irse</a:t>
            </a:r>
            <a:r>
              <a:rPr lang="en-GB" sz="2400" dirty="0" smtClean="0"/>
              <a:t>)……………..</a:t>
            </a:r>
            <a:r>
              <a:rPr lang="en-GB" sz="2400" dirty="0"/>
              <a:t> .[Hopefully the clouds will go away soon.]|hopeful </a:t>
            </a:r>
            <a:r>
              <a:rPr lang="en-GB" sz="2400" dirty="0" smtClean="0"/>
              <a:t>possibility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¡No </a:t>
            </a:r>
            <a:r>
              <a:rPr lang="en-GB" sz="2400" dirty="0" err="1"/>
              <a:t>te</a:t>
            </a:r>
            <a:r>
              <a:rPr lang="en-GB" sz="2400" dirty="0"/>
              <a:t> (</a:t>
            </a:r>
            <a:r>
              <a:rPr lang="en-GB" sz="2400" dirty="0" err="1"/>
              <a:t>ensuciar</a:t>
            </a:r>
            <a:r>
              <a:rPr lang="en-GB" sz="2400" dirty="0"/>
              <a:t>) </a:t>
            </a:r>
            <a:r>
              <a:rPr lang="en-GB" sz="2400" dirty="0" smtClean="0"/>
              <a:t>…………….. </a:t>
            </a:r>
            <a:r>
              <a:rPr lang="en-GB" sz="2400" dirty="0"/>
              <a:t>la </a:t>
            </a:r>
            <a:r>
              <a:rPr lang="en-GB" sz="2400" dirty="0" err="1"/>
              <a:t>camisa</a:t>
            </a:r>
            <a:r>
              <a:rPr lang="en-GB" sz="2400" dirty="0"/>
              <a:t>![Don’t get your shirt dirty!]|negated </a:t>
            </a:r>
            <a:r>
              <a:rPr lang="en-GB" sz="2400" dirty="0" smtClean="0"/>
              <a:t>imperative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Iremos</a:t>
            </a:r>
            <a:r>
              <a:rPr lang="en-GB" sz="2400" dirty="0"/>
              <a:t> a </a:t>
            </a:r>
            <a:r>
              <a:rPr lang="en-GB" sz="2400" dirty="0" err="1"/>
              <a:t>esquiar</a:t>
            </a:r>
            <a:r>
              <a:rPr lang="en-GB" sz="2400" dirty="0"/>
              <a:t>, </a:t>
            </a:r>
            <a:r>
              <a:rPr lang="en-GB" sz="2400" dirty="0" err="1"/>
              <a:t>aunque</a:t>
            </a:r>
            <a:r>
              <a:rPr lang="en-GB" sz="2400" dirty="0"/>
              <a:t> no (hay) </a:t>
            </a:r>
            <a:r>
              <a:rPr lang="en-GB" sz="2400" dirty="0" smtClean="0"/>
              <a:t>…………….. </a:t>
            </a:r>
            <a:r>
              <a:rPr lang="en-GB" sz="2400" dirty="0" err="1"/>
              <a:t>demasiada</a:t>
            </a:r>
            <a:r>
              <a:rPr lang="en-GB" sz="2400" dirty="0"/>
              <a:t> </a:t>
            </a:r>
            <a:r>
              <a:rPr lang="en-GB" sz="2400" dirty="0" err="1"/>
              <a:t>nieve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377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069" y="1022465"/>
            <a:ext cx="108813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GB" sz="2400" dirty="0" err="1"/>
              <a:t>Espero</a:t>
            </a:r>
            <a:r>
              <a:rPr lang="en-GB" sz="2400" dirty="0"/>
              <a:t> que </a:t>
            </a:r>
            <a:r>
              <a:rPr lang="en-GB" sz="2400" dirty="0" err="1"/>
              <a:t>los</a:t>
            </a:r>
            <a:r>
              <a:rPr lang="en-GB" sz="2400" dirty="0"/>
              <a:t> </a:t>
            </a:r>
            <a:r>
              <a:rPr lang="en-GB" sz="2400" dirty="0" err="1"/>
              <a:t>húspedes</a:t>
            </a:r>
            <a:r>
              <a:rPr lang="en-GB" sz="2400" dirty="0"/>
              <a:t> no (</a:t>
            </a:r>
            <a:r>
              <a:rPr lang="en-GB" sz="2400" dirty="0" err="1"/>
              <a:t>necesitar</a:t>
            </a:r>
            <a:r>
              <a:rPr lang="en-GB" sz="2400" dirty="0"/>
              <a:t>) </a:t>
            </a:r>
            <a:r>
              <a:rPr lang="en-GB" sz="2400" dirty="0" smtClean="0"/>
              <a:t>………… </a:t>
            </a:r>
            <a:r>
              <a:rPr lang="en-GB" sz="2400" dirty="0"/>
              <a:t>nada </a:t>
            </a:r>
            <a:r>
              <a:rPr lang="en-GB" sz="2400" dirty="0" err="1"/>
              <a:t>más</a:t>
            </a:r>
            <a:r>
              <a:rPr lang="en-GB" sz="2400" dirty="0"/>
              <a:t>.[I hope the guests don’t need anything else.]|hopeful </a:t>
            </a:r>
            <a:r>
              <a:rPr lang="en-GB" sz="2400" dirty="0" smtClean="0"/>
              <a:t>possibility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Es</a:t>
            </a:r>
            <a:r>
              <a:rPr lang="en-GB" sz="2400" dirty="0"/>
              <a:t> probable que (</a:t>
            </a:r>
            <a:r>
              <a:rPr lang="en-GB" sz="2400" dirty="0" err="1"/>
              <a:t>yo</a:t>
            </a:r>
            <a:r>
              <a:rPr lang="en-GB" sz="2400" dirty="0"/>
              <a:t>/</a:t>
            </a:r>
            <a:r>
              <a:rPr lang="en-GB" sz="2400" dirty="0" err="1"/>
              <a:t>llegar</a:t>
            </a:r>
            <a:r>
              <a:rPr lang="en-GB" sz="2400" dirty="0"/>
              <a:t>) </a:t>
            </a:r>
            <a:r>
              <a:rPr lang="en-GB" sz="2400" dirty="0" smtClean="0"/>
              <a:t>………… </a:t>
            </a:r>
            <a:r>
              <a:rPr lang="en-GB" sz="2400" dirty="0"/>
              <a:t>con </a:t>
            </a:r>
            <a:r>
              <a:rPr lang="en-GB" sz="2400" dirty="0" err="1"/>
              <a:t>retraso</a:t>
            </a:r>
            <a:r>
              <a:rPr lang="en-GB" sz="2400" dirty="0"/>
              <a:t>.[It’s likely that I will arrive late.]|</a:t>
            </a:r>
            <a:r>
              <a:rPr lang="en-GB" sz="2400" dirty="0" smtClean="0"/>
              <a:t>probability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Nos </a:t>
            </a:r>
            <a:r>
              <a:rPr lang="en-GB" sz="2400" dirty="0" err="1"/>
              <a:t>sentimos</a:t>
            </a:r>
            <a:r>
              <a:rPr lang="en-GB" sz="2400" dirty="0"/>
              <a:t> parte del </a:t>
            </a:r>
            <a:r>
              <a:rPr lang="en-GB" sz="2400" dirty="0" err="1"/>
              <a:t>equipo</a:t>
            </a:r>
            <a:r>
              <a:rPr lang="en-GB" sz="2400" dirty="0"/>
              <a:t>, </a:t>
            </a:r>
            <a:r>
              <a:rPr lang="en-GB" sz="2400" dirty="0" err="1"/>
              <a:t>aunque</a:t>
            </a:r>
            <a:r>
              <a:rPr lang="en-GB" sz="2400" dirty="0"/>
              <a:t> no (</a:t>
            </a:r>
            <a:r>
              <a:rPr lang="en-GB" sz="2400" dirty="0" err="1"/>
              <a:t>jugar</a:t>
            </a:r>
            <a:r>
              <a:rPr lang="en-GB" sz="2400" dirty="0"/>
              <a:t>) </a:t>
            </a:r>
            <a:r>
              <a:rPr lang="en-GB" sz="2400" dirty="0" smtClean="0"/>
              <a:t>…………. </a:t>
            </a:r>
            <a:r>
              <a:rPr lang="en-GB" sz="2400" dirty="0" err="1"/>
              <a:t>en</a:t>
            </a:r>
            <a:r>
              <a:rPr lang="en-GB" sz="2400" dirty="0"/>
              <a:t> </a:t>
            </a:r>
            <a:r>
              <a:rPr lang="en-GB" sz="2400" dirty="0" err="1"/>
              <a:t>él</a:t>
            </a:r>
            <a:r>
              <a:rPr lang="en-GB" sz="2400" dirty="0"/>
              <a:t>.[We feel like part of the team, even though we’re not playing.]|statement of hypothetical conditions with certain </a:t>
            </a:r>
            <a:r>
              <a:rPr lang="en-GB" sz="2400" dirty="0" smtClean="0"/>
              <a:t>expressions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¡No (</a:t>
            </a:r>
            <a:r>
              <a:rPr lang="en-GB" sz="2400" dirty="0" err="1" smtClean="0"/>
              <a:t>vosotros</a:t>
            </a:r>
            <a:r>
              <a:rPr lang="en-GB" sz="2400" dirty="0" smtClean="0"/>
              <a:t>/</a:t>
            </a:r>
            <a:r>
              <a:rPr lang="en-GB" sz="2400" dirty="0" err="1" smtClean="0"/>
              <a:t>practicar</a:t>
            </a:r>
            <a:r>
              <a:rPr lang="en-GB" sz="2400" dirty="0" smtClean="0"/>
              <a:t>)</a:t>
            </a:r>
            <a:r>
              <a:rPr lang="en-GB" sz="2400" dirty="0"/>
              <a:t> </a:t>
            </a:r>
            <a:r>
              <a:rPr lang="en-GB" sz="2400" dirty="0" smtClean="0"/>
              <a:t>…………..… con </a:t>
            </a:r>
            <a:r>
              <a:rPr lang="en-GB" sz="2400" dirty="0" err="1" smtClean="0"/>
              <a:t>ellos</a:t>
            </a:r>
            <a:r>
              <a:rPr lang="en-GB" sz="2400" dirty="0" smtClean="0"/>
              <a:t>![</a:t>
            </a:r>
            <a:r>
              <a:rPr lang="en-GB" sz="2400" dirty="0"/>
              <a:t>Don’t </a:t>
            </a:r>
            <a:r>
              <a:rPr lang="en-GB" sz="2400" dirty="0" smtClean="0"/>
              <a:t>practice </a:t>
            </a:r>
            <a:r>
              <a:rPr lang="en-GB" sz="2400" smtClean="0"/>
              <a:t>with them!]|</a:t>
            </a:r>
            <a:r>
              <a:rPr lang="en-GB" sz="2400" dirty="0"/>
              <a:t>negated </a:t>
            </a:r>
            <a:r>
              <a:rPr lang="en-GB" sz="2400" dirty="0" smtClean="0"/>
              <a:t>imperative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No </a:t>
            </a:r>
            <a:r>
              <a:rPr lang="en-GB" sz="2400" dirty="0" err="1"/>
              <a:t>creo</a:t>
            </a:r>
            <a:r>
              <a:rPr lang="en-GB" sz="2400" dirty="0"/>
              <a:t> que </a:t>
            </a:r>
            <a:r>
              <a:rPr lang="en-GB" sz="2400" dirty="0" err="1"/>
              <a:t>los</a:t>
            </a:r>
            <a:r>
              <a:rPr lang="en-GB" sz="2400" dirty="0"/>
              <a:t> </a:t>
            </a:r>
            <a:r>
              <a:rPr lang="en-GB" sz="2400" dirty="0" err="1"/>
              <a:t>precios</a:t>
            </a:r>
            <a:r>
              <a:rPr lang="en-GB" sz="2400" dirty="0"/>
              <a:t> (</a:t>
            </a:r>
            <a:r>
              <a:rPr lang="en-GB" sz="2400" dirty="0" err="1"/>
              <a:t>estar</a:t>
            </a:r>
            <a:r>
              <a:rPr lang="en-GB" sz="2400" dirty="0"/>
              <a:t>) </a:t>
            </a:r>
            <a:r>
              <a:rPr lang="en-GB" sz="2400" dirty="0" smtClean="0"/>
              <a:t>…………………. </a:t>
            </a:r>
            <a:r>
              <a:rPr lang="en-GB" sz="2400" dirty="0" err="1"/>
              <a:t>ahora</a:t>
            </a:r>
            <a:r>
              <a:rPr lang="en-GB" sz="2400" dirty="0"/>
              <a:t> </a:t>
            </a:r>
            <a:r>
              <a:rPr lang="en-GB" sz="2400" dirty="0" err="1"/>
              <a:t>más</a:t>
            </a:r>
            <a:r>
              <a:rPr lang="en-GB" sz="2400" dirty="0"/>
              <a:t> </a:t>
            </a:r>
            <a:r>
              <a:rPr lang="en-GB" sz="2400" dirty="0" err="1"/>
              <a:t>baratos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8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306362"/>
              </p:ext>
            </p:extLst>
          </p:nvPr>
        </p:nvGraphicFramePr>
        <p:xfrm>
          <a:off x="415634" y="1396057"/>
          <a:ext cx="10706795" cy="5378814"/>
        </p:xfrm>
        <a:graphic>
          <a:graphicData uri="http://schemas.openxmlformats.org/drawingml/2006/table">
            <a:tbl>
              <a:tblPr/>
              <a:tblGrid>
                <a:gridCol w="2141359">
                  <a:extLst>
                    <a:ext uri="{9D8B030D-6E8A-4147-A177-3AD203B41FA5}">
                      <a16:colId xmlns:a16="http://schemas.microsoft.com/office/drawing/2014/main" val="3468880381"/>
                    </a:ext>
                  </a:extLst>
                </a:gridCol>
                <a:gridCol w="2141359">
                  <a:extLst>
                    <a:ext uri="{9D8B030D-6E8A-4147-A177-3AD203B41FA5}">
                      <a16:colId xmlns:a16="http://schemas.microsoft.com/office/drawing/2014/main" val="1476585900"/>
                    </a:ext>
                  </a:extLst>
                </a:gridCol>
                <a:gridCol w="2141359">
                  <a:extLst>
                    <a:ext uri="{9D8B030D-6E8A-4147-A177-3AD203B41FA5}">
                      <a16:colId xmlns:a16="http://schemas.microsoft.com/office/drawing/2014/main" val="3786085298"/>
                    </a:ext>
                  </a:extLst>
                </a:gridCol>
                <a:gridCol w="2141359">
                  <a:extLst>
                    <a:ext uri="{9D8B030D-6E8A-4147-A177-3AD203B41FA5}">
                      <a16:colId xmlns:a16="http://schemas.microsoft.com/office/drawing/2014/main" val="3435924933"/>
                    </a:ext>
                  </a:extLst>
                </a:gridCol>
                <a:gridCol w="2141359">
                  <a:extLst>
                    <a:ext uri="{9D8B030D-6E8A-4147-A177-3AD203B41FA5}">
                      <a16:colId xmlns:a16="http://schemas.microsoft.com/office/drawing/2014/main" val="3421194152"/>
                    </a:ext>
                  </a:extLst>
                </a:gridCol>
              </a:tblGrid>
              <a:tr h="722429">
                <a:tc>
                  <a:txBody>
                    <a:bodyPr/>
                    <a:lstStyle/>
                    <a:p>
                      <a:r>
                        <a:rPr lang="en-GB" sz="2000" dirty="0"/>
                        <a:t>person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-</a:t>
                      </a:r>
                      <a:r>
                        <a:rPr lang="en-GB" sz="2000" dirty="0" err="1"/>
                        <a:t>ar</a:t>
                      </a:r>
                      <a:r>
                        <a:rPr lang="en-GB" sz="2000" dirty="0"/>
                        <a:t>/-</a:t>
                      </a:r>
                      <a:r>
                        <a:rPr lang="en-GB" sz="2000" dirty="0" err="1"/>
                        <a:t>er</a:t>
                      </a:r>
                      <a:r>
                        <a:rPr lang="en-GB" sz="2000" dirty="0"/>
                        <a:t>/-</a:t>
                      </a:r>
                      <a:r>
                        <a:rPr lang="en-GB" sz="2000" dirty="0" err="1"/>
                        <a:t>ir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hablar</a:t>
                      </a:r>
                      <a:r>
                        <a:rPr lang="en-GB" sz="2000" dirty="0"/>
                        <a:t/>
                      </a:r>
                      <a:br>
                        <a:rPr lang="en-GB" sz="2000" dirty="0"/>
                      </a:br>
                      <a:r>
                        <a:rPr lang="en-GB" sz="2000" dirty="0"/>
                        <a:t>(</a:t>
                      </a:r>
                      <a:r>
                        <a:rPr lang="en-GB" sz="2000" dirty="0" err="1"/>
                        <a:t>hablaron</a:t>
                      </a:r>
                      <a:r>
                        <a:rPr lang="en-GB" sz="2000" dirty="0"/>
                        <a:t>)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aprender</a:t>
                      </a:r>
                      <a:r>
                        <a:rPr lang="en-GB" sz="2000" dirty="0"/>
                        <a:t/>
                      </a:r>
                      <a:br>
                        <a:rPr lang="en-GB" sz="2000" dirty="0"/>
                      </a:br>
                      <a:r>
                        <a:rPr lang="en-GB" sz="2000" dirty="0"/>
                        <a:t>(</a:t>
                      </a:r>
                      <a:r>
                        <a:rPr lang="en-GB" sz="2000" dirty="0" err="1"/>
                        <a:t>aprendieron</a:t>
                      </a:r>
                      <a:r>
                        <a:rPr lang="en-GB" sz="2000" dirty="0"/>
                        <a:t>)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vivir</a:t>
                      </a:r>
                      <a:r>
                        <a:rPr lang="en-GB" sz="2000" dirty="0"/>
                        <a:t/>
                      </a:r>
                      <a:br>
                        <a:rPr lang="en-GB" sz="2000" dirty="0"/>
                      </a:br>
                      <a:r>
                        <a:rPr lang="en-GB" sz="2000" dirty="0"/>
                        <a:t>(</a:t>
                      </a:r>
                      <a:r>
                        <a:rPr lang="en-GB" sz="2000" dirty="0" err="1"/>
                        <a:t>vivieron</a:t>
                      </a:r>
                      <a:r>
                        <a:rPr lang="en-GB" sz="2000" dirty="0"/>
                        <a:t>)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616836"/>
                  </a:ext>
                </a:extLst>
              </a:tr>
              <a:tr h="722429">
                <a:tc>
                  <a:txBody>
                    <a:bodyPr/>
                    <a:lstStyle/>
                    <a:p>
                      <a:r>
                        <a:rPr lang="en-GB" sz="2000" dirty="0" err="1"/>
                        <a:t>yo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-ra/-se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habla</a:t>
                      </a:r>
                      <a:r>
                        <a:rPr lang="en-GB" sz="2000" u="sng">
                          <a:effectLst/>
                        </a:rPr>
                        <a:t>ra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habla</a:t>
                      </a:r>
                      <a:r>
                        <a:rPr lang="en-GB" sz="2000" u="sng">
                          <a:effectLst/>
                        </a:rPr>
                        <a:t>se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aprendie</a:t>
                      </a:r>
                      <a:r>
                        <a:rPr lang="en-GB" sz="2000" u="sng">
                          <a:effectLst/>
                        </a:rPr>
                        <a:t>ra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aprendie</a:t>
                      </a:r>
                      <a:r>
                        <a:rPr lang="en-GB" sz="2000" u="sng">
                          <a:effectLst/>
                        </a:rPr>
                        <a:t>se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vivie</a:t>
                      </a:r>
                      <a:r>
                        <a:rPr lang="en-GB" sz="2000" u="sng">
                          <a:effectLst/>
                        </a:rPr>
                        <a:t>ra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vivie</a:t>
                      </a:r>
                      <a:r>
                        <a:rPr lang="en-GB" sz="2000" u="sng">
                          <a:effectLst/>
                        </a:rPr>
                        <a:t>se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611535"/>
                  </a:ext>
                </a:extLst>
              </a:tr>
              <a:tr h="722429">
                <a:tc>
                  <a:txBody>
                    <a:bodyPr/>
                    <a:lstStyle/>
                    <a:p>
                      <a:r>
                        <a:rPr lang="en-GB" sz="2000" dirty="0" err="1"/>
                        <a:t>tú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-</a:t>
                      </a:r>
                      <a:r>
                        <a:rPr lang="en-GB" sz="2000" dirty="0" err="1"/>
                        <a:t>ras</a:t>
                      </a:r>
                      <a:r>
                        <a:rPr lang="en-GB" sz="2000" dirty="0"/>
                        <a:t>/-</a:t>
                      </a:r>
                      <a:r>
                        <a:rPr lang="en-GB" sz="2000" dirty="0" err="1"/>
                        <a:t>ses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habla</a:t>
                      </a:r>
                      <a:r>
                        <a:rPr lang="en-GB" sz="2000" u="sng">
                          <a:effectLst/>
                        </a:rPr>
                        <a:t>ras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habla</a:t>
                      </a:r>
                      <a:r>
                        <a:rPr lang="en-GB" sz="2000" u="sng">
                          <a:effectLst/>
                        </a:rPr>
                        <a:t>ses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aprendie</a:t>
                      </a:r>
                      <a:r>
                        <a:rPr lang="en-GB" sz="2000" u="sng">
                          <a:effectLst/>
                        </a:rPr>
                        <a:t>ras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aprendie</a:t>
                      </a:r>
                      <a:r>
                        <a:rPr lang="en-GB" sz="2000" u="sng">
                          <a:effectLst/>
                        </a:rPr>
                        <a:t>ses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vivie</a:t>
                      </a:r>
                      <a:r>
                        <a:rPr lang="en-GB" sz="2000" u="sng">
                          <a:effectLst/>
                        </a:rPr>
                        <a:t>ras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vivie</a:t>
                      </a:r>
                      <a:r>
                        <a:rPr lang="en-GB" sz="2000" u="sng">
                          <a:effectLst/>
                        </a:rPr>
                        <a:t>ses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270577"/>
                  </a:ext>
                </a:extLst>
              </a:tr>
              <a:tr h="722429">
                <a:tc>
                  <a:txBody>
                    <a:bodyPr/>
                    <a:lstStyle/>
                    <a:p>
                      <a:r>
                        <a:rPr lang="en-GB" sz="2000"/>
                        <a:t>el/ella/usted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-</a:t>
                      </a:r>
                      <a:r>
                        <a:rPr lang="en-GB" sz="2000" dirty="0" err="1"/>
                        <a:t>ra</a:t>
                      </a:r>
                      <a:r>
                        <a:rPr lang="en-GB" sz="2000" dirty="0"/>
                        <a:t>/-se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habla</a:t>
                      </a:r>
                      <a:r>
                        <a:rPr lang="en-GB" sz="2000" u="sng" dirty="0" err="1">
                          <a:effectLst/>
                        </a:rPr>
                        <a:t>ra</a:t>
                      </a:r>
                      <a:r>
                        <a:rPr lang="en-GB" sz="2000" dirty="0"/>
                        <a:t>/</a:t>
                      </a:r>
                      <a:br>
                        <a:rPr lang="en-GB" sz="2000" dirty="0"/>
                      </a:br>
                      <a:r>
                        <a:rPr lang="en-GB" sz="2000" dirty="0" err="1"/>
                        <a:t>habla</a:t>
                      </a:r>
                      <a:r>
                        <a:rPr lang="en-GB" sz="2000" u="sng" dirty="0" err="1">
                          <a:effectLst/>
                        </a:rPr>
                        <a:t>se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aprendie</a:t>
                      </a:r>
                      <a:r>
                        <a:rPr lang="en-GB" sz="2000" u="sng" dirty="0" err="1">
                          <a:effectLst/>
                        </a:rPr>
                        <a:t>ra</a:t>
                      </a:r>
                      <a:r>
                        <a:rPr lang="en-GB" sz="2000" dirty="0"/>
                        <a:t>/</a:t>
                      </a:r>
                      <a:br>
                        <a:rPr lang="en-GB" sz="2000" dirty="0"/>
                      </a:br>
                      <a:r>
                        <a:rPr lang="en-GB" sz="2000" dirty="0" err="1"/>
                        <a:t>aprendie</a:t>
                      </a:r>
                      <a:r>
                        <a:rPr lang="en-GB" sz="2000" u="sng" dirty="0" err="1">
                          <a:effectLst/>
                        </a:rPr>
                        <a:t>se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vivie</a:t>
                      </a:r>
                      <a:r>
                        <a:rPr lang="en-GB" sz="2000" u="sng">
                          <a:effectLst/>
                        </a:rPr>
                        <a:t>ra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vivie</a:t>
                      </a:r>
                      <a:r>
                        <a:rPr lang="en-GB" sz="2000" u="sng">
                          <a:effectLst/>
                        </a:rPr>
                        <a:t>se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950406"/>
                  </a:ext>
                </a:extLst>
              </a:tr>
              <a:tr h="1044240">
                <a:tc>
                  <a:txBody>
                    <a:bodyPr/>
                    <a:lstStyle/>
                    <a:p>
                      <a:r>
                        <a:rPr lang="en-GB" sz="2000"/>
                        <a:t>nosotros/-as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-ramos/-semos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hablá</a:t>
                      </a:r>
                      <a:r>
                        <a:rPr lang="en-GB" sz="2000" u="sng" dirty="0" err="1">
                          <a:effectLst/>
                        </a:rPr>
                        <a:t>ramos</a:t>
                      </a:r>
                      <a:r>
                        <a:rPr lang="en-GB" sz="2000" dirty="0"/>
                        <a:t>/</a:t>
                      </a:r>
                      <a:br>
                        <a:rPr lang="en-GB" sz="2000" dirty="0"/>
                      </a:br>
                      <a:r>
                        <a:rPr lang="en-GB" sz="2000" dirty="0" err="1"/>
                        <a:t>hablá</a:t>
                      </a:r>
                      <a:r>
                        <a:rPr lang="en-GB" sz="2000" u="sng" dirty="0" err="1">
                          <a:effectLst/>
                        </a:rPr>
                        <a:t>semos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aprendié</a:t>
                      </a:r>
                      <a:r>
                        <a:rPr lang="en-GB" sz="2000" u="sng" dirty="0" err="1">
                          <a:effectLst/>
                        </a:rPr>
                        <a:t>ramos</a:t>
                      </a:r>
                      <a:r>
                        <a:rPr lang="en-GB" sz="2000" dirty="0"/>
                        <a:t>/</a:t>
                      </a:r>
                      <a:br>
                        <a:rPr lang="en-GB" sz="2000" dirty="0"/>
                      </a:br>
                      <a:r>
                        <a:rPr lang="en-GB" sz="2000" dirty="0" err="1"/>
                        <a:t>aprendié</a:t>
                      </a:r>
                      <a:r>
                        <a:rPr lang="en-GB" sz="2000" u="sng" dirty="0" err="1">
                          <a:effectLst/>
                        </a:rPr>
                        <a:t>semos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vivié</a:t>
                      </a:r>
                      <a:r>
                        <a:rPr lang="en-GB" sz="2000" u="sng" dirty="0" err="1">
                          <a:effectLst/>
                        </a:rPr>
                        <a:t>ramos</a:t>
                      </a:r>
                      <a:r>
                        <a:rPr lang="en-GB" sz="2000" dirty="0"/>
                        <a:t>/</a:t>
                      </a:r>
                      <a:br>
                        <a:rPr lang="en-GB" sz="2000" dirty="0"/>
                      </a:br>
                      <a:r>
                        <a:rPr lang="en-GB" sz="2000" dirty="0" err="1"/>
                        <a:t>vivié</a:t>
                      </a:r>
                      <a:r>
                        <a:rPr lang="en-GB" sz="2000" u="sng" dirty="0" err="1">
                          <a:effectLst/>
                        </a:rPr>
                        <a:t>semos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490050"/>
                  </a:ext>
                </a:extLst>
              </a:tr>
              <a:tr h="722429">
                <a:tc>
                  <a:txBody>
                    <a:bodyPr/>
                    <a:lstStyle/>
                    <a:p>
                      <a:r>
                        <a:rPr lang="en-GB" sz="2000"/>
                        <a:t>vosotros/-as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-rais/-seis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habla</a:t>
                      </a:r>
                      <a:r>
                        <a:rPr lang="en-GB" sz="2000" u="sng">
                          <a:effectLst/>
                        </a:rPr>
                        <a:t>rais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habla</a:t>
                      </a:r>
                      <a:r>
                        <a:rPr lang="en-GB" sz="2000" u="sng">
                          <a:effectLst/>
                        </a:rPr>
                        <a:t>seis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aprendie</a:t>
                      </a:r>
                      <a:r>
                        <a:rPr lang="en-GB" sz="2000" u="sng" dirty="0" err="1">
                          <a:effectLst/>
                        </a:rPr>
                        <a:t>rais</a:t>
                      </a:r>
                      <a:r>
                        <a:rPr lang="en-GB" sz="2000" dirty="0"/>
                        <a:t>/</a:t>
                      </a:r>
                      <a:br>
                        <a:rPr lang="en-GB" sz="2000" dirty="0"/>
                      </a:br>
                      <a:r>
                        <a:rPr lang="en-GB" sz="2000" dirty="0" err="1"/>
                        <a:t>aprendie</a:t>
                      </a:r>
                      <a:r>
                        <a:rPr lang="en-GB" sz="2000" u="sng" dirty="0" err="1">
                          <a:effectLst/>
                        </a:rPr>
                        <a:t>seis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vivie</a:t>
                      </a:r>
                      <a:r>
                        <a:rPr lang="en-GB" sz="2000" u="sng" dirty="0" err="1">
                          <a:effectLst/>
                        </a:rPr>
                        <a:t>rais</a:t>
                      </a:r>
                      <a:r>
                        <a:rPr lang="en-GB" sz="2000" dirty="0"/>
                        <a:t>/</a:t>
                      </a:r>
                      <a:br>
                        <a:rPr lang="en-GB" sz="2000" dirty="0"/>
                      </a:br>
                      <a:r>
                        <a:rPr lang="en-GB" sz="2000" dirty="0" err="1"/>
                        <a:t>vivie</a:t>
                      </a:r>
                      <a:r>
                        <a:rPr lang="en-GB" sz="2000" u="sng" dirty="0" err="1">
                          <a:effectLst/>
                        </a:rPr>
                        <a:t>seis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874178"/>
                  </a:ext>
                </a:extLst>
              </a:tr>
              <a:tr h="722429">
                <a:tc>
                  <a:txBody>
                    <a:bodyPr/>
                    <a:lstStyle/>
                    <a:p>
                      <a:r>
                        <a:rPr lang="en-GB" sz="2000"/>
                        <a:t>ellos/ellas/ustedes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-ran/-sen</a:t>
                      </a:r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habla</a:t>
                      </a:r>
                      <a:r>
                        <a:rPr lang="en-GB" sz="2000" u="sng">
                          <a:effectLst/>
                        </a:rPr>
                        <a:t>ran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habla</a:t>
                      </a:r>
                      <a:r>
                        <a:rPr lang="en-GB" sz="2000" u="sng">
                          <a:effectLst/>
                        </a:rPr>
                        <a:t>sen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/>
                        <a:t>aprendie</a:t>
                      </a:r>
                      <a:r>
                        <a:rPr lang="en-GB" sz="2000" u="sng">
                          <a:effectLst/>
                        </a:rPr>
                        <a:t>ran</a:t>
                      </a:r>
                      <a:r>
                        <a:rPr lang="en-GB" sz="2000"/>
                        <a:t>/</a:t>
                      </a:r>
                      <a:br>
                        <a:rPr lang="en-GB" sz="2000"/>
                      </a:br>
                      <a:r>
                        <a:rPr lang="en-GB" sz="2000"/>
                        <a:t>aprendie</a:t>
                      </a:r>
                      <a:r>
                        <a:rPr lang="en-GB" sz="2000" u="sng">
                          <a:effectLst/>
                        </a:rPr>
                        <a:t>sen</a:t>
                      </a:r>
                      <a:endParaRPr lang="en-GB" sz="200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err="1"/>
                        <a:t>vivie</a:t>
                      </a:r>
                      <a:r>
                        <a:rPr lang="en-GB" sz="2000" u="sng" dirty="0" err="1">
                          <a:effectLst/>
                        </a:rPr>
                        <a:t>ran</a:t>
                      </a:r>
                      <a:r>
                        <a:rPr lang="en-GB" sz="2000" dirty="0"/>
                        <a:t>/</a:t>
                      </a:r>
                      <a:br>
                        <a:rPr lang="en-GB" sz="2000" dirty="0"/>
                      </a:br>
                      <a:r>
                        <a:rPr lang="en-GB" sz="2000" dirty="0" err="1"/>
                        <a:t>vivie</a:t>
                      </a:r>
                      <a:r>
                        <a:rPr lang="en-GB" sz="2000" u="sng" dirty="0" err="1">
                          <a:effectLst/>
                        </a:rPr>
                        <a:t>sen</a:t>
                      </a:r>
                      <a:endParaRPr lang="en-GB" sz="2000" dirty="0"/>
                    </a:p>
                  </a:txBody>
                  <a:tcPr marL="74643" marR="74643" marT="37322" marB="37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33842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54727" y="872836"/>
            <a:ext cx="4738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Imperfecto</a:t>
            </a:r>
            <a:r>
              <a:rPr lang="en-GB" sz="2800" dirty="0" smtClean="0"/>
              <a:t> del </a:t>
            </a:r>
            <a:r>
              <a:rPr lang="en-GB" sz="2800" dirty="0" err="1" smtClean="0"/>
              <a:t>subjuntivo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7412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068" y="521128"/>
            <a:ext cx="109894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GB" sz="2400" dirty="0"/>
              <a:t>Si (</a:t>
            </a:r>
            <a:r>
              <a:rPr lang="en-GB" sz="2400" dirty="0" err="1"/>
              <a:t>vosotros</a:t>
            </a:r>
            <a:r>
              <a:rPr lang="en-GB" sz="2400" dirty="0"/>
              <a:t>/</a:t>
            </a:r>
            <a:r>
              <a:rPr lang="en-GB" sz="2400" dirty="0" err="1"/>
              <a:t>comerse</a:t>
            </a:r>
            <a:r>
              <a:rPr lang="en-GB" sz="2400" dirty="0"/>
              <a:t>) </a:t>
            </a:r>
            <a:r>
              <a:rPr lang="en-GB" sz="2400" dirty="0" smtClean="0"/>
              <a:t>………….. </a:t>
            </a:r>
            <a:r>
              <a:rPr lang="en-GB" sz="2400" dirty="0" err="1"/>
              <a:t>todo</a:t>
            </a:r>
            <a:r>
              <a:rPr lang="en-GB" sz="2400" dirty="0"/>
              <a:t>, </a:t>
            </a:r>
            <a:r>
              <a:rPr lang="en-GB" sz="2400" dirty="0" err="1"/>
              <a:t>ganaríais</a:t>
            </a:r>
            <a:r>
              <a:rPr lang="en-GB" sz="2400" dirty="0"/>
              <a:t> un </a:t>
            </a:r>
            <a:r>
              <a:rPr lang="en-GB" sz="2400" dirty="0" err="1"/>
              <a:t>premio</a:t>
            </a:r>
            <a:r>
              <a:rPr lang="en-GB" sz="2400" dirty="0"/>
              <a:t>.[If you’d eat everything up, you would win a prize.]|main verb is in the </a:t>
            </a:r>
            <a:r>
              <a:rPr lang="en-GB" sz="2400" i="1" dirty="0" err="1"/>
              <a:t>condicional</a:t>
            </a:r>
            <a:r>
              <a:rPr lang="en-GB" sz="2400" i="1" dirty="0"/>
              <a:t> </a:t>
            </a:r>
            <a:r>
              <a:rPr lang="en-GB" sz="2400" i="1" dirty="0" smtClean="0"/>
              <a:t>simple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El jefe no se </a:t>
            </a:r>
            <a:r>
              <a:rPr lang="en-GB" sz="2400" dirty="0" err="1"/>
              <a:t>alegra</a:t>
            </a:r>
            <a:r>
              <a:rPr lang="en-GB" sz="2400" dirty="0"/>
              <a:t> de que (</a:t>
            </a:r>
            <a:r>
              <a:rPr lang="en-GB" sz="2400" dirty="0" err="1"/>
              <a:t>nosotros</a:t>
            </a:r>
            <a:r>
              <a:rPr lang="en-GB" sz="2400" dirty="0"/>
              <a:t>/</a:t>
            </a:r>
            <a:r>
              <a:rPr lang="en-GB" sz="2400" dirty="0" err="1"/>
              <a:t>llegar</a:t>
            </a:r>
            <a:r>
              <a:rPr lang="en-GB" sz="2400" dirty="0"/>
              <a:t>) </a:t>
            </a:r>
            <a:r>
              <a:rPr lang="en-GB" sz="2400" dirty="0" smtClean="0"/>
              <a:t>………………. </a:t>
            </a:r>
            <a:r>
              <a:rPr lang="en-GB" sz="2400" dirty="0" err="1"/>
              <a:t>tarde</a:t>
            </a:r>
            <a:r>
              <a:rPr lang="en-GB" sz="2400" dirty="0"/>
              <a:t>.[The boss is not happy that we came so late.]|main verb in the present and additional verb in the </a:t>
            </a:r>
            <a:r>
              <a:rPr lang="en-GB" sz="2400" dirty="0" smtClean="0"/>
              <a:t>past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Me </a:t>
            </a:r>
            <a:r>
              <a:rPr lang="en-GB" sz="2400" dirty="0" err="1"/>
              <a:t>gustaría</a:t>
            </a:r>
            <a:r>
              <a:rPr lang="en-GB" sz="2400" dirty="0"/>
              <a:t> que </a:t>
            </a:r>
            <a:r>
              <a:rPr lang="en-GB" sz="2400" dirty="0" err="1"/>
              <a:t>todos</a:t>
            </a:r>
            <a:r>
              <a:rPr lang="en-GB" sz="2400" dirty="0"/>
              <a:t> </a:t>
            </a:r>
            <a:r>
              <a:rPr lang="en-GB" sz="2400" dirty="0" err="1"/>
              <a:t>mis</a:t>
            </a:r>
            <a:r>
              <a:rPr lang="en-GB" sz="2400" dirty="0"/>
              <a:t> amigos (</a:t>
            </a:r>
            <a:r>
              <a:rPr lang="en-GB" sz="2400" dirty="0" err="1"/>
              <a:t>asistir</a:t>
            </a:r>
            <a:r>
              <a:rPr lang="en-GB" sz="2400" dirty="0"/>
              <a:t>) </a:t>
            </a:r>
            <a:r>
              <a:rPr lang="en-GB" sz="2400" dirty="0" smtClean="0"/>
              <a:t>………………… </a:t>
            </a:r>
            <a:r>
              <a:rPr lang="en-GB" sz="2400" dirty="0"/>
              <a:t>a la fiesta.[I’d like it if all my friends would come to my party.]|expression </a:t>
            </a:r>
            <a:r>
              <a:rPr lang="en-GB" sz="2400" i="1" dirty="0"/>
              <a:t>me </a:t>
            </a:r>
            <a:r>
              <a:rPr lang="en-GB" sz="2400" i="1" dirty="0" err="1" smtClean="0"/>
              <a:t>gustaría</a:t>
            </a:r>
            <a:endParaRPr lang="en-GB" sz="2400" i="1" dirty="0" smtClean="0"/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Me </a:t>
            </a:r>
            <a:r>
              <a:rPr lang="en-GB" sz="2400" dirty="0" err="1"/>
              <a:t>harías</a:t>
            </a:r>
            <a:r>
              <a:rPr lang="en-GB" sz="2400" dirty="0"/>
              <a:t> un gran </a:t>
            </a:r>
            <a:r>
              <a:rPr lang="en-GB" sz="2400" dirty="0" err="1"/>
              <a:t>favor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(</a:t>
            </a:r>
            <a:r>
              <a:rPr lang="en-GB" sz="2400" dirty="0" err="1"/>
              <a:t>acudir</a:t>
            </a:r>
            <a:r>
              <a:rPr lang="en-GB" sz="2400" dirty="0"/>
              <a:t>) </a:t>
            </a:r>
            <a:r>
              <a:rPr lang="en-GB" sz="2400" dirty="0" smtClean="0"/>
              <a:t>…………………. </a:t>
            </a:r>
            <a:r>
              <a:rPr lang="en-GB" sz="2400" dirty="0"/>
              <a:t>a la </a:t>
            </a:r>
            <a:r>
              <a:rPr lang="en-GB" sz="2400" dirty="0" err="1"/>
              <a:t>ponencia</a:t>
            </a:r>
            <a:r>
              <a:rPr lang="en-GB" sz="2400" dirty="0"/>
              <a:t>.[You would be doing me a big favour if you came to the talk.]|main verb is in the </a:t>
            </a:r>
            <a:r>
              <a:rPr lang="en-GB" sz="2400" i="1" dirty="0" err="1"/>
              <a:t>condicional</a:t>
            </a:r>
            <a:r>
              <a:rPr lang="en-GB" sz="2400" i="1" dirty="0"/>
              <a:t> </a:t>
            </a:r>
            <a:r>
              <a:rPr lang="en-GB" sz="2400" i="1" dirty="0" smtClean="0"/>
              <a:t>simple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Marisol </a:t>
            </a:r>
            <a:r>
              <a:rPr lang="en-GB" sz="2400" dirty="0" err="1"/>
              <a:t>siempre</a:t>
            </a:r>
            <a:r>
              <a:rPr lang="en-GB" sz="2400" dirty="0"/>
              <a:t> </a:t>
            </a:r>
            <a:r>
              <a:rPr lang="en-GB" sz="2400" dirty="0" err="1"/>
              <a:t>hace</a:t>
            </a:r>
            <a:r>
              <a:rPr lang="en-GB" sz="2400" dirty="0"/>
              <a:t> </a:t>
            </a:r>
            <a:r>
              <a:rPr lang="en-GB" sz="2400" dirty="0" err="1"/>
              <a:t>como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no (</a:t>
            </a:r>
            <a:r>
              <a:rPr lang="en-GB" sz="2400" dirty="0" err="1"/>
              <a:t>pasar</a:t>
            </a:r>
            <a:r>
              <a:rPr lang="en-GB" sz="2400" dirty="0"/>
              <a:t>) </a:t>
            </a:r>
            <a:r>
              <a:rPr lang="en-GB" sz="2400" dirty="0" smtClean="0"/>
              <a:t>……………….. </a:t>
            </a:r>
            <a:r>
              <a:rPr lang="en-GB" sz="2400" dirty="0"/>
              <a:t>nada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5688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8639" y="878438"/>
            <a:ext cx="108231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GB" sz="2400" dirty="0"/>
              <a:t>Nos </a:t>
            </a:r>
            <a:r>
              <a:rPr lang="en-GB" sz="2400" dirty="0" err="1"/>
              <a:t>alegramos</a:t>
            </a:r>
            <a:r>
              <a:rPr lang="en-GB" sz="2400" dirty="0"/>
              <a:t> de que (</a:t>
            </a:r>
            <a:r>
              <a:rPr lang="en-GB" sz="2400" dirty="0" err="1"/>
              <a:t>tú</a:t>
            </a:r>
            <a:r>
              <a:rPr lang="en-GB" sz="2400" dirty="0"/>
              <a:t>/</a:t>
            </a:r>
            <a:r>
              <a:rPr lang="en-GB" sz="2400" dirty="0" err="1"/>
              <a:t>estar</a:t>
            </a:r>
            <a:r>
              <a:rPr lang="en-GB" sz="2400" dirty="0"/>
              <a:t>) </a:t>
            </a:r>
            <a:r>
              <a:rPr lang="en-GB" sz="2400" dirty="0" smtClean="0"/>
              <a:t>……………….. </a:t>
            </a:r>
            <a:r>
              <a:rPr lang="en-GB" sz="2400" dirty="0" err="1"/>
              <a:t>estudiando</a:t>
            </a:r>
            <a:r>
              <a:rPr lang="en-GB" sz="2400" dirty="0"/>
              <a:t>.[We’re glad that you’ve been studying.]|main verb in the present and additional verb in the </a:t>
            </a:r>
            <a:r>
              <a:rPr lang="en-GB" sz="2400" dirty="0" smtClean="0"/>
              <a:t>past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Me </a:t>
            </a:r>
            <a:r>
              <a:rPr lang="en-GB" sz="2400" dirty="0" err="1"/>
              <a:t>gustaría</a:t>
            </a:r>
            <a:r>
              <a:rPr lang="en-GB" sz="2400" dirty="0"/>
              <a:t> que (</a:t>
            </a:r>
            <a:r>
              <a:rPr lang="en-GB" sz="2400" dirty="0" err="1"/>
              <a:t>ellos</a:t>
            </a:r>
            <a:r>
              <a:rPr lang="en-GB" sz="2400" dirty="0"/>
              <a:t>/</a:t>
            </a:r>
            <a:r>
              <a:rPr lang="en-GB" sz="2400" dirty="0" err="1"/>
              <a:t>hacer</a:t>
            </a:r>
            <a:r>
              <a:rPr lang="en-GB" sz="2400" dirty="0"/>
              <a:t>) </a:t>
            </a:r>
            <a:r>
              <a:rPr lang="en-GB" sz="2400" dirty="0" smtClean="0"/>
              <a:t>…………… </a:t>
            </a:r>
            <a:r>
              <a:rPr lang="en-GB" sz="2400" dirty="0"/>
              <a:t>las camas </a:t>
            </a:r>
            <a:r>
              <a:rPr lang="en-GB" sz="2400" dirty="0" err="1"/>
              <a:t>más</a:t>
            </a:r>
            <a:r>
              <a:rPr lang="en-GB" sz="2400" dirty="0"/>
              <a:t> </a:t>
            </a:r>
            <a:r>
              <a:rPr lang="en-GB" sz="2400" dirty="0" err="1"/>
              <a:t>rápido</a:t>
            </a:r>
            <a:r>
              <a:rPr lang="en-GB" sz="2400" dirty="0"/>
              <a:t>.[I’d like it if they would make the beds more rapidly.]|expression </a:t>
            </a:r>
            <a:r>
              <a:rPr lang="en-GB" sz="2400" i="1" dirty="0"/>
              <a:t>me </a:t>
            </a:r>
            <a:r>
              <a:rPr lang="en-GB" sz="2400" i="1" dirty="0" err="1" smtClean="0"/>
              <a:t>gustaría</a:t>
            </a:r>
            <a:endParaRPr lang="en-GB" sz="2400" i="1" dirty="0" smtClean="0"/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/>
              <a:t>No </a:t>
            </a:r>
            <a:r>
              <a:rPr lang="en-GB" sz="2400" dirty="0" err="1"/>
              <a:t>sabíamos</a:t>
            </a:r>
            <a:r>
              <a:rPr lang="en-GB" sz="2400" dirty="0"/>
              <a:t> que (</a:t>
            </a:r>
            <a:r>
              <a:rPr lang="en-GB" sz="2400" dirty="0" err="1"/>
              <a:t>vosotros</a:t>
            </a:r>
            <a:r>
              <a:rPr lang="en-GB" sz="2400" dirty="0"/>
              <a:t>/</a:t>
            </a:r>
            <a:r>
              <a:rPr lang="en-GB" sz="2400" dirty="0" err="1"/>
              <a:t>tener</a:t>
            </a:r>
            <a:r>
              <a:rPr lang="en-GB" sz="2400" dirty="0"/>
              <a:t>) </a:t>
            </a:r>
            <a:r>
              <a:rPr lang="en-GB" sz="2400" dirty="0" smtClean="0"/>
              <a:t>……………….. </a:t>
            </a:r>
            <a:r>
              <a:rPr lang="en-GB" sz="2400" dirty="0"/>
              <a:t>un </a:t>
            </a:r>
            <a:r>
              <a:rPr lang="en-GB" sz="2400" dirty="0" err="1"/>
              <a:t>perro</a:t>
            </a:r>
            <a:r>
              <a:rPr lang="en-GB" sz="2400" dirty="0"/>
              <a:t>.[We didn’t know you’ve got a dog.]|uncertainty in the </a:t>
            </a:r>
            <a:r>
              <a:rPr lang="en-GB" sz="2400" dirty="0" smtClean="0"/>
              <a:t>past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Te</a:t>
            </a:r>
            <a:r>
              <a:rPr lang="en-GB" sz="2400" dirty="0"/>
              <a:t> </a:t>
            </a:r>
            <a:r>
              <a:rPr lang="en-GB" sz="2400" dirty="0" err="1"/>
              <a:t>dije</a:t>
            </a:r>
            <a:r>
              <a:rPr lang="en-GB" sz="2400" dirty="0"/>
              <a:t> que no (</a:t>
            </a:r>
            <a:r>
              <a:rPr lang="en-GB" sz="2400" dirty="0" err="1"/>
              <a:t>traer</a:t>
            </a:r>
            <a:r>
              <a:rPr lang="en-GB" sz="2400" dirty="0"/>
              <a:t>) </a:t>
            </a:r>
            <a:r>
              <a:rPr lang="en-GB" sz="2400" dirty="0" smtClean="0"/>
              <a:t>……………… </a:t>
            </a:r>
            <a:r>
              <a:rPr lang="en-GB" sz="2400" dirty="0" err="1"/>
              <a:t>más</a:t>
            </a:r>
            <a:r>
              <a:rPr lang="en-GB" sz="2400" dirty="0"/>
              <a:t> vino.[I told you not to bring any more wine.]|main verb in the </a:t>
            </a:r>
            <a:r>
              <a:rPr lang="en-GB" sz="2400" dirty="0" smtClean="0"/>
              <a:t>past</a:t>
            </a:r>
          </a:p>
          <a:p>
            <a:pPr>
              <a:buFont typeface="+mj-lt"/>
              <a:buAutoNum type="arabicPeriod"/>
            </a:pPr>
            <a:endParaRPr lang="en-GB" sz="2400" dirty="0"/>
          </a:p>
          <a:p>
            <a:pPr>
              <a:buFont typeface="+mj-lt"/>
              <a:buAutoNum type="arabicPeriod"/>
            </a:pPr>
            <a:r>
              <a:rPr lang="en-GB" sz="2400" dirty="0" err="1"/>
              <a:t>Yo</a:t>
            </a:r>
            <a:r>
              <a:rPr lang="en-GB" sz="2400" dirty="0"/>
              <a:t> </a:t>
            </a:r>
            <a:r>
              <a:rPr lang="en-GB" sz="2400" dirty="0" err="1"/>
              <a:t>te</a:t>
            </a:r>
            <a:r>
              <a:rPr lang="en-GB" sz="2400" dirty="0"/>
              <a:t> lo </a:t>
            </a:r>
            <a:r>
              <a:rPr lang="en-GB" sz="2400" dirty="0" err="1"/>
              <a:t>diría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(</a:t>
            </a:r>
            <a:r>
              <a:rPr lang="en-GB" sz="2400" dirty="0" err="1"/>
              <a:t>saber</a:t>
            </a:r>
            <a:r>
              <a:rPr lang="en-GB" sz="2400" dirty="0"/>
              <a:t>) </a:t>
            </a:r>
            <a:r>
              <a:rPr lang="en-GB" sz="2400" dirty="0" smtClean="0"/>
              <a:t>………………. </a:t>
            </a:r>
            <a:r>
              <a:rPr lang="en-GB" sz="2400" dirty="0"/>
              <a:t>la </a:t>
            </a:r>
            <a:r>
              <a:rPr lang="en-GB" sz="2400" dirty="0" err="1"/>
              <a:t>verdad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4392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901177"/>
              </p:ext>
            </p:extLst>
          </p:nvPr>
        </p:nvGraphicFramePr>
        <p:xfrm>
          <a:off x="561485" y="1213661"/>
          <a:ext cx="10452879" cy="5203766"/>
        </p:xfrm>
        <a:graphic>
          <a:graphicData uri="http://schemas.openxmlformats.org/drawingml/2006/table">
            <a:tbl>
              <a:tblPr/>
              <a:tblGrid>
                <a:gridCol w="3484293">
                  <a:extLst>
                    <a:ext uri="{9D8B030D-6E8A-4147-A177-3AD203B41FA5}">
                      <a16:colId xmlns:a16="http://schemas.microsoft.com/office/drawing/2014/main" val="3255450741"/>
                    </a:ext>
                  </a:extLst>
                </a:gridCol>
                <a:gridCol w="4058562">
                  <a:extLst>
                    <a:ext uri="{9D8B030D-6E8A-4147-A177-3AD203B41FA5}">
                      <a16:colId xmlns:a16="http://schemas.microsoft.com/office/drawing/2014/main" val="2374265298"/>
                    </a:ext>
                  </a:extLst>
                </a:gridCol>
                <a:gridCol w="2910024">
                  <a:extLst>
                    <a:ext uri="{9D8B030D-6E8A-4147-A177-3AD203B41FA5}">
                      <a16:colId xmlns:a16="http://schemas.microsoft.com/office/drawing/2014/main" val="52384848"/>
                    </a:ext>
                  </a:extLst>
                </a:gridCol>
              </a:tblGrid>
              <a:tr h="665143">
                <a:tc>
                  <a:txBody>
                    <a:bodyPr/>
                    <a:lstStyle/>
                    <a:p>
                      <a:r>
                        <a:rPr lang="en-GB" sz="2800" dirty="0"/>
                        <a:t>person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haber</a:t>
                      </a:r>
                      <a:endParaRPr lang="en-GB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participle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056577"/>
                  </a:ext>
                </a:extLst>
              </a:tr>
              <a:tr h="665143">
                <a:tc>
                  <a:txBody>
                    <a:bodyPr/>
                    <a:lstStyle/>
                    <a:p>
                      <a:r>
                        <a:rPr lang="en-GB" sz="2800" dirty="0" err="1"/>
                        <a:t>yo</a:t>
                      </a:r>
                      <a:endParaRPr lang="en-GB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/>
                        <a:t>hubiera/hubiese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2800"/>
                        <a:t>hablado</a:t>
                      </a:r>
                    </a:p>
                    <a:p>
                      <a:r>
                        <a:rPr lang="en-GB" sz="2800"/>
                        <a:t>aprendido</a:t>
                      </a:r>
                    </a:p>
                    <a:p>
                      <a:r>
                        <a:rPr lang="en-GB" sz="2800"/>
                        <a:t>vivido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898832"/>
                  </a:ext>
                </a:extLst>
              </a:tr>
              <a:tr h="665143">
                <a:tc>
                  <a:txBody>
                    <a:bodyPr/>
                    <a:lstStyle/>
                    <a:p>
                      <a:r>
                        <a:rPr lang="en-GB" sz="2800" dirty="0" err="1"/>
                        <a:t>tú</a:t>
                      </a:r>
                      <a:endParaRPr lang="en-GB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/>
                        <a:t>hubieras/hubieses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87440"/>
                  </a:ext>
                </a:extLst>
              </a:tr>
              <a:tr h="665143">
                <a:tc>
                  <a:txBody>
                    <a:bodyPr/>
                    <a:lstStyle/>
                    <a:p>
                      <a:r>
                        <a:rPr lang="en-GB" sz="2800" dirty="0" err="1"/>
                        <a:t>él</a:t>
                      </a:r>
                      <a:r>
                        <a:rPr lang="en-GB" sz="2800" dirty="0"/>
                        <a:t>/</a:t>
                      </a:r>
                      <a:r>
                        <a:rPr lang="en-GB" sz="2800" dirty="0" err="1"/>
                        <a:t>ella</a:t>
                      </a:r>
                      <a:r>
                        <a:rPr lang="en-GB" sz="2800" dirty="0"/>
                        <a:t>/</a:t>
                      </a:r>
                      <a:r>
                        <a:rPr lang="en-GB" sz="2800" dirty="0" err="1"/>
                        <a:t>usted</a:t>
                      </a:r>
                      <a:endParaRPr lang="en-GB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hubiera</a:t>
                      </a:r>
                      <a:r>
                        <a:rPr lang="en-GB" sz="2800" dirty="0"/>
                        <a:t>/</a:t>
                      </a:r>
                      <a:r>
                        <a:rPr lang="en-GB" sz="2800" dirty="0" err="1"/>
                        <a:t>hubiese</a:t>
                      </a:r>
                      <a:endParaRPr lang="en-GB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547120"/>
                  </a:ext>
                </a:extLst>
              </a:tr>
              <a:tr h="1212908">
                <a:tc>
                  <a:txBody>
                    <a:bodyPr/>
                    <a:lstStyle/>
                    <a:p>
                      <a:r>
                        <a:rPr lang="en-GB" sz="2800"/>
                        <a:t>nosotros/-as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hubiéramos</a:t>
                      </a:r>
                      <a:r>
                        <a:rPr lang="en-GB" sz="2800" dirty="0"/>
                        <a:t>/</a:t>
                      </a:r>
                      <a:r>
                        <a:rPr lang="en-GB" sz="2800" dirty="0" err="1"/>
                        <a:t>hubiésemos</a:t>
                      </a:r>
                      <a:endParaRPr lang="en-GB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89923"/>
                  </a:ext>
                </a:extLst>
              </a:tr>
              <a:tr h="665143">
                <a:tc>
                  <a:txBody>
                    <a:bodyPr/>
                    <a:lstStyle/>
                    <a:p>
                      <a:r>
                        <a:rPr lang="en-GB" sz="2800"/>
                        <a:t>vosotros/-as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hubierais</a:t>
                      </a:r>
                      <a:r>
                        <a:rPr lang="en-GB" sz="2800" dirty="0"/>
                        <a:t>/</a:t>
                      </a:r>
                      <a:r>
                        <a:rPr lang="en-GB" sz="2800" dirty="0" err="1"/>
                        <a:t>hubieseis</a:t>
                      </a:r>
                      <a:endParaRPr lang="en-GB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682081"/>
                  </a:ext>
                </a:extLst>
              </a:tr>
              <a:tr h="665143">
                <a:tc>
                  <a:txBody>
                    <a:bodyPr/>
                    <a:lstStyle/>
                    <a:p>
                      <a:r>
                        <a:rPr lang="en-GB" sz="2800"/>
                        <a:t>ellos/ellas/ustedes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err="1"/>
                        <a:t>hubieran</a:t>
                      </a:r>
                      <a:r>
                        <a:rPr lang="en-GB" sz="2800" dirty="0"/>
                        <a:t>/</a:t>
                      </a:r>
                      <a:r>
                        <a:rPr lang="en-GB" sz="2800" dirty="0" err="1"/>
                        <a:t>hubiesen</a:t>
                      </a:r>
                      <a:endParaRPr lang="en-GB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752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29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602</TotalTime>
  <Words>221</Words>
  <Application>Microsoft Office PowerPoint</Application>
  <PresentationFormat>Widescreen</PresentationFormat>
  <Paragraphs>141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Revisión del subjuntivo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Revisión del subjuntivo</dc:title>
  <dc:creator>Jennifer Pyburn</dc:creator>
  <cp:lastModifiedBy>Jennifer Pyburn</cp:lastModifiedBy>
  <cp:revision>10</cp:revision>
  <dcterms:created xsi:type="dcterms:W3CDTF">2019-08-28T12:50:35Z</dcterms:created>
  <dcterms:modified xsi:type="dcterms:W3CDTF">2019-09-16T11:44:06Z</dcterms:modified>
</cp:coreProperties>
</file>