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76" r:id="rId2"/>
    <p:sldId id="264" r:id="rId3"/>
    <p:sldId id="269" r:id="rId4"/>
    <p:sldId id="277" r:id="rId5"/>
    <p:sldId id="271" r:id="rId6"/>
    <p:sldId id="279" r:id="rId7"/>
    <p:sldId id="280" r:id="rId8"/>
    <p:sldId id="261" r:id="rId9"/>
    <p:sldId id="265" r:id="rId10"/>
    <p:sldId id="260" r:id="rId11"/>
    <p:sldId id="281" r:id="rId12"/>
    <p:sldId id="274" r:id="rId13"/>
    <p:sldId id="273" r:id="rId14"/>
  </p:sldIdLst>
  <p:sldSz cx="9144000" cy="6858000" type="screen4x3"/>
  <p:notesSz cx="6858000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7130F-795F-4CAD-B79A-0FEFC34E66E2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D2B1C-22B8-46BB-B294-C71BF46B1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965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2971799" cy="493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799" cy="493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2" y="9378821"/>
            <a:ext cx="2971799" cy="493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4" y="9378821"/>
            <a:ext cx="2971799" cy="493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86335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4509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0766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690269"/>
            <a:ext cx="5486400" cy="4443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2" y="4690269"/>
            <a:ext cx="5486399" cy="44434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4" r:id="rId5"/>
    <p:sldLayoutId id="2147483655" r:id="rId6"/>
    <p:sldLayoutId id="2147483656" r:id="rId7"/>
    <p:sldLayoutId id="2147483657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oBCsE_PCa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xk2mO7hKq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Ou3EY_xr8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221088"/>
            <a:ext cx="8135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2. Alkenes Reactions and Mechanisms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395" y="1052736"/>
            <a:ext cx="6653269" cy="192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9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683568" y="1844824"/>
            <a:ext cx="2209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3783956" y="2054374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88" name="Shape 88"/>
          <p:cNvSpPr txBox="1"/>
          <p:nvPr/>
        </p:nvSpPr>
        <p:spPr>
          <a:xfrm>
            <a:off x="2355206" y="1844824"/>
            <a:ext cx="1581300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Br</a:t>
            </a:r>
            <a:r>
              <a:rPr lang="en-US" sz="2400" b="0" i="0" u="none" strike="noStrike" cap="none" baseline="-25000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255568" y="1844824"/>
            <a:ext cx="25223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Br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Br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240839" y="2667124"/>
            <a:ext cx="3276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Verdana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1,2-dibromoethane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1919" y="3429000"/>
            <a:ext cx="8686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Reagent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bromine in an inert solvent (</a:t>
            </a:r>
            <a:r>
              <a:rPr lang="en-GB" altLang="en-US" sz="2000" i="0" u="none" dirty="0" err="1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eg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hexane)</a:t>
            </a:r>
          </a:p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Conditions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Room temperature</a:t>
            </a:r>
          </a:p>
          <a:p>
            <a:pPr>
              <a:lnSpc>
                <a:spcPct val="150000"/>
              </a:lnSpc>
            </a:pPr>
            <a:endParaRPr lang="en-GB" altLang="en-US" sz="2000" i="0" u="none" dirty="0">
              <a:latin typeface="Arial" charset="0"/>
            </a:endParaRPr>
          </a:p>
          <a:p>
            <a:pPr>
              <a:lnSpc>
                <a:spcPct val="150000"/>
              </a:lnSpc>
            </a:pPr>
            <a:endParaRPr lang="en-GB" altLang="en-US" sz="2000" i="0" u="none" dirty="0">
              <a:latin typeface="Arial" charset="0"/>
            </a:endParaRPr>
          </a:p>
          <a:p>
            <a:r>
              <a:rPr lang="en-GB" altLang="en-US" sz="2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Watch the video showing the mechanism for the reaction of hydrogen bromide and </a:t>
            </a:r>
            <a:r>
              <a:rPr lang="en-GB" altLang="en-US" sz="2000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ethene</a:t>
            </a:r>
            <a:r>
              <a:rPr lang="en-GB" altLang="en-US" sz="2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GB" altLang="en-US" sz="2000" dirty="0">
                <a:latin typeface="Arial" charset="0"/>
                <a:hlinkClick r:id="rId3"/>
              </a:rPr>
              <a:t>https://www.youtube.com/watch?v=eoBCsE_PCas</a:t>
            </a:r>
            <a:endParaRPr lang="en-GB" altLang="en-US" sz="20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</p:txBody>
      </p:sp>
      <p:sp>
        <p:nvSpPr>
          <p:cNvPr id="9" name="Shape 179"/>
          <p:cNvSpPr txBox="1">
            <a:spLocks noGrp="1"/>
          </p:cNvSpPr>
          <p:nvPr>
            <p:ph type="title"/>
          </p:nvPr>
        </p:nvSpPr>
        <p:spPr>
          <a:xfrm>
            <a:off x="287839" y="187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3. Addition reaction with bromine p. 8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6055" y="1244201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Equation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628900" y="4708525"/>
            <a:ext cx="836613" cy="958850"/>
            <a:chOff x="996" y="2470"/>
            <a:chExt cx="527" cy="6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996" y="2844"/>
              <a:ext cx="52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2718"/>
              <a:ext cx="0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96" y="2470"/>
              <a:ext cx="52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162050" y="3616325"/>
            <a:ext cx="914400" cy="993775"/>
            <a:chOff x="996" y="2470"/>
            <a:chExt cx="527" cy="592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996" y="2844"/>
              <a:ext cx="527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056" y="2718"/>
              <a:ext cx="0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96" y="2470"/>
              <a:ext cx="527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</p:grpSp>
      <p:sp>
        <p:nvSpPr>
          <p:cNvPr id="12" name="Freeform 11"/>
          <p:cNvSpPr>
            <a:spLocks/>
          </p:cNvSpPr>
          <p:nvPr/>
        </p:nvSpPr>
        <p:spPr bwMode="auto">
          <a:xfrm>
            <a:off x="1058863" y="2598738"/>
            <a:ext cx="501650" cy="952500"/>
          </a:xfrm>
          <a:custGeom>
            <a:avLst/>
            <a:gdLst>
              <a:gd name="T0" fmla="*/ 96838 w 316"/>
              <a:gd name="T1" fmla="*/ 0 h 600"/>
              <a:gd name="T2" fmla="*/ 485775 w 316"/>
              <a:gd name="T3" fmla="*/ 622300 h 600"/>
              <a:gd name="T4" fmla="*/ 0 w 316"/>
              <a:gd name="T5" fmla="*/ 952500 h 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6" h="600">
                <a:moveTo>
                  <a:pt x="61" y="0"/>
                </a:moveTo>
                <a:cubicBezTo>
                  <a:pt x="188" y="146"/>
                  <a:pt x="316" y="292"/>
                  <a:pt x="306" y="392"/>
                </a:cubicBezTo>
                <a:cubicBezTo>
                  <a:pt x="296" y="492"/>
                  <a:pt x="49" y="567"/>
                  <a:pt x="0" y="60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44500" y="1831975"/>
            <a:ext cx="1455738" cy="1373188"/>
            <a:chOff x="340" y="1118"/>
            <a:chExt cx="917" cy="865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84" y="1738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40" y="1129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113" y="1118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02" y="1753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74" y="1348"/>
              <a:ext cx="59" cy="92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690" y="1556"/>
              <a:ext cx="202" cy="36"/>
              <a:chOff x="990" y="1575"/>
              <a:chExt cx="202" cy="36"/>
            </a:xfrm>
          </p:grpSpPr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 flipH="1">
                <a:off x="990" y="1575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 flipH="1">
                <a:off x="990" y="1610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467" y="1666"/>
              <a:ext cx="42" cy="75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>
              <a:off x="1054" y="1348"/>
              <a:ext cx="58" cy="94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 flipV="1">
              <a:off x="1072" y="1652"/>
              <a:ext cx="55" cy="87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927" y="145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25" y="1455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</p:grpSp>
      <p:sp>
        <p:nvSpPr>
          <p:cNvPr id="27" name="Freeform 26"/>
          <p:cNvSpPr>
            <a:spLocks/>
          </p:cNvSpPr>
          <p:nvPr/>
        </p:nvSpPr>
        <p:spPr bwMode="auto">
          <a:xfrm>
            <a:off x="685800" y="4114800"/>
            <a:ext cx="544513" cy="304800"/>
          </a:xfrm>
          <a:custGeom>
            <a:avLst/>
            <a:gdLst>
              <a:gd name="T0" fmla="*/ 544513 w 328"/>
              <a:gd name="T1" fmla="*/ 0 h 144"/>
              <a:gd name="T2" fmla="*/ 26562 w 328"/>
              <a:gd name="T3" fmla="*/ 101600 h 144"/>
              <a:gd name="T4" fmla="*/ 385143 w 328"/>
              <a:gd name="T5" fmla="*/ 3048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8" h="144">
                <a:moveTo>
                  <a:pt x="328" y="0"/>
                </a:moveTo>
                <a:cubicBezTo>
                  <a:pt x="180" y="12"/>
                  <a:pt x="32" y="24"/>
                  <a:pt x="16" y="48"/>
                </a:cubicBezTo>
                <a:cubicBezTo>
                  <a:pt x="0" y="72"/>
                  <a:pt x="116" y="108"/>
                  <a:pt x="232" y="144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143000" y="3352800"/>
            <a:ext cx="914400" cy="1508125"/>
            <a:chOff x="1296" y="2580"/>
            <a:chExt cx="576" cy="950"/>
          </a:xfrm>
        </p:grpSpPr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1296" y="258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solidFill>
                    <a:srgbClr val="CC0000"/>
                  </a:solidFill>
                  <a:sym typeface="Symbol" panose="05050102010706020507" pitchFamily="18" charset="2"/>
                </a:rPr>
                <a:t>+</a:t>
              </a:r>
              <a:endParaRPr lang="en-GB" altLang="en-US">
                <a:solidFill>
                  <a:srgbClr val="CC0000"/>
                </a:solidFill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1296" y="324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sym typeface="Symbol" panose="05050102010706020507" pitchFamily="18" charset="2"/>
                </a:rPr>
                <a:t>-</a:t>
              </a:r>
              <a:endParaRPr lang="en-GB" alt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3113088" y="2541588"/>
            <a:ext cx="2324100" cy="1630362"/>
            <a:chOff x="1961" y="1601"/>
            <a:chExt cx="1464" cy="1027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961" y="1994"/>
              <a:ext cx="54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2360" y="1601"/>
              <a:ext cx="1065" cy="1027"/>
              <a:chOff x="2360" y="1601"/>
              <a:chExt cx="1065" cy="1027"/>
            </a:xfrm>
          </p:grpSpPr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2542" y="1616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2954" y="1601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3281" y="198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 flipH="1">
                <a:off x="2711" y="2083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948" y="1981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C</a:t>
                </a:r>
                <a:endParaRPr lang="en-GB" altLang="en-US"/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2546" y="1982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C</a:t>
                </a:r>
                <a:endParaRPr lang="en-GB" altLang="en-US"/>
              </a:p>
            </p:txBody>
          </p:sp>
          <p:sp>
            <p:nvSpPr>
              <p:cNvPr id="40" name="Line 39"/>
              <p:cNvSpPr>
                <a:spLocks noChangeShapeType="1"/>
              </p:cNvSpPr>
              <p:nvPr/>
            </p:nvSpPr>
            <p:spPr bwMode="auto">
              <a:xfrm>
                <a:off x="2360" y="2083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" name="Line 40"/>
              <p:cNvSpPr>
                <a:spLocks noChangeShapeType="1"/>
              </p:cNvSpPr>
              <p:nvPr/>
            </p:nvSpPr>
            <p:spPr bwMode="auto">
              <a:xfrm>
                <a:off x="3093" y="2083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 rot="-5400000" flipH="1" flipV="1">
                <a:off x="2953" y="1905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" name="Line 42"/>
              <p:cNvSpPr>
                <a:spLocks noChangeShapeType="1"/>
              </p:cNvSpPr>
              <p:nvPr/>
            </p:nvSpPr>
            <p:spPr bwMode="auto">
              <a:xfrm rot="-5400000" flipH="1" flipV="1">
                <a:off x="2539" y="1899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" name="Line 43"/>
              <p:cNvSpPr>
                <a:spLocks noChangeShapeType="1"/>
              </p:cNvSpPr>
              <p:nvPr/>
            </p:nvSpPr>
            <p:spPr bwMode="auto">
              <a:xfrm rot="-5400000" flipH="1" flipV="1">
                <a:off x="2935" y="2286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>
                <a:off x="2916" y="2398"/>
                <a:ext cx="2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Br</a:t>
                </a:r>
                <a:endParaRPr lang="en-GB" altLang="en-US"/>
              </a:p>
            </p:txBody>
          </p:sp>
          <p:sp>
            <p:nvSpPr>
              <p:cNvPr id="46" name="Rectangle 45"/>
              <p:cNvSpPr>
                <a:spLocks noChangeArrowheads="1"/>
              </p:cNvSpPr>
              <p:nvPr/>
            </p:nvSpPr>
            <p:spPr bwMode="auto">
              <a:xfrm>
                <a:off x="2539" y="2129"/>
                <a:ext cx="15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CC0000"/>
                    </a:solidFill>
                  </a:rPr>
                  <a:t>+</a:t>
                </a:r>
              </a:p>
            </p:txBody>
          </p:sp>
        </p:grp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4078288" y="4114800"/>
            <a:ext cx="542925" cy="587375"/>
            <a:chOff x="2569" y="2436"/>
            <a:chExt cx="342" cy="370"/>
          </a:xfrm>
        </p:grpSpPr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638" y="2576"/>
              <a:ext cx="21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2578" y="2611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795" y="2436"/>
              <a:ext cx="11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 sz="32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2569" y="2707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" name="Freeform 51"/>
          <p:cNvSpPr>
            <a:spLocks/>
          </p:cNvSpPr>
          <p:nvPr/>
        </p:nvSpPr>
        <p:spPr bwMode="auto">
          <a:xfrm>
            <a:off x="3751263" y="3448050"/>
            <a:ext cx="328612" cy="1073150"/>
          </a:xfrm>
          <a:custGeom>
            <a:avLst/>
            <a:gdLst>
              <a:gd name="T0" fmla="*/ 328612 w 181"/>
              <a:gd name="T1" fmla="*/ 1073150 h 522"/>
              <a:gd name="T2" fmla="*/ 7262 w 181"/>
              <a:gd name="T3" fmla="*/ 413224 h 522"/>
              <a:gd name="T4" fmla="*/ 290486 w 181"/>
              <a:gd name="T5" fmla="*/ 0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1" h="522">
                <a:moveTo>
                  <a:pt x="181" y="522"/>
                </a:moveTo>
                <a:cubicBezTo>
                  <a:pt x="94" y="405"/>
                  <a:pt x="8" y="288"/>
                  <a:pt x="4" y="201"/>
                </a:cubicBezTo>
                <a:cubicBezTo>
                  <a:pt x="0" y="114"/>
                  <a:pt x="80" y="57"/>
                  <a:pt x="160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2352675" y="3022600"/>
            <a:ext cx="552450" cy="284163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5143500" y="2565400"/>
            <a:ext cx="224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  <a:latin typeface="Verdana" panose="020B0604030504040204" pitchFamily="34" charset="0"/>
              </a:rPr>
              <a:t>carbocation</a:t>
            </a:r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5551488" y="4070350"/>
            <a:ext cx="457200" cy="30003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795963" y="4071938"/>
            <a:ext cx="2324100" cy="1630362"/>
            <a:chOff x="3941" y="2953"/>
            <a:chExt cx="1464" cy="1027"/>
          </a:xfrm>
        </p:grpSpPr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941" y="3346"/>
              <a:ext cx="54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522" y="2968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4934" y="2953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61" y="3334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H="1">
              <a:off x="4691" y="3435"/>
              <a:ext cx="202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4928" y="3333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4526" y="333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4340" y="3435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5073" y="3435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 rot="-5400000" flipH="1" flipV="1">
              <a:off x="4933" y="3257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 rot="-5400000" flipH="1" flipV="1">
              <a:off x="4519" y="3251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 rot="-5400000" flipH="1" flipV="1">
              <a:off x="4519" y="3638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501" y="3750"/>
              <a:ext cx="213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4924" y="3750"/>
              <a:ext cx="213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 rot="-5400000" flipH="1" flipV="1">
              <a:off x="4933" y="3630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2" name="Text Box 71"/>
          <p:cNvSpPr txBox="1">
            <a:spLocks noChangeArrowheads="1"/>
          </p:cNvSpPr>
          <p:nvPr/>
        </p:nvSpPr>
        <p:spPr bwMode="auto">
          <a:xfrm>
            <a:off x="3317875" y="5376863"/>
            <a:ext cx="384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accent2"/>
                </a:solidFill>
                <a:latin typeface="Verdana" panose="020B0604030504040204" pitchFamily="34" charset="0"/>
              </a:rPr>
              <a:t>1,2-dibromoethane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00869" y="788927"/>
            <a:ext cx="4172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Mechanism- </a:t>
            </a:r>
            <a:r>
              <a:rPr lang="en-GB" sz="2000" b="1" dirty="0" err="1"/>
              <a:t>ethene</a:t>
            </a:r>
            <a:r>
              <a:rPr lang="en-GB" sz="2000" b="1" dirty="0"/>
              <a:t> and bromine</a:t>
            </a:r>
          </a:p>
        </p:txBody>
      </p:sp>
    </p:spTree>
    <p:extLst>
      <p:ext uri="{BB962C8B-B14F-4D97-AF65-F5344CB8AC3E}">
        <p14:creationId xmlns:p14="http://schemas.microsoft.com/office/powerpoint/2010/main" val="146585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utoUpdateAnimBg="0"/>
      <p:bldP spid="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683568" y="1844824"/>
            <a:ext cx="2209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3783956" y="2054374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88" name="Shape 88"/>
          <p:cNvSpPr txBox="1"/>
          <p:nvPr/>
        </p:nvSpPr>
        <p:spPr>
          <a:xfrm>
            <a:off x="2355206" y="1844824"/>
            <a:ext cx="1581300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 b="0" i="0" u="none" strike="noStrike" cap="none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="0" i="0" u="none" strike="noStrike" cap="none" baseline="-25000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r>
              <a:rPr lang="en-US" sz="2400" b="0" i="0" u="none" strike="noStrike" cap="none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O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255568" y="1844824"/>
            <a:ext cx="25223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OH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735821" y="2449880"/>
            <a:ext cx="1841037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ethanol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4956" y="3489309"/>
            <a:ext cx="86868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Reagent</a:t>
            </a:r>
            <a:r>
              <a:rPr lang="en-GB" altLang="en-US" sz="2000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steam (H</a:t>
            </a:r>
            <a:r>
              <a:rPr lang="en-GB" altLang="en-US" sz="2000" b="1" i="0" u="none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O) (</a:t>
            </a:r>
            <a:r>
              <a:rPr lang="en-GB" altLang="en-US" sz="2000" b="1" i="0" u="non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hexane)</a:t>
            </a:r>
          </a:p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Conditions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heat, high pressure &amp; H</a:t>
            </a:r>
            <a:r>
              <a:rPr lang="en-GB" altLang="en-US" sz="2000" b="1" i="0" u="none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</a:t>
            </a:r>
            <a:r>
              <a:rPr lang="en-GB" altLang="en-US" sz="2000" b="1" i="0" u="none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 H</a:t>
            </a:r>
            <a:r>
              <a:rPr lang="en-GB" altLang="en-US" sz="2000" b="1" i="0" u="none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</a:t>
            </a:r>
            <a:r>
              <a:rPr lang="en-GB" altLang="en-US" sz="2000" b="1" i="0" u="none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acid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       </a:t>
            </a:r>
            <a:r>
              <a:rPr lang="en-GB" altLang="en-US" sz="2000" b="1" i="0" u="non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catalyst</a:t>
            </a:r>
          </a:p>
          <a:p>
            <a:pPr marL="38100" lvl="0">
              <a:lnSpc>
                <a:spcPct val="150000"/>
              </a:lnSpc>
              <a:buClr>
                <a:srgbClr val="002060"/>
              </a:buClr>
              <a:buSzPct val="100000"/>
            </a:pPr>
            <a:endPara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38100" lvl="0">
              <a:lnSpc>
                <a:spcPct val="150000"/>
              </a:lnSpc>
              <a:buClr>
                <a:srgbClr val="002060"/>
              </a:buClr>
              <a:buSzPct val="100000"/>
            </a:pP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This is known as both an </a:t>
            </a:r>
            <a:r>
              <a:rPr lang="en-US" sz="20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addition</a:t>
            </a:r>
            <a:r>
              <a:rPr lang="en-US" sz="2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reaction and </a:t>
            </a:r>
            <a:r>
              <a:rPr lang="en-US" sz="2000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hydrolysis</a:t>
            </a:r>
            <a:endParaRPr lang="en-GB" altLang="en-US" sz="2000" i="0" u="sng" dirty="0">
              <a:solidFill>
                <a:srgbClr val="C00000"/>
              </a:solidFill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</p:txBody>
      </p:sp>
      <p:sp>
        <p:nvSpPr>
          <p:cNvPr id="10" name="Shape 179"/>
          <p:cNvSpPr txBox="1">
            <a:spLocks noGrp="1"/>
          </p:cNvSpPr>
          <p:nvPr>
            <p:ph type="title"/>
          </p:nvPr>
        </p:nvSpPr>
        <p:spPr>
          <a:xfrm>
            <a:off x="126356" y="2907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4. Addition reaction with steam p. 12 </a:t>
            </a:r>
          </a:p>
        </p:txBody>
      </p:sp>
    </p:spTree>
    <p:extLst>
      <p:ext uri="{BB962C8B-B14F-4D97-AF65-F5344CB8AC3E}">
        <p14:creationId xmlns:p14="http://schemas.microsoft.com/office/powerpoint/2010/main" val="2568168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79"/>
          <p:cNvSpPr txBox="1">
            <a:spLocks noGrp="1"/>
          </p:cNvSpPr>
          <p:nvPr>
            <p:ph type="title"/>
          </p:nvPr>
        </p:nvSpPr>
        <p:spPr>
          <a:xfrm>
            <a:off x="-324544" y="149033"/>
            <a:ext cx="9577063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4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5. Oxidation reaction with potassium </a:t>
            </a:r>
            <a:r>
              <a:rPr lang="en-US" sz="2400" dirty="0" err="1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managante</a:t>
            </a:r>
            <a:r>
              <a:rPr lang="en-US" sz="24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 (VII)  p. 12 </a:t>
            </a:r>
          </a:p>
        </p:txBody>
      </p:sp>
      <p:sp>
        <p:nvSpPr>
          <p:cNvPr id="12" name="Shape 86"/>
          <p:cNvSpPr txBox="1"/>
          <p:nvPr/>
        </p:nvSpPr>
        <p:spPr>
          <a:xfrm>
            <a:off x="365443" y="1798774"/>
            <a:ext cx="2209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13" name="Shape 87"/>
          <p:cNvCxnSpPr/>
          <p:nvPr/>
        </p:nvCxnSpPr>
        <p:spPr>
          <a:xfrm>
            <a:off x="4341168" y="2063024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14" name="Shape 88"/>
          <p:cNvSpPr txBox="1"/>
          <p:nvPr/>
        </p:nvSpPr>
        <p:spPr>
          <a:xfrm>
            <a:off x="2002994" y="1798774"/>
            <a:ext cx="2487002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[O] </a:t>
            </a:r>
            <a:r>
              <a:rPr lang="en-US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+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="0" i="0" u="none" strike="noStrike" cap="none" baseline="-25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O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</p:txBody>
      </p:sp>
      <p:sp>
        <p:nvSpPr>
          <p:cNvPr id="15" name="Shape 89"/>
          <p:cNvSpPr txBox="1"/>
          <p:nvPr/>
        </p:nvSpPr>
        <p:spPr>
          <a:xfrm>
            <a:off x="5617939" y="1866106"/>
            <a:ext cx="25223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OH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OH</a:t>
            </a:r>
          </a:p>
        </p:txBody>
      </p:sp>
      <p:sp>
        <p:nvSpPr>
          <p:cNvPr id="16" name="Shape 91"/>
          <p:cNvSpPr txBox="1"/>
          <p:nvPr/>
        </p:nvSpPr>
        <p:spPr>
          <a:xfrm>
            <a:off x="5867400" y="2668779"/>
            <a:ext cx="259303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Verdana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ethane-1,2-diol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880" y="1233619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Equation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65443" y="3471452"/>
            <a:ext cx="86868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The </a:t>
            </a:r>
            <a:r>
              <a:rPr lang="en-US" sz="20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oxidising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agent, KMnO</a:t>
            </a:r>
            <a:r>
              <a:rPr lang="en-US" sz="2000" baseline="-25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4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, is written as [O] in the chemical equation</a:t>
            </a:r>
            <a:endParaRPr lang="en-GB" altLang="en-US" sz="2000" b="1" dirty="0">
              <a:solidFill>
                <a:srgbClr val="CC0000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Reagent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Potassium </a:t>
            </a:r>
            <a:r>
              <a:rPr lang="en-GB" altLang="en-US" sz="2000" b="1" i="0" u="none" dirty="0" err="1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manganate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(VII) (KMnO</a:t>
            </a:r>
            <a:r>
              <a:rPr lang="en-GB" altLang="en-US" sz="2000" b="1" i="0" u="none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Conditions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Shake at room temperature</a:t>
            </a:r>
          </a:p>
          <a:p>
            <a:pPr marL="38100" lvl="0">
              <a:lnSpc>
                <a:spcPct val="150000"/>
              </a:lnSpc>
              <a:buClr>
                <a:srgbClr val="002060"/>
              </a:buClr>
              <a:buSzPct val="100000"/>
            </a:pPr>
            <a:endParaRPr lang="en-US" sz="2000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  <a:p>
            <a:pPr marL="38100" lvl="0">
              <a:lnSpc>
                <a:spcPct val="150000"/>
              </a:lnSpc>
              <a:buClr>
                <a:srgbClr val="002060"/>
              </a:buClr>
              <a:buSzPct val="100000"/>
            </a:pP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This is known as 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an </a:t>
            </a:r>
            <a:r>
              <a:rPr lang="en-GB" sz="2000" b="1" dirty="0">
                <a:solidFill>
                  <a:srgbClr val="0070C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oxidation</a:t>
            </a:r>
            <a:r>
              <a:rPr lang="en-GB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reaction</a:t>
            </a:r>
            <a:endParaRPr lang="en-GB" altLang="en-US" sz="2000" i="0" u="sng" dirty="0">
              <a:solidFill>
                <a:srgbClr val="C00000"/>
              </a:solidFill>
              <a:latin typeface="+mn-lt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7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67544" y="7371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Addition reactions of alkenes      page 5 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11560" y="4077072"/>
            <a:ext cx="8229600" cy="254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03200" indent="0">
              <a:buNone/>
            </a:pPr>
            <a:r>
              <a:rPr lang="en-US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Watch this video about addition reactions of alkenes</a:t>
            </a:r>
          </a:p>
          <a:p>
            <a:pPr marL="203200" indent="0">
              <a:buNone/>
            </a:pPr>
            <a:r>
              <a:rPr lang="en-GB" sz="1600" dirty="0">
                <a:solidFill>
                  <a:srgbClr val="002060"/>
                </a:solidFill>
                <a:hlinkClick r:id="rId3"/>
              </a:rPr>
              <a:t>https://www.youtube.com/watch?v=cxk2mO7hKqc</a:t>
            </a:r>
            <a:endParaRPr lang="en-GB" sz="1600" dirty="0">
              <a:solidFill>
                <a:srgbClr val="002060"/>
              </a:solidFill>
            </a:endParaRPr>
          </a:p>
          <a:p>
            <a:pPr marL="38100" indent="0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endParaRPr lang="en-US" sz="2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1000" indent="-342900">
              <a:spcBef>
                <a:spcPts val="0"/>
              </a:spcBef>
              <a:buClr>
                <a:srgbClr val="002060"/>
              </a:buClr>
              <a:buSzPct val="100000"/>
            </a:pPr>
            <a:r>
              <a:rPr lang="en-US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Alkene undergo </a:t>
            </a:r>
            <a:r>
              <a:rPr lang="en-US" sz="2000" b="1" u="sng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addition</a:t>
            </a:r>
            <a:r>
              <a:rPr lang="en-US" sz="20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reactions</a:t>
            </a:r>
          </a:p>
          <a:p>
            <a:pPr marL="381000" indent="-342900">
              <a:spcBef>
                <a:spcPts val="0"/>
              </a:spcBef>
              <a:buSzPct val="100000"/>
            </a:pPr>
            <a:r>
              <a:rPr lang="en-US" sz="2000" u="sng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Two molecules </a:t>
            </a:r>
            <a:r>
              <a:rPr lang="en-US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react to form </a:t>
            </a:r>
            <a:r>
              <a:rPr lang="en-US" sz="2000" u="sng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one product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944012" y="2546134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182" name="Shape 182"/>
          <p:cNvCxnSpPr/>
          <p:nvPr/>
        </p:nvCxnSpPr>
        <p:spPr>
          <a:xfrm>
            <a:off x="4044400" y="2755684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183" name="Shape 183"/>
          <p:cNvSpPr txBox="1"/>
          <p:nvPr/>
        </p:nvSpPr>
        <p:spPr>
          <a:xfrm>
            <a:off x="2615650" y="2546134"/>
            <a:ext cx="1581300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X-</a:t>
            </a:r>
            <a:r>
              <a:rPr lang="en-US" sz="2400">
                <a:solidFill>
                  <a:srgbClr val="0000FF"/>
                </a:solidFill>
                <a:latin typeface="Verdana"/>
                <a:ea typeface="Verdana"/>
                <a:cs typeface="Verdana"/>
                <a:sym typeface="Verdana"/>
              </a:rPr>
              <a:t>Y</a:t>
            </a: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5516012" y="2546134"/>
            <a:ext cx="25223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X</a:t>
            </a: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Y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072512" y="3083003"/>
            <a:ext cx="14967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dirty="0"/>
              <a:t>unsaturated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5724128" y="3059597"/>
            <a:ext cx="14967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/>
              <a:t>saturated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00956" y="1609155"/>
            <a:ext cx="2206053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000" b="1" dirty="0"/>
              <a:t>General reaction</a:t>
            </a:r>
          </a:p>
        </p:txBody>
      </p:sp>
    </p:spTree>
    <p:extLst>
      <p:ext uri="{BB962C8B-B14F-4D97-AF65-F5344CB8AC3E}">
        <p14:creationId xmlns:p14="http://schemas.microsoft.com/office/powerpoint/2010/main" val="427359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66802" y="-421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1. Addition reaction with Hydrogen p. 5 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944012" y="1484784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182" name="Shape 182"/>
          <p:cNvCxnSpPr/>
          <p:nvPr/>
        </p:nvCxnSpPr>
        <p:spPr>
          <a:xfrm>
            <a:off x="4044400" y="1694334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183" name="Shape 183"/>
          <p:cNvSpPr txBox="1"/>
          <p:nvPr/>
        </p:nvSpPr>
        <p:spPr>
          <a:xfrm>
            <a:off x="2489966" y="1484784"/>
            <a:ext cx="1581300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aseline="-25000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5516012" y="1484784"/>
            <a:ext cx="25223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dirty="0">
                <a:solidFill>
                  <a:srgbClr val="FF0066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944012" y="1963688"/>
            <a:ext cx="14967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dirty="0"/>
              <a:t>unsaturated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5868144" y="1906176"/>
            <a:ext cx="14967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/>
              <a:t>saturated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3528" y="2708920"/>
            <a:ext cx="8167688" cy="297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reaction can be classified as both </a:t>
            </a:r>
            <a:r>
              <a:rPr lang="en-GB" altLang="en-US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altLang="en-US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because </a:t>
            </a:r>
            <a:r>
              <a:rPr lang="en-GB" alt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ethene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has gained two H atoms</a:t>
            </a:r>
            <a:endParaRPr lang="en-GB" altLang="en-US" sz="2000" i="0" u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000" b="1" i="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</a:t>
            </a:r>
            <a:r>
              <a:rPr lang="en-GB" altLang="en-US" sz="2000" i="0" u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because two H atoms have ‘added’ across the C=C bond to from one product</a:t>
            </a:r>
          </a:p>
          <a:p>
            <a:r>
              <a:rPr lang="en-GB" altLang="en-US" sz="2000" i="0" u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Aft>
                <a:spcPts val="600"/>
              </a:spcAft>
            </a:pP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Reagent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hydrogen</a:t>
            </a:r>
          </a:p>
          <a:p>
            <a:pPr>
              <a:spcAft>
                <a:spcPts val="600"/>
              </a:spcAft>
            </a:pP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nickel catalyst, 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150</a:t>
            </a:r>
            <a:r>
              <a:rPr lang="en-GB" alt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en-GB" altLang="en-US" sz="1800" i="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altLang="en-US" sz="1800" i="0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margarine manufacture to hydrogenate fatty acids</a:t>
            </a:r>
          </a:p>
          <a:p>
            <a:pPr>
              <a:spcAft>
                <a:spcPts val="600"/>
              </a:spcAft>
            </a:pPr>
            <a:r>
              <a:rPr lang="en-GB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  <a:r>
              <a:rPr lang="en-GB" altLang="en-US" sz="1800" i="0" u="none" dirty="0">
                <a:latin typeface="Calibri" panose="020F0502020204030204" pitchFamily="34" charset="0"/>
                <a:cs typeface="Calibri" panose="020F0502020204030204" pitchFamily="34" charset="0"/>
              </a:rPr>
              <a:t>   which is used for margarine manufacture</a:t>
            </a:r>
          </a:p>
        </p:txBody>
      </p:sp>
    </p:spTree>
    <p:extLst>
      <p:ext uri="{BB962C8B-B14F-4D97-AF65-F5344CB8AC3E}">
        <p14:creationId xmlns:p14="http://schemas.microsoft.com/office/powerpoint/2010/main" val="383269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277833"/>
            <a:ext cx="8520600" cy="763500"/>
          </a:xfrm>
        </p:spPr>
        <p:txBody>
          <a:bodyPr/>
          <a:lstStyle/>
          <a:p>
            <a:r>
              <a:rPr lang="en-GB" sz="2800" dirty="0">
                <a:solidFill>
                  <a:srgbClr val="0070C0"/>
                </a:solidFill>
              </a:rPr>
              <a:t>Electrophilic Addition Reactions of alkenes p. 5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30200" y="1217371"/>
            <a:ext cx="465304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i="0" u="none" dirty="0">
                <a:latin typeface="Arial" panose="020B0604020202020204" pitchFamily="34" charset="0"/>
              </a:rPr>
              <a:t>The main reaction of alkenes is </a:t>
            </a:r>
            <a:r>
              <a:rPr lang="en-GB" altLang="en-US" sz="1800" i="0" u="none" dirty="0">
                <a:solidFill>
                  <a:srgbClr val="0070C0"/>
                </a:solidFill>
                <a:latin typeface="Arial" panose="020B0604020202020204" pitchFamily="34" charset="0"/>
              </a:rPr>
              <a:t>addition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800" i="0" u="none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i="0" u="none" dirty="0">
                <a:latin typeface="Arial" panose="020B0604020202020204" pitchFamily="34" charset="0"/>
              </a:rPr>
              <a:t>Because of the extra electron density in the pi bond of a C=C double bond, alkenes are attacked by species which ‘like’ electrons.</a:t>
            </a:r>
          </a:p>
          <a:p>
            <a:endParaRPr lang="en-GB" altLang="en-US" sz="1800" i="0" u="none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latin typeface="Arial" panose="020B0604020202020204" pitchFamily="34" charset="0"/>
              </a:rPr>
              <a:t>The pi (</a:t>
            </a:r>
            <a:r>
              <a:rPr lang="en-GB" sz="1800" dirty="0"/>
              <a:t>π)</a:t>
            </a:r>
            <a:r>
              <a:rPr lang="en-GB" dirty="0"/>
              <a:t> </a:t>
            </a:r>
            <a:r>
              <a:rPr lang="en-GB" altLang="en-US" sz="1800" dirty="0">
                <a:latin typeface="Arial" panose="020B0604020202020204" pitchFamily="34" charset="0"/>
              </a:rPr>
              <a:t>bond is exposed and is weaker than the sigma bond and breaks during a reaction.</a:t>
            </a:r>
            <a:endParaRPr lang="en-GB" altLang="en-US" sz="1800" i="0" u="none" dirty="0">
              <a:latin typeface="Arial" panose="020B0604020202020204" pitchFamily="34" charset="0"/>
            </a:endParaRPr>
          </a:p>
        </p:txBody>
      </p:sp>
      <p:pic>
        <p:nvPicPr>
          <p:cNvPr id="7" name="Picture 15" descr="eaintr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450" y="1289050"/>
            <a:ext cx="3054350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356472" y="4653136"/>
            <a:ext cx="7899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800" b="1" dirty="0">
                <a:latin typeface="Arial" panose="020B0604020202020204" pitchFamily="34" charset="0"/>
              </a:rPr>
              <a:t>Species which react with alkenes are called </a:t>
            </a:r>
            <a:r>
              <a:rPr lang="en-GB" altLang="en-US" sz="1800" b="1" dirty="0">
                <a:solidFill>
                  <a:srgbClr val="CC0000"/>
                </a:solidFill>
                <a:latin typeface="Arial" panose="020B0604020202020204" pitchFamily="34" charset="0"/>
              </a:rPr>
              <a:t>electrophiles</a:t>
            </a:r>
            <a:endParaRPr lang="en-GB" altLang="en-US" sz="1800" b="1" i="0" u="none" dirty="0">
              <a:latin typeface="Arial" panose="020B0604020202020204" pitchFamily="34" charset="0"/>
            </a:endParaRPr>
          </a:p>
          <a:p>
            <a:endParaRPr lang="en-GB" altLang="en-US" sz="1800" b="1" i="0" u="none" dirty="0">
              <a:latin typeface="Arial" panose="020B0604020202020204" pitchFamily="34" charset="0"/>
            </a:endParaRPr>
          </a:p>
          <a:p>
            <a:r>
              <a:rPr lang="en-GB" altLang="en-US" sz="1800" b="1" i="0" u="none" dirty="0">
                <a:latin typeface="Arial" panose="020B0604020202020204" pitchFamily="34" charset="0"/>
              </a:rPr>
              <a:t>Examples include...	</a:t>
            </a:r>
            <a:r>
              <a:rPr lang="en-GB" altLang="en-US" sz="1800" b="1" i="0" u="none" dirty="0">
                <a:solidFill>
                  <a:srgbClr val="CC0000"/>
                </a:solidFill>
                <a:latin typeface="Arial" panose="020B0604020202020204" pitchFamily="34" charset="0"/>
              </a:rPr>
              <a:t>Br</a:t>
            </a:r>
            <a:r>
              <a:rPr lang="en-GB" altLang="en-US" sz="1800" b="1" i="0" u="none" baseline="-250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r>
              <a:rPr lang="en-GB" altLang="en-US" sz="1800" b="1" i="0" u="none" dirty="0">
                <a:solidFill>
                  <a:srgbClr val="CC0000"/>
                </a:solidFill>
                <a:latin typeface="Arial" panose="020B0604020202020204" pitchFamily="34" charset="0"/>
              </a:rPr>
              <a:t>, </a:t>
            </a:r>
            <a:r>
              <a:rPr lang="en-GB" altLang="en-US" sz="1800" b="1" i="0" u="none" dirty="0" err="1">
                <a:solidFill>
                  <a:srgbClr val="CC0000"/>
                </a:solidFill>
                <a:latin typeface="Arial" panose="020B0604020202020204" pitchFamily="34" charset="0"/>
              </a:rPr>
              <a:t>HBr</a:t>
            </a:r>
            <a:r>
              <a:rPr lang="en-GB" altLang="en-US" sz="1800" b="1" i="0" u="none" dirty="0">
                <a:solidFill>
                  <a:srgbClr val="CC0000"/>
                </a:solidFill>
                <a:latin typeface="Arial" panose="020B0604020202020204" pitchFamily="34" charset="0"/>
              </a:rPr>
              <a:t>, </a:t>
            </a:r>
            <a:r>
              <a:rPr lang="en-GB" altLang="en-US" sz="1800" b="1" i="0" u="none" dirty="0" err="1">
                <a:solidFill>
                  <a:srgbClr val="CC0000"/>
                </a:solidFill>
                <a:latin typeface="Arial" panose="020B0604020202020204" pitchFamily="34" charset="0"/>
              </a:rPr>
              <a:t>HCl</a:t>
            </a:r>
            <a:r>
              <a:rPr lang="en-GB" altLang="en-US" sz="1800" b="1" i="0" u="none" dirty="0">
                <a:solidFill>
                  <a:srgbClr val="CC0000"/>
                </a:solidFill>
                <a:latin typeface="Arial" panose="020B0604020202020204" pitchFamily="34" charset="0"/>
              </a:rPr>
              <a:t>, H</a:t>
            </a:r>
            <a:r>
              <a:rPr lang="en-GB" altLang="en-US" sz="1800" b="1" i="0" u="none" baseline="-250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  <a:endParaRPr lang="en-GB" altLang="en-US" sz="1800" b="1" i="0" u="none" baseline="-25000" dirty="0">
              <a:latin typeface="Arial" panose="020B0604020202020204" pitchFamily="34" charset="0"/>
            </a:endParaRPr>
          </a:p>
          <a:p>
            <a:endParaRPr lang="en-GB" altLang="en-US" sz="1800" b="1" i="0" u="none" dirty="0">
              <a:latin typeface="Arial" panose="020B0604020202020204" pitchFamily="34" charset="0"/>
            </a:endParaRPr>
          </a:p>
          <a:p>
            <a:r>
              <a:rPr lang="en-GB" altLang="en-US" sz="1800" i="0" u="none" dirty="0">
                <a:latin typeface="Arial" panose="020B0604020202020204" pitchFamily="34" charset="0"/>
              </a:rPr>
              <a:t>Electrophiles react by </a:t>
            </a:r>
            <a:r>
              <a:rPr lang="en-GB" altLang="en-US" sz="1800" i="0" u="none" dirty="0">
                <a:solidFill>
                  <a:srgbClr val="FF0000"/>
                </a:solidFill>
                <a:latin typeface="Arial" panose="020B0604020202020204" pitchFamily="34" charset="0"/>
              </a:rPr>
              <a:t>accepting a pair of electrons </a:t>
            </a:r>
            <a:r>
              <a:rPr lang="en-GB" altLang="en-US" sz="1800" i="0" u="none" dirty="0">
                <a:latin typeface="Arial" panose="020B0604020202020204" pitchFamily="34" charset="0"/>
              </a:rPr>
              <a:t>to form a new covalent bond</a:t>
            </a:r>
            <a:r>
              <a:rPr lang="en-GB" altLang="en-US" sz="1800" b="1" i="0" u="none" dirty="0">
                <a:latin typeface="Arial" panose="020B0604020202020204" pitchFamily="34" charset="0"/>
              </a:rPr>
              <a:t>		</a:t>
            </a:r>
            <a:r>
              <a:rPr lang="en-GB" altLang="en-US" sz="1600" b="1" i="0" u="none" dirty="0">
                <a:latin typeface="Arial" panose="020B0604020202020204" pitchFamily="34" charset="0"/>
              </a:rPr>
              <a:t>	</a:t>
            </a:r>
            <a:endParaRPr lang="en-GB" altLang="en-US" sz="1300" b="1" i="0" u="none" baseline="-25000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17" descr="eaintr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81128"/>
            <a:ext cx="1225550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80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467544" y="1861468"/>
            <a:ext cx="3261588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=CH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</a:p>
        </p:txBody>
      </p:sp>
      <p:cxnSp>
        <p:nvCxnSpPr>
          <p:cNvPr id="87" name="Shape 87"/>
          <p:cNvCxnSpPr/>
          <p:nvPr/>
        </p:nvCxnSpPr>
        <p:spPr>
          <a:xfrm>
            <a:off x="3842981" y="2160436"/>
            <a:ext cx="914400" cy="0"/>
          </a:xfrm>
          <a:prstGeom prst="straightConnector1">
            <a:avLst/>
          </a:prstGeom>
          <a:noFill/>
          <a:ln w="38100" cap="rnd" cmpd="sng">
            <a:solidFill>
              <a:schemeClr val="dk1"/>
            </a:solidFill>
            <a:prstDash val="solid"/>
            <a:miter/>
            <a:headEnd type="none" w="med" len="med"/>
            <a:tailEnd type="stealth" w="lg" len="lg"/>
          </a:ln>
        </p:spPr>
      </p:cxnSp>
      <p:sp>
        <p:nvSpPr>
          <p:cNvPr id="88" name="Shape 88"/>
          <p:cNvSpPr txBox="1"/>
          <p:nvPr/>
        </p:nvSpPr>
        <p:spPr>
          <a:xfrm>
            <a:off x="2147831" y="1861468"/>
            <a:ext cx="1581300" cy="8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+  </a:t>
            </a:r>
            <a:r>
              <a:rPr lang="en-US" sz="2400" b="0" i="0" u="none" strike="noStrike" cap="none" dirty="0" err="1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HBr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4929322" y="2297112"/>
            <a:ext cx="3276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Verdana"/>
              <a:buNone/>
            </a:pPr>
            <a:r>
              <a:rPr lang="en-US" sz="2000" b="0" i="0" u="none" strike="noStrike" cap="none" dirty="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rPr>
              <a:t>1-bromoethane</a:t>
            </a:r>
          </a:p>
        </p:txBody>
      </p:sp>
      <p:sp>
        <p:nvSpPr>
          <p:cNvPr id="10" name="Shape 86"/>
          <p:cNvSpPr txBox="1"/>
          <p:nvPr/>
        </p:nvSpPr>
        <p:spPr>
          <a:xfrm>
            <a:off x="4958800" y="1867965"/>
            <a:ext cx="3261588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en-US" sz="2400" b="0" i="0" u="none" strike="noStrike" cap="none" dirty="0">
                <a:solidFill>
                  <a:srgbClr val="FF33CC"/>
                </a:solidFill>
                <a:latin typeface="Verdana"/>
                <a:ea typeface="Verdana"/>
                <a:cs typeface="Verdana"/>
                <a:sym typeface="Verdana"/>
              </a:rPr>
              <a:t>Br</a:t>
            </a:r>
            <a:endParaRPr lang="en-US" sz="2400" b="0" i="0" u="none" strike="noStrike" cap="none" baseline="-25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80580" y="3212976"/>
            <a:ext cx="8686800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Reagent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Hydrogen bromide</a:t>
            </a:r>
          </a:p>
          <a:p>
            <a:pPr>
              <a:lnSpc>
                <a:spcPct val="150000"/>
              </a:lnSpc>
            </a:pPr>
            <a:r>
              <a:rPr lang="en-GB" altLang="en-US" sz="2000" b="1" i="0" u="none" dirty="0">
                <a:solidFill>
                  <a:srgbClr val="CC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Condition</a:t>
            </a:r>
            <a:r>
              <a:rPr lang="en-GB" altLang="en-US" sz="2000" b="1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altLang="en-US" sz="2000" i="0" u="none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Room temperature</a:t>
            </a:r>
          </a:p>
          <a:p>
            <a:pPr>
              <a:lnSpc>
                <a:spcPct val="150000"/>
              </a:lnSpc>
            </a:pPr>
            <a:endParaRPr lang="en-GB" altLang="en-US" sz="20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</p:txBody>
      </p:sp>
      <p:sp>
        <p:nvSpPr>
          <p:cNvPr id="30" name="Shape 180"/>
          <p:cNvSpPr txBox="1">
            <a:spLocks noGrp="1"/>
          </p:cNvSpPr>
          <p:nvPr>
            <p:ph type="body" idx="1"/>
          </p:nvPr>
        </p:nvSpPr>
        <p:spPr>
          <a:xfrm>
            <a:off x="380580" y="4500289"/>
            <a:ext cx="8229600" cy="1296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1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- This is an </a:t>
            </a:r>
            <a:r>
              <a:rPr lang="en-US" sz="2000" u="sng" dirty="0">
                <a:solidFill>
                  <a:srgbClr val="C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addition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reaction</a:t>
            </a:r>
          </a:p>
          <a:p>
            <a:pPr marL="381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- 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Two molecules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react to form 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one product</a:t>
            </a:r>
          </a:p>
        </p:txBody>
      </p:sp>
      <p:sp>
        <p:nvSpPr>
          <p:cNvPr id="11" name="Shape 179"/>
          <p:cNvSpPr txBox="1">
            <a:spLocks noGrp="1"/>
          </p:cNvSpPr>
          <p:nvPr>
            <p:ph type="title"/>
          </p:nvPr>
        </p:nvSpPr>
        <p:spPr>
          <a:xfrm>
            <a:off x="185381" y="2958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2. Addition reaction with hydrogen bromide p. 7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1379484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Equation</a:t>
            </a:r>
          </a:p>
        </p:txBody>
      </p:sp>
    </p:spTree>
    <p:extLst>
      <p:ext uri="{BB962C8B-B14F-4D97-AF65-F5344CB8AC3E}">
        <p14:creationId xmlns:p14="http://schemas.microsoft.com/office/powerpoint/2010/main" val="71716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13300" y="1916832"/>
            <a:ext cx="8491044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en-US" sz="18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Watch the video showing the mechanism for the reaction of hydrogen bromide and </a:t>
            </a:r>
            <a:r>
              <a:rPr lang="en-GB" altLang="en-US" sz="18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ethene</a:t>
            </a:r>
            <a:r>
              <a:rPr lang="en-GB" altLang="en-US" sz="18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en-GB" altLang="en-US" sz="18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https://www.youtube.com/watch?v=BOu3EY_xr80</a:t>
            </a:r>
            <a:endParaRPr lang="en-GB" altLang="en-US" sz="1800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1800" i="0" u="none" dirty="0">
              <a:latin typeface="+mn-lt"/>
            </a:endParaRPr>
          </a:p>
          <a:p>
            <a:r>
              <a:rPr lang="en-GB" altLang="en-US" sz="1800" i="0" u="none" dirty="0">
                <a:latin typeface="+mn-lt"/>
              </a:rPr>
              <a:t>Use this to complete the mechanism and gaps in your booklet on pages 7&amp;8</a:t>
            </a:r>
          </a:p>
          <a:p>
            <a:endParaRPr lang="en-GB" altLang="en-US" sz="1800" dirty="0">
              <a:latin typeface="+mn-lt"/>
            </a:endParaRPr>
          </a:p>
          <a:p>
            <a:endParaRPr lang="en-GB" altLang="en-US" sz="1800" i="0" u="none" dirty="0">
              <a:latin typeface="+mn-lt"/>
            </a:endParaRPr>
          </a:p>
          <a:p>
            <a:endParaRPr lang="en-GB" altLang="en-US" sz="2000" i="0" u="none" dirty="0">
              <a:latin typeface="+mn-lt"/>
            </a:endParaRPr>
          </a:p>
          <a:p>
            <a:endParaRPr lang="en-GB" altLang="en-US" sz="20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  <a:p>
            <a:endParaRPr lang="en-GB" altLang="en-US" sz="1400" i="0" u="none" dirty="0">
              <a:latin typeface="Arial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3300" y="332656"/>
            <a:ext cx="8520600" cy="763500"/>
          </a:xfrm>
        </p:spPr>
        <p:txBody>
          <a:bodyPr/>
          <a:lstStyle/>
          <a:p>
            <a:r>
              <a:rPr lang="en-GB" sz="2400" dirty="0">
                <a:solidFill>
                  <a:srgbClr val="0070C0"/>
                </a:solidFill>
              </a:rPr>
              <a:t>2. Mechanism for the Electrophilic Addition of </a:t>
            </a:r>
            <a:r>
              <a:rPr lang="en-GB" sz="2400" dirty="0" err="1">
                <a:solidFill>
                  <a:srgbClr val="0070C0"/>
                </a:solidFill>
              </a:rPr>
              <a:t>HBr</a:t>
            </a:r>
            <a:r>
              <a:rPr lang="en-GB" sz="2400" dirty="0">
                <a:solidFill>
                  <a:srgbClr val="0070C0"/>
                </a:solidFill>
              </a:rPr>
              <a:t> to an alkene    page 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348" y="3924482"/>
            <a:ext cx="50911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/>
              <a:t>Type of bond fission: </a:t>
            </a:r>
            <a:r>
              <a:rPr lang="en-GB" sz="1800" dirty="0" err="1">
                <a:solidFill>
                  <a:srgbClr val="0070C0"/>
                </a:solidFill>
              </a:rPr>
              <a:t>Heterolytic</a:t>
            </a:r>
            <a:endParaRPr lang="en-GB" sz="1800" dirty="0">
              <a:solidFill>
                <a:srgbClr val="0070C0"/>
              </a:solidFill>
            </a:endParaRPr>
          </a:p>
          <a:p>
            <a:endParaRPr lang="en-GB" sz="1800" dirty="0"/>
          </a:p>
          <a:p>
            <a:r>
              <a:rPr lang="en-GB" sz="1800" b="1" dirty="0"/>
              <a:t>Electrophile: </a:t>
            </a:r>
            <a:r>
              <a:rPr lang="en-GB" sz="1800" dirty="0">
                <a:solidFill>
                  <a:srgbClr val="0070C0"/>
                </a:solidFill>
              </a:rPr>
              <a:t>Hydrogen bromide</a:t>
            </a:r>
          </a:p>
          <a:p>
            <a:endParaRPr lang="en-GB" sz="1800" dirty="0"/>
          </a:p>
          <a:p>
            <a:r>
              <a:rPr lang="en-GB" sz="1800" b="1" dirty="0"/>
              <a:t>Name of the mechanism: </a:t>
            </a:r>
            <a:r>
              <a:rPr lang="en-GB" sz="1800" dirty="0">
                <a:solidFill>
                  <a:srgbClr val="0070C0"/>
                </a:solidFill>
              </a:rPr>
              <a:t>Electrophilic addition</a:t>
            </a:r>
          </a:p>
        </p:txBody>
      </p:sp>
    </p:spTree>
    <p:extLst>
      <p:ext uri="{BB962C8B-B14F-4D97-AF65-F5344CB8AC3E}">
        <p14:creationId xmlns:p14="http://schemas.microsoft.com/office/powerpoint/2010/main" val="369802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162050" y="2837086"/>
            <a:ext cx="914400" cy="993775"/>
            <a:chOff x="996" y="2470"/>
            <a:chExt cx="527" cy="592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996" y="2844"/>
              <a:ext cx="527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056" y="2718"/>
              <a:ext cx="0" cy="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96" y="2470"/>
              <a:ext cx="52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 dirty="0">
                  <a:solidFill>
                    <a:srgbClr val="000000"/>
                  </a:solidFill>
                </a:rPr>
                <a:t>H</a:t>
              </a:r>
              <a:endParaRPr lang="en-GB" altLang="en-US" dirty="0"/>
            </a:p>
          </p:txBody>
        </p:sp>
      </p:grpSp>
      <p:sp>
        <p:nvSpPr>
          <p:cNvPr id="12" name="Freeform 11"/>
          <p:cNvSpPr>
            <a:spLocks/>
          </p:cNvSpPr>
          <p:nvPr/>
        </p:nvSpPr>
        <p:spPr bwMode="auto">
          <a:xfrm>
            <a:off x="1058863" y="1819499"/>
            <a:ext cx="501650" cy="952500"/>
          </a:xfrm>
          <a:custGeom>
            <a:avLst/>
            <a:gdLst>
              <a:gd name="T0" fmla="*/ 96838 w 316"/>
              <a:gd name="T1" fmla="*/ 0 h 600"/>
              <a:gd name="T2" fmla="*/ 485775 w 316"/>
              <a:gd name="T3" fmla="*/ 622300 h 600"/>
              <a:gd name="T4" fmla="*/ 0 w 316"/>
              <a:gd name="T5" fmla="*/ 952500 h 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6" h="600">
                <a:moveTo>
                  <a:pt x="61" y="0"/>
                </a:moveTo>
                <a:cubicBezTo>
                  <a:pt x="188" y="146"/>
                  <a:pt x="316" y="292"/>
                  <a:pt x="306" y="392"/>
                </a:cubicBezTo>
                <a:cubicBezTo>
                  <a:pt x="296" y="492"/>
                  <a:pt x="49" y="567"/>
                  <a:pt x="0" y="60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44500" y="1052736"/>
            <a:ext cx="1455738" cy="1373188"/>
            <a:chOff x="340" y="1118"/>
            <a:chExt cx="917" cy="865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84" y="1738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l"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40" y="1129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113" y="1118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02" y="1753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74" y="1348"/>
              <a:ext cx="59" cy="92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690" y="1556"/>
              <a:ext cx="202" cy="36"/>
              <a:chOff x="990" y="1575"/>
              <a:chExt cx="202" cy="36"/>
            </a:xfrm>
          </p:grpSpPr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 flipH="1">
                <a:off x="990" y="1575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 flipH="1">
                <a:off x="990" y="1610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467" y="1666"/>
              <a:ext cx="42" cy="75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>
              <a:off x="1054" y="1348"/>
              <a:ext cx="58" cy="94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H="1" flipV="1">
              <a:off x="1072" y="1652"/>
              <a:ext cx="55" cy="87"/>
            </a:xfrm>
            <a:prstGeom prst="line">
              <a:avLst/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927" y="145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25" y="1455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</p:grpSp>
      <p:sp>
        <p:nvSpPr>
          <p:cNvPr id="27" name="Freeform 26"/>
          <p:cNvSpPr>
            <a:spLocks/>
          </p:cNvSpPr>
          <p:nvPr/>
        </p:nvSpPr>
        <p:spPr bwMode="auto">
          <a:xfrm>
            <a:off x="685800" y="3335561"/>
            <a:ext cx="544513" cy="304800"/>
          </a:xfrm>
          <a:custGeom>
            <a:avLst/>
            <a:gdLst>
              <a:gd name="T0" fmla="*/ 544513 w 328"/>
              <a:gd name="T1" fmla="*/ 0 h 144"/>
              <a:gd name="T2" fmla="*/ 26562 w 328"/>
              <a:gd name="T3" fmla="*/ 101600 h 144"/>
              <a:gd name="T4" fmla="*/ 385143 w 328"/>
              <a:gd name="T5" fmla="*/ 3048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8" h="144">
                <a:moveTo>
                  <a:pt x="328" y="0"/>
                </a:moveTo>
                <a:cubicBezTo>
                  <a:pt x="180" y="12"/>
                  <a:pt x="32" y="24"/>
                  <a:pt x="16" y="48"/>
                </a:cubicBezTo>
                <a:cubicBezTo>
                  <a:pt x="0" y="72"/>
                  <a:pt x="116" y="108"/>
                  <a:pt x="232" y="144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143000" y="2573561"/>
            <a:ext cx="914400" cy="1508125"/>
            <a:chOff x="1296" y="2580"/>
            <a:chExt cx="576" cy="950"/>
          </a:xfrm>
        </p:grpSpPr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1296" y="258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solidFill>
                    <a:srgbClr val="CC0000"/>
                  </a:solidFill>
                  <a:sym typeface="Symbol" panose="05050102010706020507" pitchFamily="18" charset="2"/>
                </a:rPr>
                <a:t>+</a:t>
              </a:r>
              <a:endParaRPr lang="en-GB" altLang="en-US">
                <a:solidFill>
                  <a:srgbClr val="CC0000"/>
                </a:solidFill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1296" y="324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sym typeface="Symbol" panose="05050102010706020507" pitchFamily="18" charset="2"/>
                </a:rPr>
                <a:t>-</a:t>
              </a:r>
              <a:endParaRPr lang="en-GB" alt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3113088" y="1762348"/>
            <a:ext cx="2324100" cy="1635124"/>
            <a:chOff x="1961" y="1601"/>
            <a:chExt cx="1464" cy="1030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961" y="1994"/>
              <a:ext cx="54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2360" y="1601"/>
              <a:ext cx="1065" cy="1030"/>
              <a:chOff x="2360" y="1601"/>
              <a:chExt cx="1065" cy="1030"/>
            </a:xfrm>
          </p:grpSpPr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2542" y="1616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2954" y="1601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3281" y="198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H</a:t>
                </a:r>
                <a:endParaRPr lang="en-GB" alt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 flipH="1">
                <a:off x="2711" y="2083"/>
                <a:ext cx="20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948" y="1981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C</a:t>
                </a:r>
                <a:endParaRPr lang="en-GB" altLang="en-US"/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2546" y="1982"/>
                <a:ext cx="13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000000"/>
                    </a:solidFill>
                  </a:rPr>
                  <a:t>C</a:t>
                </a:r>
                <a:endParaRPr lang="en-GB" altLang="en-US"/>
              </a:p>
            </p:txBody>
          </p:sp>
          <p:sp>
            <p:nvSpPr>
              <p:cNvPr id="40" name="Line 39"/>
              <p:cNvSpPr>
                <a:spLocks noChangeShapeType="1"/>
              </p:cNvSpPr>
              <p:nvPr/>
            </p:nvSpPr>
            <p:spPr bwMode="auto">
              <a:xfrm>
                <a:off x="2360" y="2083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" name="Line 40"/>
              <p:cNvSpPr>
                <a:spLocks noChangeShapeType="1"/>
              </p:cNvSpPr>
              <p:nvPr/>
            </p:nvSpPr>
            <p:spPr bwMode="auto">
              <a:xfrm>
                <a:off x="3093" y="2083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 rot="-5400000" flipH="1" flipV="1">
                <a:off x="2953" y="1905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3" name="Line 42"/>
              <p:cNvSpPr>
                <a:spLocks noChangeShapeType="1"/>
              </p:cNvSpPr>
              <p:nvPr/>
            </p:nvSpPr>
            <p:spPr bwMode="auto">
              <a:xfrm rot="-5400000" flipH="1" flipV="1">
                <a:off x="2539" y="1899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" name="Line 43"/>
              <p:cNvSpPr>
                <a:spLocks noChangeShapeType="1"/>
              </p:cNvSpPr>
              <p:nvPr/>
            </p:nvSpPr>
            <p:spPr bwMode="auto">
              <a:xfrm rot="-5400000" flipH="1" flipV="1">
                <a:off x="2935" y="2286"/>
                <a:ext cx="14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>
                <a:off x="2916" y="2398"/>
                <a:ext cx="1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 dirty="0">
                    <a:solidFill>
                      <a:srgbClr val="000000"/>
                    </a:solidFill>
                  </a:rPr>
                  <a:t>H</a:t>
                </a:r>
                <a:endParaRPr lang="en-GB" altLang="en-US" dirty="0"/>
              </a:p>
            </p:txBody>
          </p:sp>
          <p:sp>
            <p:nvSpPr>
              <p:cNvPr id="46" name="Rectangle 45"/>
              <p:cNvSpPr>
                <a:spLocks noChangeArrowheads="1"/>
              </p:cNvSpPr>
              <p:nvPr/>
            </p:nvSpPr>
            <p:spPr bwMode="auto">
              <a:xfrm>
                <a:off x="2539" y="2129"/>
                <a:ext cx="15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GB" altLang="en-US">
                    <a:solidFill>
                      <a:srgbClr val="CC0000"/>
                    </a:solidFill>
                  </a:rPr>
                  <a:t>+</a:t>
                </a:r>
              </a:p>
            </p:txBody>
          </p:sp>
        </p:grp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4078288" y="3335561"/>
            <a:ext cx="542925" cy="587375"/>
            <a:chOff x="2569" y="2436"/>
            <a:chExt cx="342" cy="370"/>
          </a:xfrm>
        </p:grpSpPr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638" y="2576"/>
              <a:ext cx="21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Br</a:t>
              </a:r>
              <a:endParaRPr lang="en-GB" altLang="en-US"/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2578" y="2611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795" y="2436"/>
              <a:ext cx="11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 sz="3200">
                  <a:solidFill>
                    <a:schemeClr val="accent2"/>
                  </a:solidFill>
                </a:rPr>
                <a:t>-</a:t>
              </a: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2569" y="2707"/>
              <a:ext cx="49" cy="49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2" name="Freeform 51"/>
          <p:cNvSpPr>
            <a:spLocks/>
          </p:cNvSpPr>
          <p:nvPr/>
        </p:nvSpPr>
        <p:spPr bwMode="auto">
          <a:xfrm>
            <a:off x="3751263" y="2668811"/>
            <a:ext cx="328612" cy="1073150"/>
          </a:xfrm>
          <a:custGeom>
            <a:avLst/>
            <a:gdLst>
              <a:gd name="T0" fmla="*/ 328612 w 181"/>
              <a:gd name="T1" fmla="*/ 1073150 h 522"/>
              <a:gd name="T2" fmla="*/ 7262 w 181"/>
              <a:gd name="T3" fmla="*/ 413224 h 522"/>
              <a:gd name="T4" fmla="*/ 290486 w 181"/>
              <a:gd name="T5" fmla="*/ 0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1" h="522">
                <a:moveTo>
                  <a:pt x="181" y="522"/>
                </a:moveTo>
                <a:cubicBezTo>
                  <a:pt x="94" y="405"/>
                  <a:pt x="8" y="288"/>
                  <a:pt x="4" y="201"/>
                </a:cubicBezTo>
                <a:cubicBezTo>
                  <a:pt x="0" y="114"/>
                  <a:pt x="80" y="57"/>
                  <a:pt x="160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2352675" y="2243361"/>
            <a:ext cx="552450" cy="284163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5143500" y="1786161"/>
            <a:ext cx="224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>
                <a:solidFill>
                  <a:schemeClr val="accent2"/>
                </a:solidFill>
                <a:latin typeface="Verdana" panose="020B0604030504040204" pitchFamily="34" charset="0"/>
              </a:rPr>
              <a:t>carbocation</a:t>
            </a:r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5551488" y="3291111"/>
            <a:ext cx="457200" cy="300038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795963" y="3292698"/>
            <a:ext cx="2324100" cy="1635124"/>
            <a:chOff x="3941" y="2953"/>
            <a:chExt cx="1464" cy="1030"/>
          </a:xfrm>
        </p:grpSpPr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941" y="3346"/>
              <a:ext cx="54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522" y="2968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4934" y="2953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61" y="3334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H</a:t>
              </a:r>
              <a:endParaRPr lang="en-GB" altLang="en-U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H="1">
              <a:off x="4691" y="3435"/>
              <a:ext cx="202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4928" y="3333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4526" y="3334"/>
              <a:ext cx="13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000000"/>
                  </a:solidFill>
                </a:rPr>
                <a:t>C</a:t>
              </a:r>
              <a:endParaRPr lang="en-GB" altLang="en-US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4340" y="3435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5073" y="3435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 rot="-5400000" flipH="1" flipV="1">
              <a:off x="4933" y="3257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 rot="-5400000" flipH="1" flipV="1">
              <a:off x="4519" y="3251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 rot="-5400000" flipH="1" flipV="1">
              <a:off x="4519" y="3638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501" y="3750"/>
              <a:ext cx="2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 dirty="0">
                  <a:solidFill>
                    <a:srgbClr val="000000"/>
                  </a:solidFill>
                </a:rPr>
                <a:t>Br</a:t>
              </a:r>
              <a:endParaRPr lang="en-GB" altLang="en-US" dirty="0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4924" y="3750"/>
              <a:ext cx="14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en-GB" altLang="en-US" dirty="0">
                  <a:solidFill>
                    <a:srgbClr val="000000"/>
                  </a:solidFill>
                </a:rPr>
                <a:t>H</a:t>
              </a:r>
              <a:endParaRPr lang="en-GB" altLang="en-US" dirty="0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 rot="-5400000" flipH="1" flipV="1">
              <a:off x="4933" y="3630"/>
              <a:ext cx="14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2" name="Text Box 71"/>
          <p:cNvSpPr txBox="1">
            <a:spLocks noChangeArrowheads="1"/>
          </p:cNvSpPr>
          <p:nvPr/>
        </p:nvSpPr>
        <p:spPr bwMode="auto">
          <a:xfrm>
            <a:off x="5571999" y="5276098"/>
            <a:ext cx="384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accent2"/>
                </a:solidFill>
                <a:latin typeface="Verdana" panose="020B0604030504040204" pitchFamily="34" charset="0"/>
              </a:rPr>
              <a:t>1-bromoethane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8820" y="273352"/>
            <a:ext cx="5413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Mechanism- </a:t>
            </a:r>
            <a:r>
              <a:rPr lang="en-GB" sz="2000" b="1" dirty="0" err="1"/>
              <a:t>ethene</a:t>
            </a:r>
            <a:r>
              <a:rPr lang="en-GB" sz="2000" b="1" dirty="0"/>
              <a:t> and hydrogen bromide</a:t>
            </a:r>
          </a:p>
        </p:txBody>
      </p:sp>
    </p:spTree>
    <p:extLst>
      <p:ext uri="{BB962C8B-B14F-4D97-AF65-F5344CB8AC3E}">
        <p14:creationId xmlns:p14="http://schemas.microsoft.com/office/powerpoint/2010/main" val="140380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utoUpdateAnimBg="0"/>
      <p:bldP spid="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95536" y="260648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Reaction mechanisms- key principles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95536" y="868950"/>
            <a:ext cx="8520600" cy="546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Using </a:t>
            </a:r>
            <a:r>
              <a:rPr lang="en-US" sz="2000" b="1" dirty="0">
                <a:solidFill>
                  <a:srgbClr val="002060"/>
                </a:solidFill>
              </a:rPr>
              <a:t>curly arrows</a:t>
            </a:r>
          </a:p>
          <a:p>
            <a:pPr lvl="0">
              <a:spcAft>
                <a:spcPts val="600"/>
              </a:spcAft>
            </a:pPr>
            <a:r>
              <a:rPr lang="en-US" sz="2000" dirty="0"/>
              <a:t> -  Curly arrows represent movement of a </a:t>
            </a:r>
            <a:r>
              <a:rPr lang="en-US" sz="2000" b="1" dirty="0">
                <a:solidFill>
                  <a:srgbClr val="002060"/>
                </a:solidFill>
              </a:rPr>
              <a:t>pair of electrons</a:t>
            </a:r>
            <a:endParaRPr sz="2000" dirty="0"/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 sz="2000" dirty="0"/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 sz="2000" dirty="0"/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 sz="2000" dirty="0"/>
          </a:p>
          <a:p>
            <a:pPr marL="457200" lvl="0" indent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0" indent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lvl="0" indent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  <a:p>
            <a:pPr marL="457200" lvl="0" indent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  <a:p>
            <a:pPr marL="457200" lvl="0" indent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/>
              <a:t>Arrows </a:t>
            </a:r>
            <a:r>
              <a:rPr lang="en-US" sz="2000" b="1" dirty="0">
                <a:solidFill>
                  <a:srgbClr val="002060"/>
                </a:solidFill>
              </a:rPr>
              <a:t>start</a:t>
            </a:r>
            <a:r>
              <a:rPr lang="en-US" sz="2000" dirty="0"/>
              <a:t> in the </a:t>
            </a:r>
            <a:r>
              <a:rPr lang="en-US" sz="2000" b="1" dirty="0" err="1">
                <a:solidFill>
                  <a:srgbClr val="002060"/>
                </a:solidFill>
              </a:rPr>
              <a:t>centre</a:t>
            </a:r>
            <a:r>
              <a:rPr lang="en-US" sz="2000" dirty="0"/>
              <a:t> of a bond (or a </a:t>
            </a:r>
            <a:r>
              <a:rPr lang="en-US" sz="2000" b="1" dirty="0">
                <a:solidFill>
                  <a:srgbClr val="002060"/>
                </a:solidFill>
              </a:rPr>
              <a:t>lone pair of electrons</a:t>
            </a:r>
            <a:r>
              <a:rPr lang="en-US" sz="2000" dirty="0"/>
              <a:t>) and move to a region of </a:t>
            </a:r>
            <a:r>
              <a:rPr lang="en-US" sz="2000" b="1" dirty="0">
                <a:solidFill>
                  <a:srgbClr val="002060"/>
                </a:solidFill>
              </a:rPr>
              <a:t> positive charge</a:t>
            </a:r>
          </a:p>
          <a:p>
            <a:pPr lvl="0" rtl="0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 r="74807" b="8012"/>
          <a:stretch/>
        </p:blipFill>
        <p:spPr>
          <a:xfrm>
            <a:off x="3557922" y="1897845"/>
            <a:ext cx="1685374" cy="2637424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/>
        </p:nvSpPr>
        <p:spPr>
          <a:xfrm>
            <a:off x="4906069" y="2914457"/>
            <a:ext cx="2078700" cy="604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Electrons  move </a:t>
            </a:r>
            <a:r>
              <a:rPr lang="en-US" b="1" dirty="0">
                <a:solidFill>
                  <a:srgbClr val="0000FF"/>
                </a:solidFill>
              </a:rPr>
              <a:t>from</a:t>
            </a:r>
            <a:r>
              <a:rPr lang="en-US" dirty="0"/>
              <a:t> the double bond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1667675" y="3599100"/>
            <a:ext cx="2078700" cy="845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The end of the arrow shows where the electrons move </a:t>
            </a:r>
            <a:r>
              <a:rPr lang="en-US" b="1" dirty="0">
                <a:solidFill>
                  <a:srgbClr val="0000FF"/>
                </a:solidFill>
              </a:rPr>
              <a:t>TO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4716016" y="3840600"/>
            <a:ext cx="2078700" cy="604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Arrows start from the </a:t>
            </a:r>
            <a:r>
              <a:rPr lang="en-US" b="1" dirty="0">
                <a:solidFill>
                  <a:srgbClr val="0000FF"/>
                </a:solidFill>
              </a:rPr>
              <a:t>CENTRE </a:t>
            </a:r>
            <a:r>
              <a:rPr lang="en-US" dirty="0">
                <a:solidFill>
                  <a:schemeClr val="tx1"/>
                </a:solidFill>
              </a:rPr>
              <a:t>of a bond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800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Organic Reactions- what you need to know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536624"/>
            <a:ext cx="8520600" cy="357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Name</a:t>
            </a:r>
            <a:r>
              <a:rPr lang="en-US" sz="2400" dirty="0">
                <a:solidFill>
                  <a:srgbClr val="0000FF"/>
                </a:solidFill>
              </a:rPr>
              <a:t> of the reaction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err="1">
                <a:solidFill>
                  <a:schemeClr val="dk1"/>
                </a:solidFill>
              </a:rPr>
              <a:t>eg</a:t>
            </a:r>
            <a:r>
              <a:rPr lang="en-US" sz="2400" dirty="0">
                <a:solidFill>
                  <a:schemeClr val="dk1"/>
                </a:solidFill>
              </a:rPr>
              <a:t> Halogenation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Reagents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eg</a:t>
            </a:r>
            <a:r>
              <a:rPr lang="en-US" sz="2400" dirty="0">
                <a:solidFill>
                  <a:srgbClr val="000000"/>
                </a:solidFill>
              </a:rPr>
              <a:t> alkene, Br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Conditions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eg</a:t>
            </a:r>
            <a:r>
              <a:rPr lang="en-US" sz="2400" dirty="0">
                <a:solidFill>
                  <a:srgbClr val="000000"/>
                </a:solidFill>
              </a:rPr>
              <a:t> high temp, pressure, catalyst, solvent?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-US" sz="2400" b="1" dirty="0">
                <a:solidFill>
                  <a:srgbClr val="0000FF"/>
                </a:solidFill>
              </a:rPr>
              <a:t>Type</a:t>
            </a:r>
            <a:r>
              <a:rPr lang="en-US" sz="2400" dirty="0">
                <a:solidFill>
                  <a:srgbClr val="0000FF"/>
                </a:solidFill>
              </a:rPr>
              <a:t> of Reaction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eg</a:t>
            </a:r>
            <a:r>
              <a:rPr lang="en-US" sz="2400" dirty="0">
                <a:solidFill>
                  <a:srgbClr val="000000"/>
                </a:solidFill>
              </a:rPr>
              <a:t> addition, substitution</a:t>
            </a:r>
          </a:p>
          <a:p>
            <a:pPr marL="457200" lvl="0" indent="-381000" rt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-US" sz="2400" dirty="0">
                <a:solidFill>
                  <a:srgbClr val="0000FF"/>
                </a:solidFill>
              </a:rPr>
              <a:t>Mechanism</a:t>
            </a:r>
            <a:r>
              <a:rPr lang="en-US" sz="2400" dirty="0">
                <a:solidFill>
                  <a:srgbClr val="000000"/>
                </a:solidFill>
              </a:rPr>
              <a:t> (if applicable)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661615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551</Words>
  <Application>Microsoft Office PowerPoint</Application>
  <PresentationFormat>On-screen Show (4:3)</PresentationFormat>
  <Paragraphs>189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Verdana</vt:lpstr>
      <vt:lpstr>Office Theme</vt:lpstr>
      <vt:lpstr>PowerPoint Presentation</vt:lpstr>
      <vt:lpstr>Addition reactions of alkenes      page 5 </vt:lpstr>
      <vt:lpstr>1. Addition reaction with Hydrogen p. 5 </vt:lpstr>
      <vt:lpstr>Electrophilic Addition Reactions of alkenes p. 5</vt:lpstr>
      <vt:lpstr>2. Addition reaction with hydrogen bromide p. 7 </vt:lpstr>
      <vt:lpstr>2. Mechanism for the Electrophilic Addition of HBr to an alkene    page 8</vt:lpstr>
      <vt:lpstr>PowerPoint Presentation</vt:lpstr>
      <vt:lpstr>Reaction mechanisms- key principles </vt:lpstr>
      <vt:lpstr>Organic Reactions- what you need to know</vt:lpstr>
      <vt:lpstr>3. Addition reaction with bromine p. 8 </vt:lpstr>
      <vt:lpstr>PowerPoint Presentation</vt:lpstr>
      <vt:lpstr>4. Addition reaction with steam p. 12 </vt:lpstr>
      <vt:lpstr>5. Oxidation reaction with potassium managante (VII)  p. 12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Jones</dc:creator>
  <cp:lastModifiedBy>Sam Astles</cp:lastModifiedBy>
  <cp:revision>46</cp:revision>
  <cp:lastPrinted>2018-11-30T09:31:54Z</cp:lastPrinted>
  <dcterms:modified xsi:type="dcterms:W3CDTF">2019-10-02T10:33:27Z</dcterms:modified>
</cp:coreProperties>
</file>