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0" r:id="rId1"/>
  </p:sldMasterIdLst>
  <p:notesMasterIdLst>
    <p:notesMasterId r:id="rId17"/>
  </p:notesMasterIdLst>
  <p:sldIdLst>
    <p:sldId id="256" r:id="rId2"/>
    <p:sldId id="257" r:id="rId3"/>
    <p:sldId id="275" r:id="rId4"/>
    <p:sldId id="274" r:id="rId5"/>
    <p:sldId id="276" r:id="rId6"/>
    <p:sldId id="271" r:id="rId7"/>
    <p:sldId id="272" r:id="rId8"/>
    <p:sldId id="273" r:id="rId9"/>
    <p:sldId id="277" r:id="rId10"/>
    <p:sldId id="278" r:id="rId11"/>
    <p:sldId id="279" r:id="rId12"/>
    <p:sldId id="283" r:id="rId13"/>
    <p:sldId id="284" r:id="rId14"/>
    <p:sldId id="282" r:id="rId15"/>
    <p:sldId id="281" r:id="rId16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rnd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1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lvl="1">
              <a:spcBef>
                <a:spcPts val="0"/>
              </a:spcBef>
            </a:pPr>
            <a:endParaRPr/>
          </a:p>
          <a:p>
            <a:pPr lvl="2">
              <a:spcBef>
                <a:spcPts val="0"/>
              </a:spcBef>
            </a:pPr>
            <a:endParaRPr/>
          </a:p>
          <a:p>
            <a:pPr lvl="3">
              <a:spcBef>
                <a:spcPts val="0"/>
              </a:spcBef>
            </a:pPr>
            <a:endParaRPr/>
          </a:p>
          <a:p>
            <a:pPr lvl="4">
              <a:spcBef>
                <a:spcPts val="0"/>
              </a:spcBef>
            </a:pPr>
            <a:endParaRPr/>
          </a:p>
          <a:p>
            <a:pPr lvl="5">
              <a:spcBef>
                <a:spcPts val="0"/>
              </a:spcBef>
            </a:pPr>
            <a:endParaRPr/>
          </a:p>
          <a:p>
            <a:pPr lvl="6">
              <a:spcBef>
                <a:spcPts val="0"/>
              </a:spcBef>
            </a:pPr>
            <a:endParaRPr/>
          </a:p>
          <a:p>
            <a:pPr lvl="7">
              <a:spcBef>
                <a:spcPts val="0"/>
              </a:spcBef>
            </a:pPr>
            <a:endParaRPr/>
          </a:p>
          <a:p>
            <a:pPr lvl="8">
              <a:spcBef>
                <a:spcPts val="0"/>
              </a:spcBef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4739252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Shape 97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8" name="Shape 9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59190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4" name="Shape 10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72913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1pPr>
            <a:lvl2pPr marL="457200" marR="0" lvl="1" indent="0" algn="ctr" rtl="0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2pPr>
            <a:lvl3pPr marL="914400" marR="0" lvl="2" indent="0" algn="ctr" rtl="0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3pPr>
            <a:lvl4pPr marL="1371600" marR="0" lvl="3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4pPr>
            <a:lvl5pPr marL="1828800" marR="0" lvl="4" indent="0" algn="ctr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/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1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marL="74295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marL="114300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marL="160020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marL="205740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marL="251460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3" name="Shape 2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24" name="Shape 24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Font typeface="Calibri"/>
              <a:buNone/>
              <a:defRPr/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lvl="0" algn="ctr" rtl="0">
              <a:spcBef>
                <a:spcPts val="0"/>
              </a:spcBef>
              <a:spcAft>
                <a:spcPts val="0"/>
              </a:spcAft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lvl="5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lvl="6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lvl="7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lvl="8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 algn="l" rtl="0">
              <a:spcBef>
                <a:spcPts val="0"/>
              </a:spcBef>
              <a:defRPr/>
            </a:lvl1pPr>
            <a:lvl2pPr lvl="1" rtl="0">
              <a:spcBef>
                <a:spcPts val="0"/>
              </a:spcBef>
              <a:defRPr/>
            </a:lvl2pPr>
            <a:lvl3pPr lvl="2" rtl="0">
              <a:spcBef>
                <a:spcPts val="0"/>
              </a:spcBef>
              <a:defRPr/>
            </a:lvl3pPr>
            <a:lvl4pPr lvl="3" rtl="0">
              <a:spcBef>
                <a:spcPts val="0"/>
              </a:spcBef>
              <a:defRPr/>
            </a:lvl4pPr>
            <a:lvl5pPr lvl="4" rtl="0">
              <a:spcBef>
                <a:spcPts val="0"/>
              </a:spcBef>
              <a:defRPr/>
            </a:lvl5pPr>
            <a:lvl6pPr lvl="5" rtl="0">
              <a:spcBef>
                <a:spcPts val="0"/>
              </a:spcBef>
              <a:defRPr/>
            </a:lvl6pPr>
            <a:lvl7pPr lvl="6" rtl="0">
              <a:spcBef>
                <a:spcPts val="0"/>
              </a:spcBef>
              <a:defRPr/>
            </a:lvl7pPr>
            <a:lvl8pPr lvl="7" rtl="0">
              <a:spcBef>
                <a:spcPts val="0"/>
              </a:spcBef>
              <a:defRPr/>
            </a:lvl8pPr>
            <a:lvl9pPr lvl="8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lvl="0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1pPr>
            <a:lvl2pPr marL="457200" lvl="1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2pPr>
            <a:lvl3pPr marL="914400" lvl="2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3pPr>
            <a:lvl4pPr marL="1371600" lvl="3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4pPr>
            <a:lvl5pPr marL="1828800" lvl="4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5pPr>
            <a:lvl6pPr marL="2286000" lvl="5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6pPr>
            <a:lvl7pPr marL="2743200" lvl="6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7pPr>
            <a:lvl8pPr marL="3200400" lvl="7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8pPr>
            <a:lvl9pPr marL="3657600" lvl="8" indent="0" rtl="0">
              <a:spcBef>
                <a:spcPts val="0"/>
              </a:spcBef>
              <a:buClr>
                <a:srgbClr val="888888"/>
              </a:buClr>
              <a:buFont typeface="Calibri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defRPr/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defRPr/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defRPr/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defRPr/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defRPr/>
            </a:lvl5pPr>
            <a:lvl6pPr marL="457200" marR="0" lvl="5" indent="0" algn="ctr" rtl="0">
              <a:spcBef>
                <a:spcPts val="0"/>
              </a:spcBef>
              <a:spcAft>
                <a:spcPts val="0"/>
              </a:spcAft>
              <a:defRPr/>
            </a:lvl6pPr>
            <a:lvl7pPr marL="914400" marR="0" lvl="6" indent="0" algn="ctr" rtl="0">
              <a:spcBef>
                <a:spcPts val="0"/>
              </a:spcBef>
              <a:spcAft>
                <a:spcPts val="0"/>
              </a:spcAft>
              <a:defRPr/>
            </a:lvl7pPr>
            <a:lvl8pPr marL="1371600" marR="0" lvl="7" indent="0" algn="ctr" rtl="0">
              <a:spcBef>
                <a:spcPts val="0"/>
              </a:spcBef>
              <a:spcAft>
                <a:spcPts val="0"/>
              </a:spcAft>
              <a:defRPr/>
            </a:lvl8pPr>
            <a:lvl9pPr marL="1828800" marR="0" lvl="8" indent="0" algn="ctr" rtl="0"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1pPr>
            <a:lvl2pPr marL="742950" marR="0" lvl="1" indent="-10795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2pPr>
            <a:lvl3pPr marL="1143000" marR="0" lvl="2" indent="-762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•"/>
              <a:defRPr/>
            </a:lvl3pPr>
            <a:lvl4pPr marL="1600200" marR="0" lvl="3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–"/>
              <a:defRPr/>
            </a:lvl4pPr>
            <a:lvl5pPr marL="2057400" marR="0" lvl="4" indent="-101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Calibri"/>
              <a:buChar char="»"/>
              <a:defRPr/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Font typeface="Calibri"/>
              <a:buChar char="•"/>
              <a:defRPr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defRPr/>
            </a:lvl1pPr>
            <a:lvl2pPr marL="457200" marR="0" lvl="1" indent="0" algn="l" rtl="0">
              <a:spcBef>
                <a:spcPts val="0"/>
              </a:spcBef>
              <a:defRPr/>
            </a:lvl2pPr>
            <a:lvl3pPr marL="914400" marR="0" lvl="2" indent="0" algn="l" rtl="0">
              <a:spcBef>
                <a:spcPts val="0"/>
              </a:spcBef>
              <a:defRPr/>
            </a:lvl3pPr>
            <a:lvl4pPr marL="1371600" marR="0" lvl="3" indent="0" algn="l" rtl="0">
              <a:spcBef>
                <a:spcPts val="0"/>
              </a:spcBef>
              <a:defRPr/>
            </a:lvl4pPr>
            <a:lvl5pPr marL="1828800" marR="0" lvl="4" indent="0" algn="l" rtl="0">
              <a:spcBef>
                <a:spcPts val="0"/>
              </a:spcBef>
              <a:defRPr/>
            </a:lvl5pPr>
            <a:lvl6pPr marL="2286000" marR="0" lvl="5" indent="0" algn="l" rtl="0">
              <a:spcBef>
                <a:spcPts val="0"/>
              </a:spcBef>
              <a:defRPr/>
            </a:lvl6pPr>
            <a:lvl7pPr marL="2743200" marR="0" lvl="6" indent="0" algn="l" rtl="0">
              <a:spcBef>
                <a:spcPts val="0"/>
              </a:spcBef>
              <a:defRPr/>
            </a:lvl7pPr>
            <a:lvl8pPr marL="3200400" marR="0" lvl="7" indent="0" algn="l" rtl="0">
              <a:spcBef>
                <a:spcPts val="0"/>
              </a:spcBef>
              <a:defRPr/>
            </a:lvl8pPr>
            <a:lvl9pPr marL="3657600" marR="0" lvl="8" indent="0" algn="l" rtl="0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</a:pPr>
            <a:endParaRPr/>
          </a:p>
          <a:p>
            <a:pPr marL="457200" marR="0" lvl="1" indent="0" algn="l" rtl="0">
              <a:spcBef>
                <a:spcPts val="0"/>
              </a:spcBef>
            </a:pPr>
            <a:endParaRPr/>
          </a:p>
          <a:p>
            <a:pPr marL="914400" marR="0" lvl="2" indent="0" algn="l" rtl="0">
              <a:spcBef>
                <a:spcPts val="0"/>
              </a:spcBef>
            </a:pPr>
            <a:endParaRPr/>
          </a:p>
          <a:p>
            <a:pPr marL="1371600" marR="0" lvl="3" indent="0" algn="l" rtl="0">
              <a:spcBef>
                <a:spcPts val="0"/>
              </a:spcBef>
            </a:pPr>
            <a:endParaRPr/>
          </a:p>
          <a:p>
            <a:pPr marL="1828800" marR="0" lvl="4" indent="0" algn="l" rtl="0">
              <a:spcBef>
                <a:spcPts val="0"/>
              </a:spcBef>
            </a:pPr>
            <a:endParaRPr/>
          </a:p>
          <a:p>
            <a:pPr marL="2286000" marR="0" lvl="5" indent="0" algn="l" rtl="0">
              <a:spcBef>
                <a:spcPts val="0"/>
              </a:spcBef>
            </a:pPr>
            <a:endParaRPr/>
          </a:p>
          <a:p>
            <a:pPr marL="2743200" marR="0" lvl="6" indent="0" algn="l" rtl="0">
              <a:spcBef>
                <a:spcPts val="0"/>
              </a:spcBef>
            </a:pPr>
            <a:endParaRPr/>
          </a:p>
          <a:p>
            <a:pPr marL="3200400" marR="0" lvl="7" indent="0" algn="l" rtl="0">
              <a:spcBef>
                <a:spcPts val="0"/>
              </a:spcBef>
            </a:pPr>
            <a:endParaRPr/>
          </a:p>
          <a:p>
            <a:pPr marL="3657600" marR="0" lvl="8" indent="0" algn="l" rtl="0">
              <a:spcBef>
                <a:spcPts val="0"/>
              </a:spcBef>
            </a:pPr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Relationship Id="rId5" Type="http://schemas.openxmlformats.org/officeDocument/2006/relationships/hyperlink" Target="https://www.youtube.com/watch?v=eeuyu66kCXc" TargetMode="Externa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9kEzO7Ss1q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eeuyu66kCXc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096571" y="4132052"/>
            <a:ext cx="6724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>
                <a:solidFill>
                  <a:srgbClr val="0070C0"/>
                </a:solidFill>
              </a:rPr>
              <a:t>1. Alkenes Naming and Isomers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2395" y="1052736"/>
            <a:ext cx="6653269" cy="192231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9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275" y="1125538"/>
            <a:ext cx="5400675" cy="414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3" name="AutoShape 11"/>
          <p:cNvSpPr>
            <a:spLocks noChangeArrowheads="1"/>
          </p:cNvSpPr>
          <p:nvPr/>
        </p:nvSpPr>
        <p:spPr bwMode="auto">
          <a:xfrm>
            <a:off x="4140200" y="2709863"/>
            <a:ext cx="792163" cy="1009650"/>
          </a:xfrm>
          <a:prstGeom prst="curvedDownArrow">
            <a:avLst>
              <a:gd name="adj1" fmla="val 20000"/>
              <a:gd name="adj2" fmla="val 40000"/>
              <a:gd name="adj3" fmla="val 4248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" name="Text Box 14"/>
          <p:cNvSpPr txBox="1">
            <a:spLocks noChangeArrowheads="1"/>
          </p:cNvSpPr>
          <p:nvPr/>
        </p:nvSpPr>
        <p:spPr bwMode="auto">
          <a:xfrm>
            <a:off x="2154237" y="5586412"/>
            <a:ext cx="4999037" cy="4667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b="1" dirty="0">
                <a:latin typeface="Tahoma" charset="0"/>
              </a:rPr>
              <a:t>CANNOT ROTATE AROUND C=C</a:t>
            </a:r>
          </a:p>
        </p:txBody>
      </p:sp>
      <p:sp>
        <p:nvSpPr>
          <p:cNvPr id="5" name="Text Box 15"/>
          <p:cNvSpPr txBox="1">
            <a:spLocks noChangeArrowheads="1"/>
          </p:cNvSpPr>
          <p:nvPr/>
        </p:nvSpPr>
        <p:spPr bwMode="auto">
          <a:xfrm>
            <a:off x="4140200" y="1916113"/>
            <a:ext cx="1027113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6000" b="1">
                <a:solidFill>
                  <a:srgbClr val="FF0000"/>
                </a:solidFill>
              </a:rPr>
              <a:t>X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1560" y="273076"/>
            <a:ext cx="82089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/>
              <a:t>Alkenes</a:t>
            </a:r>
            <a:r>
              <a:rPr lang="en-GB" sz="2800" dirty="0"/>
              <a:t> can have geometric (cis-trans isomers) because </a:t>
            </a:r>
          </a:p>
        </p:txBody>
      </p:sp>
    </p:spTree>
    <p:extLst>
      <p:ext uri="{BB962C8B-B14F-4D97-AF65-F5344CB8AC3E}">
        <p14:creationId xmlns:p14="http://schemas.microsoft.com/office/powerpoint/2010/main" val="40528203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270" y="1142139"/>
            <a:ext cx="3887787" cy="298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3" name="Picture 4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981075"/>
            <a:ext cx="3887788" cy="294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1403350" y="3860800"/>
            <a:ext cx="2619628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b="1" i="1" dirty="0">
                <a:latin typeface="Tahoma" charset="0"/>
              </a:rPr>
              <a:t>trans</a:t>
            </a:r>
            <a:r>
              <a:rPr lang="en-GB" sz="2400" b="1" dirty="0">
                <a:latin typeface="Tahoma" charset="0"/>
              </a:rPr>
              <a:t> but-2-ene</a:t>
            </a:r>
            <a:endParaRPr lang="en-GB" sz="2400" b="1" i="1" dirty="0">
              <a:latin typeface="Tahoma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5580063" y="3860800"/>
            <a:ext cx="223170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b="1" i="1" dirty="0">
                <a:latin typeface="Tahoma" charset="0"/>
              </a:rPr>
              <a:t>cis</a:t>
            </a:r>
            <a:r>
              <a:rPr lang="en-GB" sz="2400" b="1" dirty="0">
                <a:latin typeface="Tahoma" charset="0"/>
              </a:rPr>
              <a:t> but-2-ene</a:t>
            </a:r>
            <a:endParaRPr lang="en-GB" sz="2400" b="1" i="1" dirty="0">
              <a:latin typeface="Tahoma" charset="0"/>
            </a:endParaRPr>
          </a:p>
        </p:txBody>
      </p:sp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335957" y="4908777"/>
            <a:ext cx="26869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b="1" i="1" dirty="0">
                <a:latin typeface="Tahoma" charset="0"/>
              </a:rPr>
              <a:t>trans (opposite)</a:t>
            </a:r>
          </a:p>
        </p:txBody>
      </p: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5846613" y="4908777"/>
            <a:ext cx="182934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b="1" i="1" dirty="0">
                <a:latin typeface="Tahoma" charset="0"/>
              </a:rPr>
              <a:t>Cis (same)</a:t>
            </a:r>
          </a:p>
        </p:txBody>
      </p:sp>
      <p:sp>
        <p:nvSpPr>
          <p:cNvPr id="8" name="Oval 7"/>
          <p:cNvSpPr/>
          <p:nvPr/>
        </p:nvSpPr>
        <p:spPr>
          <a:xfrm>
            <a:off x="3518812" y="3007595"/>
            <a:ext cx="1008198" cy="8993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4918745" y="1071881"/>
            <a:ext cx="999728" cy="9357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895795" y="1161003"/>
            <a:ext cx="999728" cy="9357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7675960" y="1019969"/>
            <a:ext cx="999728" cy="93575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0227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58" name="Text Box 2"/>
          <p:cNvSpPr txBox="1">
            <a:spLocks noChangeArrowheads="1"/>
          </p:cNvSpPr>
          <p:nvPr/>
        </p:nvSpPr>
        <p:spPr bwMode="auto">
          <a:xfrm>
            <a:off x="1447800" y="182563"/>
            <a:ext cx="6248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i="0" u="none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GEOMETRICAL ISOMERISM IN ALKENES</a:t>
            </a:r>
          </a:p>
        </p:txBody>
      </p:sp>
      <p:sp>
        <p:nvSpPr>
          <p:cNvPr id="275463" name="Text Box 7"/>
          <p:cNvSpPr txBox="1">
            <a:spLocks noChangeArrowheads="1"/>
          </p:cNvSpPr>
          <p:nvPr/>
        </p:nvSpPr>
        <p:spPr bwMode="auto">
          <a:xfrm>
            <a:off x="482600" y="677863"/>
            <a:ext cx="83439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Aft>
                <a:spcPts val="200"/>
              </a:spcAft>
            </a:pPr>
            <a:r>
              <a:rPr lang="en-GB" altLang="en-US" sz="1800" b="1" i="0" u="none" dirty="0">
                <a:solidFill>
                  <a:srgbClr val="CC0000"/>
                </a:solidFill>
                <a:latin typeface="Arial" panose="020B0604020202020204" pitchFamily="34" charset="0"/>
              </a:rPr>
              <a:t>E/Z or CIS-TRANS</a:t>
            </a:r>
            <a:endParaRPr lang="en-GB" altLang="en-US" b="1" i="0" u="none" dirty="0">
              <a:solidFill>
                <a:srgbClr val="CC00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75464" name="Rectangle 8"/>
          <p:cNvSpPr>
            <a:spLocks noChangeArrowheads="1"/>
          </p:cNvSpPr>
          <p:nvPr/>
        </p:nvSpPr>
        <p:spPr bwMode="auto">
          <a:xfrm>
            <a:off x="254000" y="1354138"/>
            <a:ext cx="106203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GB" altLang="en-US" sz="2000" b="1" i="0" u="none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CIS / </a:t>
            </a:r>
          </a:p>
          <a:p>
            <a:r>
              <a:rPr lang="en-GB" altLang="en-US" sz="2000" b="1" i="0" u="none">
                <a:solidFill>
                  <a:srgbClr val="CC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TRANS</a:t>
            </a:r>
          </a:p>
        </p:txBody>
      </p:sp>
      <p:sp>
        <p:nvSpPr>
          <p:cNvPr id="275465" name="Rectangle 9"/>
          <p:cNvSpPr>
            <a:spLocks noChangeArrowheads="1"/>
          </p:cNvSpPr>
          <p:nvPr/>
        </p:nvSpPr>
        <p:spPr bwMode="auto">
          <a:xfrm>
            <a:off x="1641475" y="1344613"/>
            <a:ext cx="7159625" cy="2590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altLang="en-US" sz="2000" b="1" i="0" u="none">
                <a:latin typeface="Arial" panose="020B0604020202020204" pitchFamily="34" charset="0"/>
              </a:rPr>
              <a:t>Should only be used when there are two H’s and two non-hydrogen groups attached to each carbon.</a:t>
            </a:r>
          </a:p>
          <a:p>
            <a:endParaRPr lang="en-GB" altLang="en-US" sz="2000" b="1" i="0" u="none">
              <a:latin typeface="Arial" panose="020B0604020202020204" pitchFamily="34" charset="0"/>
            </a:endParaRPr>
          </a:p>
          <a:p>
            <a:r>
              <a:rPr lang="en-GB" altLang="en-US" sz="2000" b="1" u="none">
                <a:latin typeface="Arial" panose="020B0604020202020204" pitchFamily="34" charset="0"/>
              </a:rPr>
              <a:t>cis</a:t>
            </a:r>
            <a:r>
              <a:rPr lang="en-GB" altLang="en-US" sz="2000" b="1" i="0" u="none">
                <a:latin typeface="Arial" panose="020B0604020202020204" pitchFamily="34" charset="0"/>
              </a:rPr>
              <a:t>		non-hydrogen groups / atoms on the</a:t>
            </a:r>
          </a:p>
          <a:p>
            <a:r>
              <a:rPr lang="en-GB" altLang="en-US" sz="2000" b="1" i="0" u="none">
                <a:latin typeface="Arial" panose="020B0604020202020204" pitchFamily="34" charset="0"/>
              </a:rPr>
              <a:t>		</a:t>
            </a:r>
            <a:r>
              <a:rPr lang="en-GB" altLang="en-US" sz="2000" b="1" i="0" u="none">
                <a:solidFill>
                  <a:srgbClr val="000066"/>
                </a:solidFill>
                <a:latin typeface="Arial" panose="020B0604020202020204" pitchFamily="34" charset="0"/>
              </a:rPr>
              <a:t>SAME</a:t>
            </a:r>
            <a:r>
              <a:rPr lang="en-GB" altLang="en-US" sz="2000" b="1" i="0" u="none">
                <a:latin typeface="Arial" panose="020B0604020202020204" pitchFamily="34" charset="0"/>
              </a:rPr>
              <a:t> side of C=C bond</a:t>
            </a:r>
          </a:p>
          <a:p>
            <a:endParaRPr lang="en-GB" altLang="en-US" sz="2000" b="1" i="0" u="none">
              <a:latin typeface="Arial" panose="020B0604020202020204" pitchFamily="34" charset="0"/>
            </a:endParaRPr>
          </a:p>
          <a:p>
            <a:r>
              <a:rPr lang="en-GB" altLang="en-US" sz="2000" b="1" u="none">
                <a:latin typeface="Arial" panose="020B0604020202020204" pitchFamily="34" charset="0"/>
              </a:rPr>
              <a:t>trans </a:t>
            </a:r>
            <a:r>
              <a:rPr lang="en-GB" altLang="en-US" sz="2000" b="1" i="0" u="none">
                <a:latin typeface="Arial" panose="020B0604020202020204" pitchFamily="34" charset="0"/>
              </a:rPr>
              <a:t>		non-hydrogen groups / atoms on</a:t>
            </a:r>
          </a:p>
          <a:p>
            <a:r>
              <a:rPr lang="en-GB" altLang="en-US" sz="2000" b="1" i="0" u="none">
                <a:latin typeface="Arial" panose="020B0604020202020204" pitchFamily="34" charset="0"/>
              </a:rPr>
              <a:t>		</a:t>
            </a:r>
            <a:r>
              <a:rPr lang="en-GB" altLang="en-US" sz="2000" b="1" i="0" u="none">
                <a:solidFill>
                  <a:srgbClr val="000066"/>
                </a:solidFill>
                <a:latin typeface="Arial" panose="020B0604020202020204" pitchFamily="34" charset="0"/>
              </a:rPr>
              <a:t>OPPOSITE</a:t>
            </a:r>
            <a:r>
              <a:rPr lang="en-GB" altLang="en-US" sz="2000" b="1" i="0" u="none">
                <a:latin typeface="Arial" panose="020B0604020202020204" pitchFamily="34" charset="0"/>
              </a:rPr>
              <a:t> sides of C=C bond</a:t>
            </a:r>
            <a:r>
              <a:rPr lang="en-GB" altLang="en-US" b="1" i="0" u="none"/>
              <a:t> </a:t>
            </a:r>
          </a:p>
        </p:txBody>
      </p:sp>
      <p:pic>
        <p:nvPicPr>
          <p:cNvPr id="275466" name="Picture 10" descr="ez2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9375" y="4357688"/>
            <a:ext cx="2838450" cy="1057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5469" name="Picture 13" descr="ez3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95875" y="4233863"/>
            <a:ext cx="3067050" cy="1181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75269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546" name="Text Box 2"/>
          <p:cNvSpPr txBox="1">
            <a:spLocks noChangeArrowheads="1"/>
          </p:cNvSpPr>
          <p:nvPr/>
        </p:nvSpPr>
        <p:spPr bwMode="auto">
          <a:xfrm>
            <a:off x="1447800" y="182563"/>
            <a:ext cx="6248400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sz="2200" b="1" i="0" u="none">
                <a:solidFill>
                  <a:srgbClr val="00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 panose="020B0604020202020204" pitchFamily="34" charset="0"/>
              </a:rPr>
              <a:t>GEOMETRICAL ISOMERISM</a:t>
            </a:r>
          </a:p>
        </p:txBody>
      </p:sp>
      <p:sp>
        <p:nvSpPr>
          <p:cNvPr id="236553" name="Text Box 9"/>
          <p:cNvSpPr txBox="1">
            <a:spLocks noChangeArrowheads="1"/>
          </p:cNvSpPr>
          <p:nvPr/>
        </p:nvSpPr>
        <p:spPr bwMode="auto">
          <a:xfrm>
            <a:off x="941388" y="835025"/>
            <a:ext cx="7261225" cy="39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Aft>
                <a:spcPts val="200"/>
              </a:spcAft>
            </a:pPr>
            <a:r>
              <a:rPr lang="en-GB" altLang="en-US" sz="1800" b="1" i="0" u="none">
                <a:solidFill>
                  <a:srgbClr val="CC0000"/>
                </a:solidFill>
                <a:latin typeface="Arial" panose="020B0604020202020204" pitchFamily="34" charset="0"/>
              </a:rPr>
              <a:t>How to tell if it exists</a:t>
            </a:r>
            <a:endParaRPr lang="en-GB" altLang="en-US" sz="1800" i="0" u="none">
              <a:effectLst>
                <a:outerShdw blurRad="38100" dist="38100" dir="2700000" algn="tl">
                  <a:srgbClr val="FFFFFF"/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236554" name="Text Box 10"/>
          <p:cNvSpPr txBox="1">
            <a:spLocks noChangeArrowheads="1"/>
          </p:cNvSpPr>
          <p:nvPr/>
        </p:nvSpPr>
        <p:spPr bwMode="auto">
          <a:xfrm>
            <a:off x="4894263" y="1566863"/>
            <a:ext cx="660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i="0" u="none"/>
              <a:t> </a:t>
            </a:r>
            <a:r>
              <a:rPr lang="en-US" altLang="en-US" sz="4000" b="1" i="0" u="none">
                <a:solidFill>
                  <a:schemeClr val="accent2"/>
                </a:solidFill>
                <a:latin typeface="Wingdings 2" panose="05020102010507070707" pitchFamily="18" charset="2"/>
                <a:sym typeface="Wingdings" panose="05000000000000000000" pitchFamily="2" charset="2"/>
              </a:rPr>
              <a:t></a:t>
            </a:r>
            <a:endParaRPr lang="en-US" altLang="en-US" i="0" u="none"/>
          </a:p>
        </p:txBody>
      </p:sp>
      <p:sp>
        <p:nvSpPr>
          <p:cNvPr id="236555" name="Text Box 11"/>
          <p:cNvSpPr txBox="1">
            <a:spLocks noChangeArrowheads="1"/>
          </p:cNvSpPr>
          <p:nvPr/>
        </p:nvSpPr>
        <p:spPr bwMode="auto">
          <a:xfrm>
            <a:off x="4894263" y="2552700"/>
            <a:ext cx="6540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i="0" u="none" dirty="0"/>
              <a:t> </a:t>
            </a:r>
            <a:r>
              <a:rPr lang="en-US" altLang="en-US" sz="4800" b="1" i="0" u="none" dirty="0">
                <a:solidFill>
                  <a:schemeClr val="tx1"/>
                </a:solidFill>
                <a:latin typeface="Wingdings 2" panose="05020102010507070707" pitchFamily="18" charset="2"/>
                <a:sym typeface="Wingdings 2" panose="05020102010507070707" pitchFamily="18" charset="2"/>
              </a:rPr>
              <a:t></a:t>
            </a:r>
            <a:endParaRPr lang="en-US" altLang="en-US" i="0" u="none" dirty="0">
              <a:solidFill>
                <a:schemeClr val="tx1"/>
              </a:solidFill>
            </a:endParaRPr>
          </a:p>
        </p:txBody>
      </p:sp>
      <p:sp>
        <p:nvSpPr>
          <p:cNvPr id="236556" name="Text Box 12"/>
          <p:cNvSpPr txBox="1">
            <a:spLocks noChangeArrowheads="1"/>
          </p:cNvSpPr>
          <p:nvPr/>
        </p:nvSpPr>
        <p:spPr bwMode="auto">
          <a:xfrm>
            <a:off x="4894263" y="3705225"/>
            <a:ext cx="65405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i="0" u="none" dirty="0"/>
              <a:t> </a:t>
            </a:r>
            <a:r>
              <a:rPr lang="en-US" altLang="en-US" sz="4800" b="1" i="0" u="none" dirty="0">
                <a:solidFill>
                  <a:schemeClr val="tx1"/>
                </a:solidFill>
                <a:latin typeface="Wingdings 2" panose="05020102010507070707" pitchFamily="18" charset="2"/>
                <a:sym typeface="Wingdings 2" panose="05020102010507070707" pitchFamily="18" charset="2"/>
              </a:rPr>
              <a:t></a:t>
            </a:r>
            <a:endParaRPr lang="en-US" altLang="en-US" i="0" u="none" dirty="0">
              <a:solidFill>
                <a:schemeClr val="tx1"/>
              </a:solidFill>
            </a:endParaRPr>
          </a:p>
        </p:txBody>
      </p:sp>
      <p:sp>
        <p:nvSpPr>
          <p:cNvPr id="236557" name="Text Box 13"/>
          <p:cNvSpPr txBox="1">
            <a:spLocks noChangeArrowheads="1"/>
          </p:cNvSpPr>
          <p:nvPr/>
        </p:nvSpPr>
        <p:spPr bwMode="auto">
          <a:xfrm>
            <a:off x="4894263" y="4997450"/>
            <a:ext cx="660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en-US" i="0" u="none"/>
              <a:t> </a:t>
            </a:r>
            <a:r>
              <a:rPr lang="en-US" altLang="en-US" sz="4000" b="1" i="0" u="none">
                <a:solidFill>
                  <a:schemeClr val="accent2"/>
                </a:solidFill>
                <a:latin typeface="Wingdings 2" panose="05020102010507070707" pitchFamily="18" charset="2"/>
                <a:sym typeface="Wingdings" panose="05000000000000000000" pitchFamily="2" charset="2"/>
              </a:rPr>
              <a:t></a:t>
            </a:r>
            <a:endParaRPr lang="en-US" altLang="en-US" i="0" u="none"/>
          </a:p>
        </p:txBody>
      </p:sp>
      <p:sp>
        <p:nvSpPr>
          <p:cNvPr id="236558" name="Text Box 14"/>
          <p:cNvSpPr txBox="1">
            <a:spLocks noChangeArrowheads="1"/>
          </p:cNvSpPr>
          <p:nvPr/>
        </p:nvSpPr>
        <p:spPr bwMode="auto">
          <a:xfrm>
            <a:off x="330200" y="1500188"/>
            <a:ext cx="1335088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Aft>
                <a:spcPct val="10000"/>
              </a:spcAft>
            </a:pPr>
            <a:r>
              <a:rPr lang="en-US" altLang="en-US" sz="1400" b="1" i="0" u="none">
                <a:latin typeface="Arial" panose="020B0604020202020204" pitchFamily="34" charset="0"/>
              </a:rPr>
              <a:t>Two </a:t>
            </a:r>
            <a:r>
              <a:rPr lang="en-US" altLang="en-US" sz="1400" b="1" i="0" u="none">
                <a:solidFill>
                  <a:srgbClr val="CC0000"/>
                </a:solidFill>
                <a:latin typeface="Arial" panose="020B0604020202020204" pitchFamily="34" charset="0"/>
              </a:rPr>
              <a:t>different</a:t>
            </a:r>
            <a:r>
              <a:rPr lang="en-US" altLang="en-US" sz="1400" b="1" i="0" u="none">
                <a:latin typeface="Arial" panose="020B0604020202020204" pitchFamily="34" charset="0"/>
              </a:rPr>
              <a:t> atoms/groups attached</a:t>
            </a:r>
            <a:endParaRPr lang="en-US" altLang="en-US" sz="1400" b="1" i="0" u="none"/>
          </a:p>
        </p:txBody>
      </p:sp>
      <p:sp>
        <p:nvSpPr>
          <p:cNvPr id="236559" name="Text Box 15"/>
          <p:cNvSpPr txBox="1">
            <a:spLocks noChangeArrowheads="1"/>
          </p:cNvSpPr>
          <p:nvPr/>
        </p:nvSpPr>
        <p:spPr bwMode="auto">
          <a:xfrm>
            <a:off x="3248025" y="1500188"/>
            <a:ext cx="1335088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Aft>
                <a:spcPct val="10000"/>
              </a:spcAft>
            </a:pPr>
            <a:r>
              <a:rPr lang="en-US" altLang="en-US" sz="1400" b="1" i="0" u="none">
                <a:latin typeface="Arial" panose="020B0604020202020204" pitchFamily="34" charset="0"/>
              </a:rPr>
              <a:t>Two </a:t>
            </a:r>
            <a:r>
              <a:rPr lang="en-US" altLang="en-US" sz="1400" b="1" i="0" u="none">
                <a:solidFill>
                  <a:srgbClr val="CC0000"/>
                </a:solidFill>
                <a:latin typeface="Arial" panose="020B0604020202020204" pitchFamily="34" charset="0"/>
              </a:rPr>
              <a:t>different</a:t>
            </a:r>
            <a:r>
              <a:rPr lang="en-US" altLang="en-US" sz="1400" b="1" i="0" u="none">
                <a:latin typeface="Arial" panose="020B0604020202020204" pitchFamily="34" charset="0"/>
              </a:rPr>
              <a:t> atoms/groups attached</a:t>
            </a:r>
            <a:endParaRPr lang="en-US" altLang="en-US" sz="1400" b="1" i="0" u="none"/>
          </a:p>
        </p:txBody>
      </p:sp>
      <p:sp>
        <p:nvSpPr>
          <p:cNvPr id="236560" name="Text Box 16"/>
          <p:cNvSpPr txBox="1">
            <a:spLocks noChangeArrowheads="1"/>
          </p:cNvSpPr>
          <p:nvPr/>
        </p:nvSpPr>
        <p:spPr bwMode="auto">
          <a:xfrm>
            <a:off x="330200" y="2622550"/>
            <a:ext cx="1335088" cy="750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Aft>
                <a:spcPct val="10000"/>
              </a:spcAft>
            </a:pPr>
            <a:r>
              <a:rPr lang="en-US" altLang="en-US" sz="1400" b="1" i="0" u="none">
                <a:latin typeface="Arial" panose="020B0604020202020204" pitchFamily="34" charset="0"/>
              </a:rPr>
              <a:t>Two </a:t>
            </a:r>
            <a:r>
              <a:rPr lang="en-US" altLang="en-US" sz="1400" b="1" i="0" u="none">
                <a:solidFill>
                  <a:srgbClr val="CC3300"/>
                </a:solidFill>
                <a:latin typeface="Arial" panose="020B0604020202020204" pitchFamily="34" charset="0"/>
              </a:rPr>
              <a:t>similar</a:t>
            </a:r>
            <a:r>
              <a:rPr lang="en-US" altLang="en-US" sz="1400" b="1" i="0" u="none">
                <a:latin typeface="Arial" panose="020B0604020202020204" pitchFamily="34" charset="0"/>
              </a:rPr>
              <a:t> atoms/groups attached</a:t>
            </a:r>
            <a:endParaRPr lang="en-US" altLang="en-US" sz="1400" b="1" i="0" u="none"/>
          </a:p>
        </p:txBody>
      </p:sp>
      <p:sp>
        <p:nvSpPr>
          <p:cNvPr id="236561" name="Text Box 17"/>
          <p:cNvSpPr txBox="1">
            <a:spLocks noChangeArrowheads="1"/>
          </p:cNvSpPr>
          <p:nvPr/>
        </p:nvSpPr>
        <p:spPr bwMode="auto">
          <a:xfrm>
            <a:off x="3260725" y="2597150"/>
            <a:ext cx="1335088" cy="750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Aft>
                <a:spcPct val="10000"/>
              </a:spcAft>
            </a:pPr>
            <a:r>
              <a:rPr lang="en-US" altLang="en-US" sz="1400" b="1" i="0" u="none">
                <a:latin typeface="Arial" panose="020B0604020202020204" pitchFamily="34" charset="0"/>
              </a:rPr>
              <a:t>Two </a:t>
            </a:r>
            <a:r>
              <a:rPr lang="en-US" altLang="en-US" sz="1400" b="1" i="0" u="none">
                <a:solidFill>
                  <a:srgbClr val="CC3300"/>
                </a:solidFill>
                <a:latin typeface="Arial" panose="020B0604020202020204" pitchFamily="34" charset="0"/>
              </a:rPr>
              <a:t>similar</a:t>
            </a:r>
            <a:r>
              <a:rPr lang="en-US" altLang="en-US" sz="1400" b="1" i="0" u="none">
                <a:latin typeface="Arial" panose="020B0604020202020204" pitchFamily="34" charset="0"/>
              </a:rPr>
              <a:t> atoms/groups attached</a:t>
            </a:r>
            <a:endParaRPr lang="en-US" altLang="en-US" sz="1400" b="1" i="0" u="none"/>
          </a:p>
        </p:txBody>
      </p:sp>
      <p:sp>
        <p:nvSpPr>
          <p:cNvPr id="236562" name="Text Box 18"/>
          <p:cNvSpPr txBox="1">
            <a:spLocks noChangeArrowheads="1"/>
          </p:cNvSpPr>
          <p:nvPr/>
        </p:nvSpPr>
        <p:spPr bwMode="auto">
          <a:xfrm>
            <a:off x="330200" y="3735388"/>
            <a:ext cx="1335088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Aft>
                <a:spcPct val="10000"/>
              </a:spcAft>
            </a:pPr>
            <a:r>
              <a:rPr lang="en-US" altLang="en-US" sz="1400" b="1" i="0" u="none">
                <a:latin typeface="Arial" panose="020B0604020202020204" pitchFamily="34" charset="0"/>
              </a:rPr>
              <a:t>Two </a:t>
            </a:r>
            <a:r>
              <a:rPr lang="en-US" altLang="en-US" sz="1400" b="1" i="0" u="none">
                <a:solidFill>
                  <a:srgbClr val="CC3300"/>
                </a:solidFill>
                <a:latin typeface="Arial" panose="020B0604020202020204" pitchFamily="34" charset="0"/>
              </a:rPr>
              <a:t>similar</a:t>
            </a:r>
            <a:r>
              <a:rPr lang="en-US" altLang="en-US" sz="1400" b="1" i="0" u="none">
                <a:latin typeface="Arial" panose="020B0604020202020204" pitchFamily="34" charset="0"/>
              </a:rPr>
              <a:t> atoms/groups attached</a:t>
            </a:r>
            <a:endParaRPr lang="en-US" altLang="en-US" sz="1400" b="1" i="0" u="none"/>
          </a:p>
        </p:txBody>
      </p:sp>
      <p:sp>
        <p:nvSpPr>
          <p:cNvPr id="236563" name="Text Box 19"/>
          <p:cNvSpPr txBox="1">
            <a:spLocks noChangeArrowheads="1"/>
          </p:cNvSpPr>
          <p:nvPr/>
        </p:nvSpPr>
        <p:spPr bwMode="auto">
          <a:xfrm>
            <a:off x="3248025" y="3735388"/>
            <a:ext cx="1335088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Aft>
                <a:spcPct val="10000"/>
              </a:spcAft>
            </a:pPr>
            <a:r>
              <a:rPr lang="en-US" altLang="en-US" sz="1400" b="1" i="0" u="none">
                <a:latin typeface="Arial" panose="020B0604020202020204" pitchFamily="34" charset="0"/>
              </a:rPr>
              <a:t>Two </a:t>
            </a:r>
            <a:r>
              <a:rPr lang="en-US" altLang="en-US" sz="1400" b="1" i="0" u="none">
                <a:solidFill>
                  <a:srgbClr val="CC0000"/>
                </a:solidFill>
                <a:latin typeface="Arial" panose="020B0604020202020204" pitchFamily="34" charset="0"/>
              </a:rPr>
              <a:t>different</a:t>
            </a:r>
            <a:r>
              <a:rPr lang="en-US" altLang="en-US" sz="1400" b="1" i="0" u="none">
                <a:latin typeface="Arial" panose="020B0604020202020204" pitchFamily="34" charset="0"/>
              </a:rPr>
              <a:t> atoms/groups attached</a:t>
            </a:r>
            <a:endParaRPr lang="en-US" altLang="en-US" sz="1400" b="1" i="0" u="none"/>
          </a:p>
        </p:txBody>
      </p:sp>
      <p:sp>
        <p:nvSpPr>
          <p:cNvPr id="236564" name="Text Box 20"/>
          <p:cNvSpPr txBox="1">
            <a:spLocks noChangeArrowheads="1"/>
          </p:cNvSpPr>
          <p:nvPr/>
        </p:nvSpPr>
        <p:spPr bwMode="auto">
          <a:xfrm>
            <a:off x="330200" y="4951413"/>
            <a:ext cx="1335088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Aft>
                <a:spcPct val="10000"/>
              </a:spcAft>
            </a:pPr>
            <a:r>
              <a:rPr lang="en-US" altLang="en-US" sz="1400" b="1" i="0" u="none">
                <a:latin typeface="Arial" panose="020B0604020202020204" pitchFamily="34" charset="0"/>
              </a:rPr>
              <a:t>Two </a:t>
            </a:r>
            <a:r>
              <a:rPr lang="en-US" altLang="en-US" sz="1400" b="1" i="0" u="none">
                <a:solidFill>
                  <a:srgbClr val="CC0000"/>
                </a:solidFill>
                <a:latin typeface="Arial" panose="020B0604020202020204" pitchFamily="34" charset="0"/>
              </a:rPr>
              <a:t>different</a:t>
            </a:r>
            <a:r>
              <a:rPr lang="en-US" altLang="en-US" sz="1400" b="1" i="0" u="none">
                <a:latin typeface="Arial" panose="020B0604020202020204" pitchFamily="34" charset="0"/>
              </a:rPr>
              <a:t> atoms/groups attached</a:t>
            </a:r>
            <a:endParaRPr lang="en-US" altLang="en-US" sz="1400" b="1" i="0" u="none"/>
          </a:p>
        </p:txBody>
      </p:sp>
      <p:sp>
        <p:nvSpPr>
          <p:cNvPr id="236565" name="Text Box 21"/>
          <p:cNvSpPr txBox="1">
            <a:spLocks noChangeArrowheads="1"/>
          </p:cNvSpPr>
          <p:nvPr/>
        </p:nvSpPr>
        <p:spPr bwMode="auto">
          <a:xfrm>
            <a:off x="3248025" y="4951413"/>
            <a:ext cx="1335088" cy="75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Aft>
                <a:spcPct val="10000"/>
              </a:spcAft>
            </a:pPr>
            <a:r>
              <a:rPr lang="en-US" altLang="en-US" sz="1400" b="1" i="0" u="none">
                <a:latin typeface="Arial" panose="020B0604020202020204" pitchFamily="34" charset="0"/>
              </a:rPr>
              <a:t>Two </a:t>
            </a:r>
            <a:r>
              <a:rPr lang="en-US" altLang="en-US" sz="1400" b="1" i="0" u="none">
                <a:solidFill>
                  <a:srgbClr val="CC0000"/>
                </a:solidFill>
                <a:latin typeface="Arial" panose="020B0604020202020204" pitchFamily="34" charset="0"/>
              </a:rPr>
              <a:t>different</a:t>
            </a:r>
            <a:r>
              <a:rPr lang="en-US" altLang="en-US" sz="1400" b="1" i="0" u="none">
                <a:latin typeface="Arial" panose="020B0604020202020204" pitchFamily="34" charset="0"/>
              </a:rPr>
              <a:t> atoms/groups attached</a:t>
            </a:r>
            <a:endParaRPr lang="en-US" altLang="en-US" sz="1400" b="1" i="0" u="none"/>
          </a:p>
        </p:txBody>
      </p:sp>
      <p:pic>
        <p:nvPicPr>
          <p:cNvPr id="236566" name="Picture 22" descr="gis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963" y="1508125"/>
            <a:ext cx="1038225" cy="433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6567" name="Text Box 23"/>
          <p:cNvSpPr txBox="1">
            <a:spLocks noChangeArrowheads="1"/>
          </p:cNvSpPr>
          <p:nvPr/>
        </p:nvSpPr>
        <p:spPr bwMode="auto">
          <a:xfrm>
            <a:off x="6073775" y="1724025"/>
            <a:ext cx="2587625" cy="325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Aft>
                <a:spcPct val="10000"/>
              </a:spcAft>
            </a:pPr>
            <a:r>
              <a:rPr lang="en-US" altLang="en-US" sz="1400" b="1" i="0" u="none">
                <a:latin typeface="Arial" panose="020B0604020202020204" pitchFamily="34" charset="0"/>
              </a:rPr>
              <a:t>GEOMETRICAL ISOMERISM</a:t>
            </a:r>
            <a:endParaRPr lang="en-US" altLang="en-US" sz="1400" b="1" i="0" u="none"/>
          </a:p>
        </p:txBody>
      </p:sp>
      <p:sp>
        <p:nvSpPr>
          <p:cNvPr id="236568" name="Text Box 24"/>
          <p:cNvSpPr txBox="1">
            <a:spLocks noChangeArrowheads="1"/>
          </p:cNvSpPr>
          <p:nvPr/>
        </p:nvSpPr>
        <p:spPr bwMode="auto">
          <a:xfrm>
            <a:off x="6073775" y="5189538"/>
            <a:ext cx="2587625" cy="325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Aft>
                <a:spcPct val="10000"/>
              </a:spcAft>
            </a:pPr>
            <a:r>
              <a:rPr lang="en-US" altLang="en-US" sz="1400" b="1" i="0" u="none">
                <a:latin typeface="Arial" panose="020B0604020202020204" pitchFamily="34" charset="0"/>
              </a:rPr>
              <a:t>GEOMETRICAL ISOMERISM</a:t>
            </a:r>
            <a:endParaRPr lang="en-US" altLang="en-US" sz="1400" b="1" i="0" u="none"/>
          </a:p>
        </p:txBody>
      </p:sp>
      <p:sp>
        <p:nvSpPr>
          <p:cNvPr id="236569" name="Text Box 25"/>
          <p:cNvSpPr txBox="1">
            <a:spLocks noChangeArrowheads="1"/>
          </p:cNvSpPr>
          <p:nvPr/>
        </p:nvSpPr>
        <p:spPr bwMode="auto">
          <a:xfrm>
            <a:off x="6145213" y="2890838"/>
            <a:ext cx="2681287" cy="1338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spcAft>
                <a:spcPct val="10000"/>
              </a:spcAft>
            </a:pPr>
            <a:r>
              <a:rPr lang="en-US" altLang="en-US" sz="1600" b="1" i="0" u="none">
                <a:solidFill>
                  <a:srgbClr val="003399"/>
                </a:solidFill>
                <a:latin typeface="Arial" panose="020B0604020202020204" pitchFamily="34" charset="0"/>
              </a:rPr>
              <a:t>Once you get two similar atoms/groups attached to one end of a C=C, you cannot have geometrical isomerism</a:t>
            </a:r>
            <a:endParaRPr lang="en-US" altLang="en-US" sz="1400" i="0" u="none">
              <a:solidFill>
                <a:srgbClr val="00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22691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641350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3600" b="1" dirty="0">
                <a:latin typeface="Tahoma" charset="0"/>
              </a:rPr>
              <a:t>GEOMETRIC ISOMERISM</a:t>
            </a: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13" y="963613"/>
            <a:ext cx="3887787" cy="298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19460" name="Picture 6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7900" y="981075"/>
            <a:ext cx="3887788" cy="294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19461" name="Text Box 7"/>
          <p:cNvSpPr txBox="1">
            <a:spLocks noChangeArrowheads="1"/>
          </p:cNvSpPr>
          <p:nvPr/>
        </p:nvSpPr>
        <p:spPr bwMode="auto">
          <a:xfrm>
            <a:off x="1403350" y="3860800"/>
            <a:ext cx="2595563" cy="95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b="1" i="1">
                <a:latin typeface="Tahoma" charset="0"/>
              </a:rPr>
              <a:t>trans</a:t>
            </a:r>
            <a:r>
              <a:rPr lang="en-GB" sz="2400" b="1">
                <a:latin typeface="Tahoma" charset="0"/>
              </a:rPr>
              <a:t> but-2-ene</a:t>
            </a:r>
          </a:p>
          <a:p>
            <a:pPr eaLnBrk="1" hangingPunct="1"/>
            <a:endParaRPr lang="en-GB" sz="900" b="1">
              <a:latin typeface="Tahoma" charset="0"/>
            </a:endParaRPr>
          </a:p>
          <a:p>
            <a:pPr eaLnBrk="1" hangingPunct="1"/>
            <a:r>
              <a:rPr lang="en-GB" sz="2400" b="1" i="1">
                <a:latin typeface="Tahoma" charset="0"/>
              </a:rPr>
              <a:t>(E)</a:t>
            </a:r>
            <a:r>
              <a:rPr lang="en-GB" sz="2400" b="1">
                <a:latin typeface="Tahoma" charset="0"/>
              </a:rPr>
              <a:t> but-2-ene</a:t>
            </a:r>
            <a:endParaRPr lang="en-GB" sz="2400" b="1" i="1">
              <a:latin typeface="Tahoma" charset="0"/>
            </a:endParaRPr>
          </a:p>
        </p:txBody>
      </p:sp>
      <p:sp>
        <p:nvSpPr>
          <p:cNvPr id="19462" name="Text Box 9"/>
          <p:cNvSpPr txBox="1">
            <a:spLocks noChangeArrowheads="1"/>
          </p:cNvSpPr>
          <p:nvPr/>
        </p:nvSpPr>
        <p:spPr bwMode="auto">
          <a:xfrm>
            <a:off x="611188" y="5013325"/>
            <a:ext cx="7993062" cy="1320800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endParaRPr lang="en-GB" sz="1200" b="1" u="sng">
              <a:latin typeface="Tahoma" charset="0"/>
            </a:endParaRPr>
          </a:p>
          <a:p>
            <a:pPr algn="ctr" eaLnBrk="1" hangingPunct="1"/>
            <a:r>
              <a:rPr lang="en-GB" sz="2800" b="1" u="sng">
                <a:latin typeface="Tahoma" charset="0"/>
              </a:rPr>
              <a:t>BOTH</a:t>
            </a:r>
            <a:r>
              <a:rPr lang="en-GB" sz="2800" b="1">
                <a:latin typeface="Tahoma" charset="0"/>
              </a:rPr>
              <a:t> C ATOMS OF C=C MUST HAVE </a:t>
            </a:r>
          </a:p>
          <a:p>
            <a:pPr algn="ctr" eaLnBrk="1" hangingPunct="1"/>
            <a:r>
              <a:rPr lang="en-GB" sz="2800" b="1">
                <a:latin typeface="Tahoma" charset="0"/>
              </a:rPr>
              <a:t>TWO DIFFERENT GROUPS</a:t>
            </a:r>
          </a:p>
          <a:p>
            <a:pPr algn="ctr" eaLnBrk="1" hangingPunct="1"/>
            <a:endParaRPr lang="en-GB" sz="1200" b="1">
              <a:latin typeface="Tahoma" charset="0"/>
            </a:endParaRPr>
          </a:p>
        </p:txBody>
      </p:sp>
      <p:sp>
        <p:nvSpPr>
          <p:cNvPr id="19463" name="Text Box 10"/>
          <p:cNvSpPr txBox="1">
            <a:spLocks noChangeArrowheads="1"/>
          </p:cNvSpPr>
          <p:nvPr/>
        </p:nvSpPr>
        <p:spPr bwMode="auto">
          <a:xfrm>
            <a:off x="5580063" y="3860800"/>
            <a:ext cx="2268537" cy="95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2400" b="1" i="1">
                <a:latin typeface="Tahoma" charset="0"/>
              </a:rPr>
              <a:t>cis</a:t>
            </a:r>
            <a:r>
              <a:rPr lang="en-GB" sz="2400" b="1">
                <a:latin typeface="Tahoma" charset="0"/>
              </a:rPr>
              <a:t> but-2-ene</a:t>
            </a:r>
          </a:p>
          <a:p>
            <a:pPr eaLnBrk="1" hangingPunct="1"/>
            <a:endParaRPr lang="en-GB" sz="900" b="1">
              <a:latin typeface="Tahoma" charset="0"/>
            </a:endParaRPr>
          </a:p>
          <a:p>
            <a:pPr eaLnBrk="1" hangingPunct="1"/>
            <a:r>
              <a:rPr lang="en-GB" sz="2400" b="1" i="1">
                <a:latin typeface="Tahoma" charset="0"/>
              </a:rPr>
              <a:t>(Z)</a:t>
            </a:r>
            <a:r>
              <a:rPr lang="en-GB" sz="2400" b="1">
                <a:latin typeface="Tahoma" charset="0"/>
              </a:rPr>
              <a:t> but-2-ene</a:t>
            </a:r>
            <a:endParaRPr lang="en-GB" sz="2400" b="1" i="1">
              <a:latin typeface="Tahom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26554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solidFill>
            <a:srgbClr val="CC99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GB" sz="2400" b="1" dirty="0">
                <a:latin typeface="Tahoma" charset="0"/>
              </a:rPr>
              <a:t>GEOMETRIC ISOMERISM </a:t>
            </a:r>
          </a:p>
          <a:p>
            <a:pPr algn="ctr" eaLnBrk="1" hangingPunct="1"/>
            <a:r>
              <a:rPr lang="en-GB" sz="2400" b="1" dirty="0">
                <a:latin typeface="Tahoma" charset="0"/>
              </a:rPr>
              <a:t>identifying  E/Z ISOMERS</a:t>
            </a:r>
          </a:p>
        </p:txBody>
      </p:sp>
      <p:sp>
        <p:nvSpPr>
          <p:cNvPr id="18435" name="Text Box 8"/>
          <p:cNvSpPr txBox="1">
            <a:spLocks noChangeArrowheads="1"/>
          </p:cNvSpPr>
          <p:nvPr/>
        </p:nvSpPr>
        <p:spPr bwMode="auto">
          <a:xfrm>
            <a:off x="971550" y="6374655"/>
            <a:ext cx="317817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b="1" i="1" dirty="0">
                <a:latin typeface="Tahoma" charset="0"/>
              </a:rPr>
              <a:t>Z  </a:t>
            </a:r>
            <a:r>
              <a:rPr lang="en-GB" dirty="0">
                <a:latin typeface="Tahoma" charset="0"/>
              </a:rPr>
              <a:t>2-bromo-3-fluorobut-2-ene</a:t>
            </a:r>
          </a:p>
        </p:txBody>
      </p:sp>
      <p:sp>
        <p:nvSpPr>
          <p:cNvPr id="18436" name="Text Box 9"/>
          <p:cNvSpPr txBox="1">
            <a:spLocks noChangeArrowheads="1"/>
          </p:cNvSpPr>
          <p:nvPr/>
        </p:nvSpPr>
        <p:spPr bwMode="auto">
          <a:xfrm>
            <a:off x="504031" y="1717342"/>
            <a:ext cx="8135937" cy="2595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sz="1600" b="1" dirty="0">
                <a:solidFill>
                  <a:srgbClr val="00B050"/>
                </a:solidFill>
                <a:latin typeface="Tahoma" charset="0"/>
              </a:rPr>
              <a:t>Cahn-</a:t>
            </a:r>
            <a:r>
              <a:rPr lang="en-GB" sz="1600" b="1" dirty="0" err="1">
                <a:solidFill>
                  <a:srgbClr val="00B050"/>
                </a:solidFill>
                <a:latin typeface="Tahoma" charset="0"/>
              </a:rPr>
              <a:t>Ingold</a:t>
            </a:r>
            <a:r>
              <a:rPr lang="en-GB" sz="1600" b="1" dirty="0">
                <a:solidFill>
                  <a:srgbClr val="00B050"/>
                </a:solidFill>
                <a:latin typeface="Tahoma" charset="0"/>
              </a:rPr>
              <a:t>-Prelog (CIG) Priority Rules</a:t>
            </a:r>
          </a:p>
          <a:p>
            <a:pPr eaLnBrk="1" hangingPunct="1"/>
            <a:endParaRPr lang="en-GB" sz="1600" b="1" dirty="0">
              <a:latin typeface="Tahoma" charset="0"/>
            </a:endParaRPr>
          </a:p>
          <a:p>
            <a:pPr eaLnBrk="1" hangingPunct="1"/>
            <a:r>
              <a:rPr lang="en-GB" sz="1600" b="1" dirty="0">
                <a:latin typeface="Tahoma" charset="0"/>
              </a:rPr>
              <a:t>PRIORITY:   </a:t>
            </a:r>
            <a:r>
              <a:rPr lang="en-GB" sz="1600" b="1" dirty="0">
                <a:solidFill>
                  <a:srgbClr val="FF0000"/>
                </a:solidFill>
                <a:latin typeface="Tahoma" charset="0"/>
              </a:rPr>
              <a:t>H  &lt;  CH</a:t>
            </a:r>
            <a:r>
              <a:rPr lang="en-GB" sz="1600" b="1" baseline="-25000" dirty="0">
                <a:solidFill>
                  <a:srgbClr val="FF0000"/>
                </a:solidFill>
                <a:latin typeface="Tahoma" charset="0"/>
              </a:rPr>
              <a:t>3</a:t>
            </a:r>
            <a:r>
              <a:rPr lang="en-GB" sz="1600" b="1" dirty="0">
                <a:solidFill>
                  <a:srgbClr val="FF0000"/>
                </a:solidFill>
                <a:latin typeface="Tahoma" charset="0"/>
              </a:rPr>
              <a:t>  &lt;  CH</a:t>
            </a:r>
            <a:r>
              <a:rPr lang="en-GB" sz="1600" b="1" baseline="-25000" dirty="0">
                <a:solidFill>
                  <a:srgbClr val="FF0000"/>
                </a:solidFill>
                <a:latin typeface="Tahoma" charset="0"/>
              </a:rPr>
              <a:t>2</a:t>
            </a:r>
            <a:r>
              <a:rPr lang="en-GB" sz="1600" b="1" dirty="0">
                <a:solidFill>
                  <a:srgbClr val="FF0000"/>
                </a:solidFill>
                <a:latin typeface="Tahoma" charset="0"/>
              </a:rPr>
              <a:t>CH</a:t>
            </a:r>
            <a:r>
              <a:rPr lang="en-GB" sz="1600" b="1" baseline="-25000" dirty="0">
                <a:solidFill>
                  <a:srgbClr val="FF0000"/>
                </a:solidFill>
                <a:latin typeface="Tahoma" charset="0"/>
              </a:rPr>
              <a:t>3</a:t>
            </a:r>
          </a:p>
          <a:p>
            <a:pPr eaLnBrk="1" hangingPunct="1"/>
            <a:endParaRPr lang="en-GB" sz="1600" b="1" baseline="-25000" dirty="0">
              <a:solidFill>
                <a:srgbClr val="FF0000"/>
              </a:solidFill>
              <a:latin typeface="Tahoma" charset="0"/>
            </a:endParaRPr>
          </a:p>
          <a:p>
            <a:pPr eaLnBrk="1" hangingPunct="1"/>
            <a:r>
              <a:rPr lang="en-GB" sz="1600" dirty="0">
                <a:latin typeface="Tahoma" charset="0"/>
              </a:rPr>
              <a:t>Look at </a:t>
            </a:r>
            <a:r>
              <a:rPr lang="en-GB" sz="1600" dirty="0">
                <a:solidFill>
                  <a:srgbClr val="0070C0"/>
                </a:solidFill>
                <a:latin typeface="Tahoma" charset="0"/>
              </a:rPr>
              <a:t>atomic numbers </a:t>
            </a:r>
            <a:r>
              <a:rPr lang="en-GB" sz="1600" dirty="0">
                <a:latin typeface="Tahoma" charset="0"/>
              </a:rPr>
              <a:t>of atoms attached to C=C (or subsequent atoms if the same).</a:t>
            </a:r>
          </a:p>
          <a:p>
            <a:pPr eaLnBrk="1" hangingPunct="1"/>
            <a:endParaRPr lang="en-GB" sz="1600" dirty="0">
              <a:latin typeface="Tahoma" charset="0"/>
            </a:endParaRPr>
          </a:p>
          <a:p>
            <a:pPr eaLnBrk="1" hangingPunct="1"/>
            <a:r>
              <a:rPr lang="en-GB" sz="1600" dirty="0">
                <a:latin typeface="Tahoma" charset="0"/>
              </a:rPr>
              <a:t>Highest values opposite = E</a:t>
            </a:r>
          </a:p>
          <a:p>
            <a:pPr eaLnBrk="1" hangingPunct="1"/>
            <a:endParaRPr lang="en-GB" sz="1600" dirty="0">
              <a:latin typeface="Tahoma" charset="0"/>
            </a:endParaRPr>
          </a:p>
          <a:p>
            <a:pPr eaLnBrk="1" hangingPunct="1"/>
            <a:r>
              <a:rPr lang="en-GB" sz="1600" dirty="0">
                <a:latin typeface="Tahoma" charset="0"/>
              </a:rPr>
              <a:t>Highest values together = Z </a:t>
            </a:r>
            <a:r>
              <a:rPr lang="en-GB" sz="1600" i="1" dirty="0">
                <a:latin typeface="Tahoma" charset="0"/>
              </a:rPr>
              <a:t>“</a:t>
            </a:r>
            <a:r>
              <a:rPr lang="en-GB" sz="1600" i="1" dirty="0" err="1">
                <a:latin typeface="Tahoma" charset="0"/>
              </a:rPr>
              <a:t>zame</a:t>
            </a:r>
            <a:r>
              <a:rPr lang="en-GB" sz="1600" i="1" dirty="0">
                <a:latin typeface="Tahoma" charset="0"/>
              </a:rPr>
              <a:t> </a:t>
            </a:r>
            <a:r>
              <a:rPr lang="en-GB" sz="1600" i="1" dirty="0" err="1">
                <a:latin typeface="Tahoma" charset="0"/>
              </a:rPr>
              <a:t>zide</a:t>
            </a:r>
            <a:r>
              <a:rPr lang="en-GB" sz="1600" i="1" dirty="0">
                <a:latin typeface="Tahoma" charset="0"/>
              </a:rPr>
              <a:t>”</a:t>
            </a:r>
            <a:endParaRPr lang="en-GB" sz="1600" dirty="0">
              <a:latin typeface="Tahoma" charset="0"/>
            </a:endParaRPr>
          </a:p>
          <a:p>
            <a:pPr eaLnBrk="1" hangingPunct="1"/>
            <a:endParaRPr lang="en-GB" sz="2400" dirty="0">
              <a:latin typeface="Tahoma" charset="0"/>
            </a:endParaRPr>
          </a:p>
        </p:txBody>
      </p:sp>
      <p:sp>
        <p:nvSpPr>
          <p:cNvPr id="18439" name="Text Box 13"/>
          <p:cNvSpPr txBox="1">
            <a:spLocks noChangeArrowheads="1"/>
          </p:cNvSpPr>
          <p:nvPr/>
        </p:nvSpPr>
        <p:spPr bwMode="auto">
          <a:xfrm>
            <a:off x="5292725" y="6374655"/>
            <a:ext cx="24590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eaLnBrk="1" hangingPunct="1"/>
            <a:r>
              <a:rPr lang="en-GB" b="1" i="1">
                <a:latin typeface="Tahoma" charset="0"/>
              </a:rPr>
              <a:t>E  </a:t>
            </a:r>
            <a:r>
              <a:rPr lang="en-GB">
                <a:latin typeface="Tahoma" charset="0"/>
              </a:rPr>
              <a:t>3-methylpent-2-ene</a:t>
            </a: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5912370"/>
              </p:ext>
            </p:extLst>
          </p:nvPr>
        </p:nvGraphicFramePr>
        <p:xfrm>
          <a:off x="838909" y="4220594"/>
          <a:ext cx="7466180" cy="195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MDLDrawObject Class" r:id="rId3" imgW="3524244" imgH="923948" progId="MDLDrawOLE.MDLDrawObject.1">
                  <p:embed/>
                </p:oleObj>
              </mc:Choice>
              <mc:Fallback>
                <p:oleObj name="MDLDrawObject Class" r:id="rId3" imgW="3524244" imgH="923948" progId="MDLDrawOLE.MDLDrawObject.1">
                  <p:embed/>
                  <p:pic>
                    <p:nvPicPr>
                      <p:cNvPr id="3" name="Object 2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909" y="4220594"/>
                        <a:ext cx="7466180" cy="1957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/>
          <p:nvPr/>
        </p:nvSpPr>
        <p:spPr>
          <a:xfrm>
            <a:off x="34344" y="818128"/>
            <a:ext cx="734481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429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b="1" dirty="0">
                <a:ea typeface="Times New Roman" panose="02020603050405020304" pitchFamily="18" charset="0"/>
              </a:rPr>
              <a:t>Watch this video about geometric (E/Z) isomers (3 to 7 min) </a:t>
            </a:r>
            <a:r>
              <a:rPr lang="en-GB" dirty="0">
                <a:hlinkClick r:id="rId5"/>
              </a:rPr>
              <a:t>https://www.youtube.com/watch?v=eeuyu66kCXc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524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414337" y="9366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omic Sans MS"/>
              <a:buNone/>
            </a:pPr>
            <a:r>
              <a:rPr lang="en-US" sz="3200" b="0" i="0" u="none" strike="noStrike" cap="none" dirty="0">
                <a:solidFill>
                  <a:srgbClr val="0070C0"/>
                </a:solidFill>
                <a:latin typeface="+mn-lt"/>
                <a:ea typeface="Comic Sans MS"/>
                <a:cs typeface="Comic Sans MS"/>
                <a:sym typeface="Comic Sans MS"/>
              </a:rPr>
              <a:t>All about alkenes  page 1 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395274" y="1687500"/>
            <a:ext cx="8588099" cy="15974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They contain carbon-carbon double bonds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They have the general formula </a:t>
            </a:r>
            <a:r>
              <a:rPr lang="en-US" sz="24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C</a:t>
            </a:r>
            <a:r>
              <a:rPr lang="en-US" sz="2400" b="0" i="0" u="none" strike="noStrike" cap="none" baseline="-250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n</a:t>
            </a:r>
            <a:r>
              <a:rPr lang="en-US" sz="24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H</a:t>
            </a:r>
            <a:r>
              <a:rPr lang="en-US" sz="2400" b="0" i="0" u="none" strike="noStrike" cap="none" baseline="-25000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2n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•"/>
            </a:pPr>
            <a:r>
              <a:rPr lang="en-US" sz="24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Alkenes are </a:t>
            </a:r>
            <a:r>
              <a:rPr lang="en-US" sz="2400" b="0" i="0" u="sng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un</a:t>
            </a:r>
            <a:r>
              <a:rPr lang="en-US" sz="2400" b="0" i="0" u="none" strike="noStrike" cap="none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saturated</a:t>
            </a: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8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8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8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108" name="Shape 10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03316" y="3645024"/>
            <a:ext cx="1558925" cy="145891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Box 1"/>
          <p:cNvSpPr txBox="1"/>
          <p:nvPr/>
        </p:nvSpPr>
        <p:spPr>
          <a:xfrm>
            <a:off x="5292080" y="4112869"/>
            <a:ext cx="12859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800" dirty="0" err="1"/>
              <a:t>ethene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414337" y="9366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omic Sans MS"/>
              <a:buNone/>
            </a:pPr>
            <a:r>
              <a:rPr lang="en-US" sz="2800" b="0" i="0" u="none" strike="noStrike" cap="none" dirty="0">
                <a:solidFill>
                  <a:srgbClr val="0070C0"/>
                </a:solidFill>
                <a:latin typeface="+mn-lt"/>
                <a:ea typeface="Comic Sans MS"/>
                <a:cs typeface="Comic Sans MS"/>
                <a:sym typeface="Comic Sans MS"/>
              </a:rPr>
              <a:t>Drawing structures of alkenes    page 2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8" y="1556792"/>
            <a:ext cx="6121619" cy="38889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281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xfrm>
            <a:off x="414337" y="93661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ct val="25000"/>
              <a:buFont typeface="Comic Sans MS"/>
              <a:buNone/>
            </a:pPr>
            <a:r>
              <a:rPr lang="en-US" sz="2800" b="0" i="0" u="none" strike="noStrike" cap="none" dirty="0">
                <a:solidFill>
                  <a:srgbClr val="0070C0"/>
                </a:solidFill>
                <a:latin typeface="+mn-lt"/>
                <a:ea typeface="Comic Sans MS"/>
                <a:cs typeface="Comic Sans MS"/>
                <a:sym typeface="Comic Sans MS"/>
              </a:rPr>
              <a:t>Naming alkenes    page 2</a:t>
            </a:r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xfrm>
            <a:off x="395274" y="1687500"/>
            <a:ext cx="8588099" cy="477297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indent="-342900">
              <a:spcBef>
                <a:spcPts val="0"/>
              </a:spcBef>
              <a:buSzPct val="100000"/>
            </a:pPr>
            <a:r>
              <a:rPr lang="en-US" sz="20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Watch the video on how to name alkenes: </a:t>
            </a:r>
            <a:r>
              <a:rPr lang="en-GB" sz="2000" dirty="0">
                <a:hlinkClick r:id="rId3"/>
              </a:rPr>
              <a:t>https://www.youtube.com/watch?v=9kEzO7Ss1qg</a:t>
            </a:r>
            <a:endParaRPr lang="en-GB" sz="2000" dirty="0"/>
          </a:p>
          <a:p>
            <a:pPr marL="0" indent="0">
              <a:spcBef>
                <a:spcPts val="0"/>
              </a:spcBef>
              <a:buSzPct val="100000"/>
              <a:buNone/>
            </a:pPr>
            <a:endParaRPr lang="en-GB" sz="20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>
              <a:spcBef>
                <a:spcPts val="0"/>
              </a:spcBef>
              <a:buSzPct val="100000"/>
            </a:pPr>
            <a:r>
              <a:rPr lang="en-GB" sz="2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Refer back to your alkanes booklet pages 6 to 8 notes for the rules for naming organic compounds</a:t>
            </a:r>
          </a:p>
          <a:p>
            <a:pPr marL="0" indent="0">
              <a:spcBef>
                <a:spcPts val="0"/>
              </a:spcBef>
              <a:buSzPct val="100000"/>
              <a:buNone/>
            </a:pPr>
            <a:endParaRPr lang="en-GB" sz="24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>
              <a:spcBef>
                <a:spcPts val="0"/>
              </a:spcBef>
              <a:buSzPct val="100000"/>
            </a:pPr>
            <a:r>
              <a:rPr lang="en-GB" sz="2000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rPr>
              <a:t>Use these rules to name the following compounds:</a:t>
            </a:r>
            <a:endParaRPr lang="en-US" sz="2000" dirty="0">
              <a:solidFill>
                <a:schemeClr val="tx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>
              <a:spcBef>
                <a:spcPts val="0"/>
              </a:spcBef>
              <a:buSzPct val="100000"/>
              <a:buNone/>
            </a:pPr>
            <a:endParaRPr lang="en-GB" sz="20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indent="0">
              <a:spcBef>
                <a:spcPts val="560"/>
              </a:spcBef>
              <a:buNone/>
            </a:pPr>
            <a:endParaRPr sz="28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8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None/>
            </a:pPr>
            <a:endParaRPr sz="2800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buNone/>
            </a:pPr>
            <a:endParaRPr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83768" y="4407382"/>
            <a:ext cx="2557953" cy="20530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5270681" y="4509120"/>
            <a:ext cx="15263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2-methylpropene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55343" y="5444754"/>
            <a:ext cx="37497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solidFill>
                  <a:srgbClr val="0070C0"/>
                </a:solidFill>
              </a:rPr>
              <a:t>2,4-dimethylbut-2-ene</a:t>
            </a:r>
          </a:p>
          <a:p>
            <a:endParaRPr lang="en-GB" dirty="0">
              <a:solidFill>
                <a:srgbClr val="0070C0"/>
              </a:solidFill>
            </a:endParaRPr>
          </a:p>
          <a:p>
            <a:r>
              <a:rPr lang="en-GB" u="sng" dirty="0">
                <a:solidFill>
                  <a:srgbClr val="0070C0"/>
                </a:solidFill>
              </a:rPr>
              <a:t>Not</a:t>
            </a:r>
            <a:r>
              <a:rPr lang="en-GB" dirty="0">
                <a:solidFill>
                  <a:srgbClr val="0070C0"/>
                </a:solidFill>
              </a:rPr>
              <a:t> 2,4-dimethylbut-4-ene as the smallest </a:t>
            </a:r>
          </a:p>
          <a:p>
            <a:r>
              <a:rPr lang="en-GB" dirty="0">
                <a:solidFill>
                  <a:srgbClr val="0070C0"/>
                </a:solidFill>
              </a:rPr>
              <a:t>possible numbers are used for the C=C bond</a:t>
            </a:r>
          </a:p>
        </p:txBody>
      </p:sp>
    </p:spTree>
    <p:extLst>
      <p:ext uri="{BB962C8B-B14F-4D97-AF65-F5344CB8AC3E}">
        <p14:creationId xmlns:p14="http://schemas.microsoft.com/office/powerpoint/2010/main" val="87491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759414" y="1772816"/>
            <a:ext cx="7484994" cy="2300824"/>
            <a:chOff x="183318" y="1772816"/>
            <a:chExt cx="7484994" cy="2300824"/>
          </a:xfrm>
        </p:grpSpPr>
        <p:sp>
          <p:nvSpPr>
            <p:cNvPr id="2" name="Rectangle 1"/>
            <p:cNvSpPr/>
            <p:nvPr/>
          </p:nvSpPr>
          <p:spPr>
            <a:xfrm>
              <a:off x="2987824" y="1772816"/>
              <a:ext cx="2016224" cy="48235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ISOMERS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1115616" y="2692920"/>
              <a:ext cx="2016224" cy="48235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STRUCTURAL </a:t>
              </a:r>
            </a:p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ISOMERS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4788024" y="2708920"/>
              <a:ext cx="2016224" cy="48235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STEREOISOMERS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>
              <a:off x="2519772" y="2302024"/>
              <a:ext cx="936104" cy="34404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499992" y="2302024"/>
              <a:ext cx="864096" cy="34404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183318" y="3561576"/>
              <a:ext cx="1103524" cy="48235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Chain </a:t>
              </a:r>
            </a:p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Isomers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571966" y="3568440"/>
              <a:ext cx="1103524" cy="48235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Position</a:t>
              </a:r>
            </a:p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Isomers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843808" y="3584424"/>
              <a:ext cx="1879024" cy="48921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Functional Group</a:t>
              </a:r>
            </a:p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Isomers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076056" y="3591288"/>
              <a:ext cx="1103524" cy="48235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Geometric</a:t>
              </a:r>
            </a:p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Isomers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564788" y="3587856"/>
              <a:ext cx="1103524" cy="48235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Optical</a:t>
              </a:r>
            </a:p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Isomers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>
              <a:off x="539552" y="3222128"/>
              <a:ext cx="576064" cy="30406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endCxn id="13" idx="0"/>
            </p:cNvCxnSpPr>
            <p:nvPr/>
          </p:nvCxnSpPr>
          <p:spPr>
            <a:xfrm>
              <a:off x="2107012" y="3222128"/>
              <a:ext cx="16716" cy="346312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2867868" y="3229180"/>
              <a:ext cx="527943" cy="34250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5626658" y="3226704"/>
              <a:ext cx="0" cy="33716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6588607" y="3238528"/>
              <a:ext cx="527943" cy="34250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1" name="Rectangle 30"/>
          <p:cNvSpPr/>
          <p:nvPr/>
        </p:nvSpPr>
        <p:spPr>
          <a:xfrm>
            <a:off x="4359416" y="4458776"/>
            <a:ext cx="4572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>
              <a:lnSpc>
                <a:spcPct val="150000"/>
              </a:lnSpc>
            </a:pPr>
            <a:r>
              <a:rPr lang="en-GB" b="1" dirty="0">
                <a:ea typeface="Times New Roman" panose="02020603050405020304" pitchFamily="18" charset="0"/>
              </a:rPr>
              <a:t>Stereoisomerism </a:t>
            </a:r>
            <a:r>
              <a:rPr lang="en-GB" dirty="0">
                <a:ea typeface="Times New Roman" panose="02020603050405020304" pitchFamily="18" charset="0"/>
              </a:rPr>
              <a:t>occurs when molecules have the same</a:t>
            </a:r>
            <a:r>
              <a:rPr lang="en-GB" b="1" dirty="0">
                <a:ea typeface="Times New Roman" panose="02020603050405020304" pitchFamily="18" charset="0"/>
              </a:rPr>
              <a:t> molecular formula </a:t>
            </a:r>
            <a:r>
              <a:rPr lang="en-GB" dirty="0">
                <a:ea typeface="Times New Roman" panose="02020603050405020304" pitchFamily="18" charset="0"/>
              </a:rPr>
              <a:t>and</a:t>
            </a:r>
            <a:r>
              <a:rPr lang="en-GB" b="1" dirty="0">
                <a:ea typeface="Times New Roman" panose="02020603050405020304" pitchFamily="18" charset="0"/>
              </a:rPr>
              <a:t> structural formula </a:t>
            </a:r>
            <a:r>
              <a:rPr lang="en-GB" dirty="0">
                <a:ea typeface="Times New Roman" panose="02020603050405020304" pitchFamily="18" charset="0"/>
              </a:rPr>
              <a:t>but a different</a:t>
            </a:r>
            <a:r>
              <a:rPr lang="en-GB" b="1" dirty="0">
                <a:ea typeface="Times New Roman" panose="02020603050405020304" pitchFamily="18" charset="0"/>
              </a:rPr>
              <a:t> spatial arrangement </a:t>
            </a:r>
            <a:r>
              <a:rPr lang="en-GB" dirty="0">
                <a:ea typeface="Times New Roman" panose="02020603050405020304" pitchFamily="18" charset="0"/>
              </a:rPr>
              <a:t>of the atoms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2" y="4443960"/>
            <a:ext cx="4572000" cy="1061829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>
              <a:lnSpc>
                <a:spcPct val="150000"/>
              </a:lnSpc>
            </a:pPr>
            <a:r>
              <a:rPr lang="en-GB" b="1" dirty="0">
                <a:ea typeface="Times New Roman" panose="02020603050405020304" pitchFamily="18" charset="0"/>
              </a:rPr>
              <a:t>Structural isomerism </a:t>
            </a:r>
            <a:r>
              <a:rPr lang="en-GB" dirty="0">
                <a:ea typeface="Times New Roman" panose="02020603050405020304" pitchFamily="18" charset="0"/>
              </a:rPr>
              <a:t>occurs when molecules have the same</a:t>
            </a:r>
            <a:r>
              <a:rPr lang="en-GB" b="1" dirty="0">
                <a:ea typeface="Times New Roman" panose="02020603050405020304" pitchFamily="18" charset="0"/>
              </a:rPr>
              <a:t> molecular formula </a:t>
            </a:r>
            <a:r>
              <a:rPr lang="en-GB" dirty="0">
                <a:ea typeface="Times New Roman" panose="02020603050405020304" pitchFamily="18" charset="0"/>
              </a:rPr>
              <a:t>but a </a:t>
            </a:r>
            <a:r>
              <a:rPr lang="en-GB" b="1" dirty="0">
                <a:ea typeface="Times New Roman" panose="02020603050405020304" pitchFamily="18" charset="0"/>
              </a:rPr>
              <a:t>structural formula</a:t>
            </a:r>
          </a:p>
        </p:txBody>
      </p:sp>
    </p:spTree>
    <p:extLst>
      <p:ext uri="{BB962C8B-B14F-4D97-AF65-F5344CB8AC3E}">
        <p14:creationId xmlns:p14="http://schemas.microsoft.com/office/powerpoint/2010/main" val="1703605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Image result for image but-2-e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1151" y="1088015"/>
            <a:ext cx="3086100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Image result for image but-1-e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213514"/>
            <a:ext cx="2890632" cy="1389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17948" y="2833191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/>
              <a:t>But-1-ene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424201" y="2833191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/>
              <a:t>But-2-ene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55776" y="159023"/>
            <a:ext cx="3881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Structural isomers of C</a:t>
            </a:r>
            <a:r>
              <a:rPr lang="en-GB" sz="2400" baseline="-25000" dirty="0">
                <a:solidFill>
                  <a:srgbClr val="0070C0"/>
                </a:solidFill>
              </a:rPr>
              <a:t>4</a:t>
            </a:r>
            <a:r>
              <a:rPr lang="en-GB" sz="2400" dirty="0">
                <a:solidFill>
                  <a:srgbClr val="0070C0"/>
                </a:solidFill>
              </a:rPr>
              <a:t>H</a:t>
            </a:r>
            <a:r>
              <a:rPr lang="en-GB" sz="2400" baseline="-25000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96480" y="3717032"/>
            <a:ext cx="465544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</a:rPr>
              <a:t>Positional isomers</a:t>
            </a:r>
          </a:p>
          <a:p>
            <a:endParaRPr lang="en-GB" sz="2000" b="1" dirty="0"/>
          </a:p>
          <a:p>
            <a:r>
              <a:rPr lang="en-GB" sz="2000" dirty="0"/>
              <a:t>Different positon of the functional group</a:t>
            </a:r>
          </a:p>
        </p:txBody>
      </p:sp>
    </p:spTree>
    <p:extLst>
      <p:ext uri="{BB962C8B-B14F-4D97-AF65-F5344CB8AC3E}">
        <p14:creationId xmlns:p14="http://schemas.microsoft.com/office/powerpoint/2010/main" val="30796683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Image result for image but-2-e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6220" y="1082898"/>
            <a:ext cx="3086100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652702" y="3140968"/>
            <a:ext cx="17748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/>
              <a:t>Methyl propene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555776" y="159023"/>
            <a:ext cx="3881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Structural isomers of C</a:t>
            </a:r>
            <a:r>
              <a:rPr lang="en-GB" sz="2400" baseline="-25000" dirty="0">
                <a:solidFill>
                  <a:srgbClr val="0070C0"/>
                </a:solidFill>
              </a:rPr>
              <a:t>4</a:t>
            </a:r>
            <a:r>
              <a:rPr lang="en-GB" sz="2400" dirty="0">
                <a:solidFill>
                  <a:srgbClr val="0070C0"/>
                </a:solidFill>
              </a:rPr>
              <a:t>H</a:t>
            </a:r>
            <a:r>
              <a:rPr lang="en-GB" sz="2400" baseline="-25000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84320" y="4125531"/>
            <a:ext cx="390203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</a:rPr>
              <a:t>Chain isomers</a:t>
            </a:r>
          </a:p>
          <a:p>
            <a:endParaRPr lang="en-GB" sz="2000" b="1" dirty="0"/>
          </a:p>
          <a:p>
            <a:r>
              <a:rPr lang="en-GB" sz="2000" dirty="0"/>
              <a:t>As they have different branching</a:t>
            </a:r>
          </a:p>
        </p:txBody>
      </p:sp>
      <p:pic>
        <p:nvPicPr>
          <p:cNvPr id="5124" name="Picture 4" descr="Image result for image 2-methylprope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2201" y="806672"/>
            <a:ext cx="2371725" cy="2095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310388" y="3140968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/>
              <a:t>but-2-ene</a:t>
            </a:r>
          </a:p>
        </p:txBody>
      </p:sp>
    </p:spTree>
    <p:extLst>
      <p:ext uri="{BB962C8B-B14F-4D97-AF65-F5344CB8AC3E}">
        <p14:creationId xmlns:p14="http://schemas.microsoft.com/office/powerpoint/2010/main" val="3484450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8" name="Picture 6" descr="Image result for image but-2-en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486726"/>
            <a:ext cx="3086100" cy="15430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5021195" y="3657713"/>
            <a:ext cx="14157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 err="1"/>
              <a:t>cyclobutane</a:t>
            </a:r>
            <a:endParaRPr lang="en-GB" sz="1800" dirty="0"/>
          </a:p>
        </p:txBody>
      </p:sp>
      <p:sp>
        <p:nvSpPr>
          <p:cNvPr id="3" name="TextBox 2"/>
          <p:cNvSpPr txBox="1"/>
          <p:nvPr/>
        </p:nvSpPr>
        <p:spPr>
          <a:xfrm>
            <a:off x="2555776" y="159023"/>
            <a:ext cx="38811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solidFill>
                  <a:srgbClr val="0070C0"/>
                </a:solidFill>
              </a:rPr>
              <a:t>Structural isomers of C</a:t>
            </a:r>
            <a:r>
              <a:rPr lang="en-GB" sz="2400" baseline="-25000" dirty="0">
                <a:solidFill>
                  <a:srgbClr val="0070C0"/>
                </a:solidFill>
              </a:rPr>
              <a:t>4</a:t>
            </a:r>
            <a:r>
              <a:rPr lang="en-GB" sz="2400" dirty="0">
                <a:solidFill>
                  <a:srgbClr val="0070C0"/>
                </a:solidFill>
              </a:rPr>
              <a:t>H</a:t>
            </a:r>
            <a:r>
              <a:rPr lang="en-GB" sz="2400" baseline="-25000" dirty="0">
                <a:solidFill>
                  <a:srgbClr val="0070C0"/>
                </a:solidFill>
              </a:rPr>
              <a:t>8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11560" y="4509120"/>
            <a:ext cx="81369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>
                <a:solidFill>
                  <a:srgbClr val="0070C0"/>
                </a:solidFill>
              </a:rPr>
              <a:t>Functional group isomers</a:t>
            </a:r>
          </a:p>
          <a:p>
            <a:endParaRPr lang="en-GB" sz="2000" b="1" dirty="0"/>
          </a:p>
          <a:p>
            <a:r>
              <a:rPr lang="en-GB" sz="2000" dirty="0"/>
              <a:t>different functional group</a:t>
            </a:r>
          </a:p>
          <a:p>
            <a:endParaRPr lang="en-GB" sz="2000" dirty="0"/>
          </a:p>
          <a:p>
            <a:r>
              <a:rPr lang="en-GB" sz="2000" dirty="0"/>
              <a:t>They both have 4 carbons and 8 hydrogens so the same molecular formula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657773" y="3310447"/>
            <a:ext cx="11721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/>
              <a:t>but-2-ene</a:t>
            </a:r>
          </a:p>
        </p:txBody>
      </p:sp>
      <p:pic>
        <p:nvPicPr>
          <p:cNvPr id="6146" name="Picture 2" descr="Image result for image  cyclobuta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5927" y="1021391"/>
            <a:ext cx="2462243" cy="2473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39099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615398" y="692696"/>
            <a:ext cx="7484994" cy="2519096"/>
            <a:chOff x="183318" y="1772816"/>
            <a:chExt cx="7484994" cy="2519096"/>
          </a:xfrm>
        </p:grpSpPr>
        <p:sp>
          <p:nvSpPr>
            <p:cNvPr id="2" name="Rectangle 1"/>
            <p:cNvSpPr/>
            <p:nvPr/>
          </p:nvSpPr>
          <p:spPr>
            <a:xfrm>
              <a:off x="2987824" y="1772816"/>
              <a:ext cx="2016224" cy="48235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ISOMERS</a:t>
              </a:r>
            </a:p>
          </p:txBody>
        </p:sp>
        <p:sp>
          <p:nvSpPr>
            <p:cNvPr id="4" name="Rectangle 3"/>
            <p:cNvSpPr/>
            <p:nvPr/>
          </p:nvSpPr>
          <p:spPr>
            <a:xfrm>
              <a:off x="1115616" y="2692920"/>
              <a:ext cx="2016224" cy="48235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STRUCTURAL </a:t>
              </a:r>
            </a:p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ISOMERS</a:t>
              </a:r>
            </a:p>
          </p:txBody>
        </p:sp>
        <p:sp>
          <p:nvSpPr>
            <p:cNvPr id="5" name="Rectangle 4"/>
            <p:cNvSpPr/>
            <p:nvPr/>
          </p:nvSpPr>
          <p:spPr>
            <a:xfrm>
              <a:off x="4788024" y="2708920"/>
              <a:ext cx="2016224" cy="48235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STEREOISOMERS</a:t>
              </a:r>
            </a:p>
          </p:txBody>
        </p:sp>
        <p:cxnSp>
          <p:nvCxnSpPr>
            <p:cNvPr id="6" name="Straight Arrow Connector 5"/>
            <p:cNvCxnSpPr/>
            <p:nvPr/>
          </p:nvCxnSpPr>
          <p:spPr>
            <a:xfrm flipH="1">
              <a:off x="2519772" y="2302024"/>
              <a:ext cx="936104" cy="34404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Arrow Connector 8"/>
            <p:cNvCxnSpPr/>
            <p:nvPr/>
          </p:nvCxnSpPr>
          <p:spPr>
            <a:xfrm>
              <a:off x="4499992" y="2302024"/>
              <a:ext cx="864096" cy="34404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11"/>
            <p:cNvSpPr/>
            <p:nvPr/>
          </p:nvSpPr>
          <p:spPr>
            <a:xfrm>
              <a:off x="183318" y="3561576"/>
              <a:ext cx="1103524" cy="48235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Chain </a:t>
              </a:r>
            </a:p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Isomers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571966" y="3568440"/>
              <a:ext cx="1103524" cy="48235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Position</a:t>
              </a:r>
            </a:p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Isomers</a:t>
              </a: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843808" y="3584424"/>
              <a:ext cx="1879024" cy="489216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Functional Group</a:t>
              </a:r>
            </a:p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Isomers</a:t>
              </a: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076056" y="3591288"/>
              <a:ext cx="1103524" cy="700624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Geometric (E/Z)</a:t>
              </a:r>
            </a:p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Isomers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6564788" y="3587856"/>
              <a:ext cx="1103524" cy="482352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Optical</a:t>
              </a:r>
            </a:p>
            <a:p>
              <a:pPr algn="ctr"/>
              <a:r>
                <a:rPr lang="en-GB" b="1" dirty="0">
                  <a:solidFill>
                    <a:schemeClr val="tx1"/>
                  </a:solidFill>
                </a:rPr>
                <a:t>Isomers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>
            <a:xfrm flipH="1">
              <a:off x="539552" y="3222128"/>
              <a:ext cx="576064" cy="30406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>
              <a:endCxn id="13" idx="0"/>
            </p:cNvCxnSpPr>
            <p:nvPr/>
          </p:nvCxnSpPr>
          <p:spPr>
            <a:xfrm>
              <a:off x="2107012" y="3222128"/>
              <a:ext cx="16716" cy="346312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/>
            <p:nvPr/>
          </p:nvCxnSpPr>
          <p:spPr>
            <a:xfrm>
              <a:off x="2867868" y="3229180"/>
              <a:ext cx="527943" cy="34250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>
              <a:off x="5626658" y="3226704"/>
              <a:ext cx="0" cy="337160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/>
            <p:nvPr/>
          </p:nvCxnSpPr>
          <p:spPr>
            <a:xfrm>
              <a:off x="6588607" y="3238528"/>
              <a:ext cx="527943" cy="342504"/>
            </a:xfrm>
            <a:prstGeom prst="straightConnector1">
              <a:avLst/>
            </a:prstGeom>
            <a:ln w="5715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Oval 2"/>
          <p:cNvSpPr/>
          <p:nvPr/>
        </p:nvSpPr>
        <p:spPr>
          <a:xfrm>
            <a:off x="5288787" y="2294040"/>
            <a:ext cx="1608446" cy="107206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107504" y="3583232"/>
            <a:ext cx="90364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>
              <a:lnSpc>
                <a:spcPct val="150000"/>
              </a:lnSpc>
            </a:pPr>
            <a:r>
              <a:rPr lang="en-GB" sz="1800" b="1" dirty="0">
                <a:latin typeface="+mn-lt"/>
                <a:ea typeface="Times New Roman" panose="02020603050405020304" pitchFamily="18" charset="0"/>
              </a:rPr>
              <a:t>Stereoisomerism </a:t>
            </a:r>
            <a:r>
              <a:rPr lang="en-GB" sz="1800" dirty="0">
                <a:latin typeface="+mn-lt"/>
                <a:ea typeface="Times New Roman" panose="02020603050405020304" pitchFamily="18" charset="0"/>
              </a:rPr>
              <a:t>occurs when molecules have the same</a:t>
            </a:r>
            <a:r>
              <a:rPr lang="en-GB" sz="1800" b="1" dirty="0">
                <a:latin typeface="+mn-lt"/>
                <a:ea typeface="Times New Roman" panose="02020603050405020304" pitchFamily="18" charset="0"/>
              </a:rPr>
              <a:t> molecular formula </a:t>
            </a:r>
            <a:r>
              <a:rPr lang="en-GB" sz="1800" dirty="0">
                <a:latin typeface="+mn-lt"/>
                <a:ea typeface="Times New Roman" panose="02020603050405020304" pitchFamily="18" charset="0"/>
              </a:rPr>
              <a:t>and</a:t>
            </a:r>
            <a:r>
              <a:rPr lang="en-GB" sz="1800" b="1" dirty="0">
                <a:latin typeface="+mn-lt"/>
                <a:ea typeface="Times New Roman" panose="02020603050405020304" pitchFamily="18" charset="0"/>
              </a:rPr>
              <a:t> structural formula </a:t>
            </a:r>
            <a:r>
              <a:rPr lang="en-GB" sz="1800" dirty="0">
                <a:latin typeface="+mn-lt"/>
                <a:ea typeface="Times New Roman" panose="02020603050405020304" pitchFamily="18" charset="0"/>
              </a:rPr>
              <a:t>but a different</a:t>
            </a:r>
            <a:r>
              <a:rPr lang="en-GB" sz="1800" b="1" dirty="0">
                <a:latin typeface="+mn-lt"/>
                <a:ea typeface="Times New Roman" panose="02020603050405020304" pitchFamily="18" charset="0"/>
              </a:rPr>
              <a:t> spatial arrangement </a:t>
            </a:r>
            <a:r>
              <a:rPr lang="en-GB" sz="1800" dirty="0">
                <a:latin typeface="+mn-lt"/>
                <a:ea typeface="Times New Roman" panose="02020603050405020304" pitchFamily="18" charset="0"/>
              </a:rPr>
              <a:t>of the atoms</a:t>
            </a:r>
          </a:p>
          <a:p>
            <a:pPr marL="457200">
              <a:lnSpc>
                <a:spcPct val="150000"/>
              </a:lnSpc>
            </a:pPr>
            <a:endParaRPr lang="en-GB" sz="1800" dirty="0">
              <a:latin typeface="+mn-lt"/>
              <a:ea typeface="Times New Roman" panose="02020603050405020304" pitchFamily="18" charset="0"/>
            </a:endParaRPr>
          </a:p>
          <a:p>
            <a:pPr marL="7429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b="1" dirty="0">
                <a:latin typeface="+mn-lt"/>
                <a:ea typeface="Times New Roman" panose="02020603050405020304" pitchFamily="18" charset="0"/>
              </a:rPr>
              <a:t>Watch this video about geometric (cis-trans) isomers (0-3 min) </a:t>
            </a:r>
            <a:r>
              <a:rPr lang="en-GB" sz="1800" dirty="0">
                <a:hlinkClick r:id="rId2"/>
              </a:rPr>
              <a:t>https://www.youtube.com/watch?v=eeuyu66kCXc</a:t>
            </a:r>
            <a:endParaRPr lang="en-GB" sz="1800" dirty="0"/>
          </a:p>
          <a:p>
            <a:pPr marL="7429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GB" sz="1800" b="1" dirty="0">
                <a:latin typeface="+mn-lt"/>
                <a:ea typeface="Times New Roman" panose="02020603050405020304" pitchFamily="18" charset="0"/>
              </a:rPr>
              <a:t>Geometric isomers </a:t>
            </a:r>
            <a:r>
              <a:rPr lang="en-GB" sz="1800" dirty="0">
                <a:latin typeface="+mn-lt"/>
                <a:ea typeface="Times New Roman" panose="02020603050405020304" pitchFamily="18" charset="0"/>
              </a:rPr>
              <a:t>are known as cis-trans or E/Z isomers and occur in </a:t>
            </a:r>
            <a:r>
              <a:rPr lang="en-GB" sz="1800" b="1" dirty="0">
                <a:latin typeface="+mn-lt"/>
                <a:ea typeface="Times New Roman" panose="02020603050405020304" pitchFamily="18" charset="0"/>
              </a:rPr>
              <a:t>alkenes</a:t>
            </a:r>
            <a:r>
              <a:rPr lang="en-GB" sz="1800" dirty="0">
                <a:latin typeface="+mn-lt"/>
                <a:ea typeface="Times New Roman" panose="02020603050405020304" pitchFamily="18" charset="0"/>
              </a:rPr>
              <a:t> (C=C bond)</a:t>
            </a:r>
          </a:p>
          <a:p>
            <a:pPr marL="457200">
              <a:lnSpc>
                <a:spcPct val="150000"/>
              </a:lnSpc>
            </a:pPr>
            <a:endParaRPr lang="en-GB" sz="1800" dirty="0">
              <a:latin typeface="+mn-lt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93657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486</TotalTime>
  <Words>554</Words>
  <Application>Microsoft Office PowerPoint</Application>
  <PresentationFormat>On-screen Show (4:3)</PresentationFormat>
  <Paragraphs>136</Paragraphs>
  <Slides>15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Comic Sans MS</vt:lpstr>
      <vt:lpstr>Tahoma</vt:lpstr>
      <vt:lpstr>Wingdings 2</vt:lpstr>
      <vt:lpstr>Office Theme</vt:lpstr>
      <vt:lpstr>MDLDrawObject Class</vt:lpstr>
      <vt:lpstr>PowerPoint Presentation</vt:lpstr>
      <vt:lpstr>All about alkenes  page 1 </vt:lpstr>
      <vt:lpstr>Drawing structures of alkenes    page 2</vt:lpstr>
      <vt:lpstr>Naming alkenes    page 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Alkenes</dc:title>
  <dc:creator>Carol Jones</dc:creator>
  <cp:lastModifiedBy>Sam Astles</cp:lastModifiedBy>
  <cp:revision>25</cp:revision>
  <dcterms:modified xsi:type="dcterms:W3CDTF">2019-10-02T10:30:38Z</dcterms:modified>
</cp:coreProperties>
</file>