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7"/>
  </p:notesMasterIdLst>
  <p:sldIdLst>
    <p:sldId id="256" r:id="rId2"/>
    <p:sldId id="257" r:id="rId3"/>
    <p:sldId id="275" r:id="rId4"/>
    <p:sldId id="274" r:id="rId5"/>
    <p:sldId id="276" r:id="rId6"/>
    <p:sldId id="271" r:id="rId7"/>
    <p:sldId id="272" r:id="rId8"/>
    <p:sldId id="273" r:id="rId9"/>
    <p:sldId id="277" r:id="rId10"/>
    <p:sldId id="278" r:id="rId11"/>
    <p:sldId id="279" r:id="rId12"/>
    <p:sldId id="283" r:id="rId13"/>
    <p:sldId id="284" r:id="rId14"/>
    <p:sldId id="282" r:id="rId15"/>
    <p:sldId id="281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47392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91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291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www.youtube.com/watch?v=eeuyu66kCXc" TargetMode="Externa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kEzO7Ss1q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euyu66kCXc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6571" y="4132052"/>
            <a:ext cx="6724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1. Alkenes Naming and Isomers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395" y="1052736"/>
            <a:ext cx="6653269" cy="19223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25538"/>
            <a:ext cx="5400675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4140200" y="2709863"/>
            <a:ext cx="792163" cy="1009650"/>
          </a:xfrm>
          <a:prstGeom prst="curvedDownArrow">
            <a:avLst>
              <a:gd name="adj1" fmla="val 20000"/>
              <a:gd name="adj2" fmla="val 40000"/>
              <a:gd name="adj3" fmla="val 424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154237" y="5586412"/>
            <a:ext cx="4999037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dirty="0">
                <a:latin typeface="Tahoma" charset="0"/>
              </a:rPr>
              <a:t>CANNOT ROTATE AROUND C=C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140200" y="1916113"/>
            <a:ext cx="10271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6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27307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Alkenes</a:t>
            </a:r>
            <a:r>
              <a:rPr lang="en-GB" sz="2800" dirty="0"/>
              <a:t> can have geometric (cis-trans isomers) because </a:t>
            </a:r>
          </a:p>
        </p:txBody>
      </p:sp>
    </p:spTree>
    <p:extLst>
      <p:ext uri="{BB962C8B-B14F-4D97-AF65-F5344CB8AC3E}">
        <p14:creationId xmlns:p14="http://schemas.microsoft.com/office/powerpoint/2010/main" val="405282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" y="1142139"/>
            <a:ext cx="3887787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981075"/>
            <a:ext cx="3887788" cy="29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3350" y="3860800"/>
            <a:ext cx="26196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i="1" dirty="0">
                <a:latin typeface="Tahoma" charset="0"/>
              </a:rPr>
              <a:t>trans</a:t>
            </a:r>
            <a:r>
              <a:rPr lang="en-GB" sz="2400" b="1" dirty="0">
                <a:latin typeface="Tahoma" charset="0"/>
              </a:rPr>
              <a:t> but-2-ene</a:t>
            </a:r>
            <a:endParaRPr lang="en-GB" sz="2400" b="1" i="1" dirty="0">
              <a:latin typeface="Tahoma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580063" y="3860800"/>
            <a:ext cx="2231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i="1" dirty="0">
                <a:latin typeface="Tahoma" charset="0"/>
              </a:rPr>
              <a:t>cis</a:t>
            </a:r>
            <a:r>
              <a:rPr lang="en-GB" sz="2400" b="1" dirty="0">
                <a:latin typeface="Tahoma" charset="0"/>
              </a:rPr>
              <a:t> but-2-ene</a:t>
            </a:r>
            <a:endParaRPr lang="en-GB" sz="2400" b="1" i="1" dirty="0">
              <a:latin typeface="Tahoma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335957" y="4908777"/>
            <a:ext cx="26869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i="1" dirty="0">
                <a:latin typeface="Tahoma" charset="0"/>
              </a:rPr>
              <a:t>trans (opposite)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846613" y="4908777"/>
            <a:ext cx="18293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i="1" dirty="0">
                <a:latin typeface="Tahoma" charset="0"/>
              </a:rPr>
              <a:t>Cis (same)</a:t>
            </a:r>
          </a:p>
        </p:txBody>
      </p:sp>
      <p:sp>
        <p:nvSpPr>
          <p:cNvPr id="8" name="Oval 7"/>
          <p:cNvSpPr/>
          <p:nvPr/>
        </p:nvSpPr>
        <p:spPr>
          <a:xfrm>
            <a:off x="3518812" y="3007595"/>
            <a:ext cx="1008198" cy="899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18745" y="1071881"/>
            <a:ext cx="999728" cy="935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95795" y="1161003"/>
            <a:ext cx="999728" cy="935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675960" y="1019969"/>
            <a:ext cx="999728" cy="935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2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1447800" y="182563"/>
            <a:ext cx="624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i="0" u="none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GEOMETRICAL ISOMERISM IN ALKENES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482600" y="677863"/>
            <a:ext cx="834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altLang="en-US" sz="1800" b="1" i="0" u="none" dirty="0">
                <a:solidFill>
                  <a:srgbClr val="CC0000"/>
                </a:solidFill>
                <a:latin typeface="Arial" panose="020B0604020202020204" pitchFamily="34" charset="0"/>
              </a:rPr>
              <a:t>E/Z or CIS-TRANS</a:t>
            </a:r>
            <a:endParaRPr lang="en-GB" altLang="en-US" b="1" i="0" u="none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254000" y="1354138"/>
            <a:ext cx="1062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i="0" u="none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CIS / </a:t>
            </a:r>
          </a:p>
          <a:p>
            <a:r>
              <a:rPr lang="en-GB" altLang="en-US" sz="2000" b="1" i="0" u="none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TRANS</a:t>
            </a:r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1641475" y="1344613"/>
            <a:ext cx="71596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 b="1" i="0" u="none">
                <a:latin typeface="Arial" panose="020B0604020202020204" pitchFamily="34" charset="0"/>
              </a:rPr>
              <a:t>Should only be used when there are two H’s and two non-hydrogen groups attached to each carbon.</a:t>
            </a:r>
          </a:p>
          <a:p>
            <a:endParaRPr lang="en-GB" altLang="en-US" sz="2000" b="1" i="0" u="none">
              <a:latin typeface="Arial" panose="020B0604020202020204" pitchFamily="34" charset="0"/>
            </a:endParaRPr>
          </a:p>
          <a:p>
            <a:r>
              <a:rPr lang="en-GB" altLang="en-US" sz="2000" b="1" u="none">
                <a:latin typeface="Arial" panose="020B0604020202020204" pitchFamily="34" charset="0"/>
              </a:rPr>
              <a:t>cis</a:t>
            </a:r>
            <a:r>
              <a:rPr lang="en-GB" altLang="en-US" sz="2000" b="1" i="0" u="none">
                <a:latin typeface="Arial" panose="020B0604020202020204" pitchFamily="34" charset="0"/>
              </a:rPr>
              <a:t>		non-hydrogen groups / atoms on the</a:t>
            </a:r>
          </a:p>
          <a:p>
            <a:r>
              <a:rPr lang="en-GB" altLang="en-US" sz="2000" b="1" i="0" u="none">
                <a:latin typeface="Arial" panose="020B0604020202020204" pitchFamily="34" charset="0"/>
              </a:rPr>
              <a:t>		</a:t>
            </a:r>
            <a:r>
              <a:rPr lang="en-GB" altLang="en-US" sz="2000" b="1" i="0" u="none">
                <a:solidFill>
                  <a:srgbClr val="000066"/>
                </a:solidFill>
                <a:latin typeface="Arial" panose="020B0604020202020204" pitchFamily="34" charset="0"/>
              </a:rPr>
              <a:t>SAME</a:t>
            </a:r>
            <a:r>
              <a:rPr lang="en-GB" altLang="en-US" sz="2000" b="1" i="0" u="none">
                <a:latin typeface="Arial" panose="020B0604020202020204" pitchFamily="34" charset="0"/>
              </a:rPr>
              <a:t> side of C=C bond</a:t>
            </a:r>
          </a:p>
          <a:p>
            <a:endParaRPr lang="en-GB" altLang="en-US" sz="2000" b="1" i="0" u="none">
              <a:latin typeface="Arial" panose="020B0604020202020204" pitchFamily="34" charset="0"/>
            </a:endParaRPr>
          </a:p>
          <a:p>
            <a:r>
              <a:rPr lang="en-GB" altLang="en-US" sz="2000" b="1" u="none">
                <a:latin typeface="Arial" panose="020B0604020202020204" pitchFamily="34" charset="0"/>
              </a:rPr>
              <a:t>trans </a:t>
            </a:r>
            <a:r>
              <a:rPr lang="en-GB" altLang="en-US" sz="2000" b="1" i="0" u="none">
                <a:latin typeface="Arial" panose="020B0604020202020204" pitchFamily="34" charset="0"/>
              </a:rPr>
              <a:t>		non-hydrogen groups / atoms on</a:t>
            </a:r>
          </a:p>
          <a:p>
            <a:r>
              <a:rPr lang="en-GB" altLang="en-US" sz="2000" b="1" i="0" u="none">
                <a:latin typeface="Arial" panose="020B0604020202020204" pitchFamily="34" charset="0"/>
              </a:rPr>
              <a:t>		</a:t>
            </a:r>
            <a:r>
              <a:rPr lang="en-GB" altLang="en-US" sz="2000" b="1" i="0" u="none">
                <a:solidFill>
                  <a:srgbClr val="000066"/>
                </a:solidFill>
                <a:latin typeface="Arial" panose="020B0604020202020204" pitchFamily="34" charset="0"/>
              </a:rPr>
              <a:t>OPPOSITE</a:t>
            </a:r>
            <a:r>
              <a:rPr lang="en-GB" altLang="en-US" sz="2000" b="1" i="0" u="none">
                <a:latin typeface="Arial" panose="020B0604020202020204" pitchFamily="34" charset="0"/>
              </a:rPr>
              <a:t> sides of C=C bond</a:t>
            </a:r>
            <a:r>
              <a:rPr lang="en-GB" altLang="en-US" b="1" i="0" u="none"/>
              <a:t> </a:t>
            </a:r>
          </a:p>
        </p:txBody>
      </p:sp>
      <p:pic>
        <p:nvPicPr>
          <p:cNvPr id="275466" name="Picture 10" descr="ez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4357688"/>
            <a:ext cx="283845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5469" name="Picture 13" descr="ez3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233863"/>
            <a:ext cx="30670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52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1447800" y="182563"/>
            <a:ext cx="624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i="0" u="none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GEOMETRICAL ISOMERISM</a:t>
            </a:r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941388" y="835025"/>
            <a:ext cx="72612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altLang="en-US" sz="1800" b="1" i="0" u="none">
                <a:solidFill>
                  <a:srgbClr val="CC0000"/>
                </a:solidFill>
                <a:latin typeface="Arial" panose="020B0604020202020204" pitchFamily="34" charset="0"/>
              </a:rPr>
              <a:t>How to tell if it exists</a:t>
            </a:r>
            <a:endParaRPr lang="en-GB" altLang="en-US" sz="1800" i="0" u="none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4894263" y="1566863"/>
            <a:ext cx="66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0" u="none"/>
              <a:t> </a:t>
            </a:r>
            <a:r>
              <a:rPr lang="en-US" altLang="en-US" sz="4000" b="1" i="0" u="none">
                <a:solidFill>
                  <a:schemeClr val="accent2"/>
                </a:solidFill>
                <a:latin typeface="Wingdings 2" panose="05020102010507070707" pitchFamily="18" charset="2"/>
                <a:sym typeface="Wingdings" panose="05000000000000000000" pitchFamily="2" charset="2"/>
              </a:rPr>
              <a:t></a:t>
            </a:r>
            <a:endParaRPr lang="en-US" altLang="en-US" i="0" u="none"/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4894263" y="2552700"/>
            <a:ext cx="6540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0" u="none" dirty="0"/>
              <a:t> </a:t>
            </a:r>
            <a:r>
              <a:rPr lang="en-US" altLang="en-US" sz="4800" b="1" i="0" u="none" dirty="0">
                <a:solidFill>
                  <a:schemeClr val="tx1"/>
                </a:solidFill>
                <a:latin typeface="Wingdings 2" panose="05020102010507070707" pitchFamily="18" charset="2"/>
                <a:sym typeface="Wingdings 2" panose="05020102010507070707" pitchFamily="18" charset="2"/>
              </a:rPr>
              <a:t></a:t>
            </a:r>
            <a:endParaRPr lang="en-US" altLang="en-US" i="0" u="none" dirty="0">
              <a:solidFill>
                <a:schemeClr val="tx1"/>
              </a:solidFill>
            </a:endParaRPr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4894263" y="3705225"/>
            <a:ext cx="6540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0" u="none" dirty="0"/>
              <a:t> </a:t>
            </a:r>
            <a:r>
              <a:rPr lang="en-US" altLang="en-US" sz="4800" b="1" i="0" u="none" dirty="0">
                <a:solidFill>
                  <a:schemeClr val="tx1"/>
                </a:solidFill>
                <a:latin typeface="Wingdings 2" panose="05020102010507070707" pitchFamily="18" charset="2"/>
                <a:sym typeface="Wingdings 2" panose="05020102010507070707" pitchFamily="18" charset="2"/>
              </a:rPr>
              <a:t></a:t>
            </a:r>
            <a:endParaRPr lang="en-US" altLang="en-US" i="0" u="none" dirty="0">
              <a:solidFill>
                <a:schemeClr val="tx1"/>
              </a:solidFill>
            </a:endParaRPr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4894263" y="4997450"/>
            <a:ext cx="66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0" u="none"/>
              <a:t> </a:t>
            </a:r>
            <a:r>
              <a:rPr lang="en-US" altLang="en-US" sz="4000" b="1" i="0" u="none">
                <a:solidFill>
                  <a:schemeClr val="accent2"/>
                </a:solidFill>
                <a:latin typeface="Wingdings 2" panose="05020102010507070707" pitchFamily="18" charset="2"/>
                <a:sym typeface="Wingdings" panose="05000000000000000000" pitchFamily="2" charset="2"/>
              </a:rPr>
              <a:t></a:t>
            </a:r>
            <a:endParaRPr lang="en-US" altLang="en-US" i="0" u="none"/>
          </a:p>
        </p:txBody>
      </p:sp>
      <p:sp>
        <p:nvSpPr>
          <p:cNvPr id="236558" name="Text Box 14"/>
          <p:cNvSpPr txBox="1">
            <a:spLocks noChangeArrowheads="1"/>
          </p:cNvSpPr>
          <p:nvPr/>
        </p:nvSpPr>
        <p:spPr bwMode="auto">
          <a:xfrm>
            <a:off x="330200" y="1500188"/>
            <a:ext cx="133508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0000"/>
                </a:solidFill>
                <a:latin typeface="Arial" panose="020B0604020202020204" pitchFamily="34" charset="0"/>
              </a:rPr>
              <a:t>different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3248025" y="1500188"/>
            <a:ext cx="133508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0000"/>
                </a:solidFill>
                <a:latin typeface="Arial" panose="020B0604020202020204" pitchFamily="34" charset="0"/>
              </a:rPr>
              <a:t>different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330200" y="2622550"/>
            <a:ext cx="133508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3300"/>
                </a:solidFill>
                <a:latin typeface="Arial" panose="020B0604020202020204" pitchFamily="34" charset="0"/>
              </a:rPr>
              <a:t>similar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sp>
        <p:nvSpPr>
          <p:cNvPr id="236561" name="Text Box 17"/>
          <p:cNvSpPr txBox="1">
            <a:spLocks noChangeArrowheads="1"/>
          </p:cNvSpPr>
          <p:nvPr/>
        </p:nvSpPr>
        <p:spPr bwMode="auto">
          <a:xfrm>
            <a:off x="3260725" y="2597150"/>
            <a:ext cx="133508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3300"/>
                </a:solidFill>
                <a:latin typeface="Arial" panose="020B0604020202020204" pitchFamily="34" charset="0"/>
              </a:rPr>
              <a:t>similar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sp>
        <p:nvSpPr>
          <p:cNvPr id="236562" name="Text Box 18"/>
          <p:cNvSpPr txBox="1">
            <a:spLocks noChangeArrowheads="1"/>
          </p:cNvSpPr>
          <p:nvPr/>
        </p:nvSpPr>
        <p:spPr bwMode="auto">
          <a:xfrm>
            <a:off x="330200" y="3735388"/>
            <a:ext cx="133508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3300"/>
                </a:solidFill>
                <a:latin typeface="Arial" panose="020B0604020202020204" pitchFamily="34" charset="0"/>
              </a:rPr>
              <a:t>similar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sp>
        <p:nvSpPr>
          <p:cNvPr id="236563" name="Text Box 19"/>
          <p:cNvSpPr txBox="1">
            <a:spLocks noChangeArrowheads="1"/>
          </p:cNvSpPr>
          <p:nvPr/>
        </p:nvSpPr>
        <p:spPr bwMode="auto">
          <a:xfrm>
            <a:off x="3248025" y="3735388"/>
            <a:ext cx="133508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0000"/>
                </a:solidFill>
                <a:latin typeface="Arial" panose="020B0604020202020204" pitchFamily="34" charset="0"/>
              </a:rPr>
              <a:t>different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330200" y="4951413"/>
            <a:ext cx="133508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0000"/>
                </a:solidFill>
                <a:latin typeface="Arial" panose="020B0604020202020204" pitchFamily="34" charset="0"/>
              </a:rPr>
              <a:t>different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sp>
        <p:nvSpPr>
          <p:cNvPr id="236565" name="Text Box 21"/>
          <p:cNvSpPr txBox="1">
            <a:spLocks noChangeArrowheads="1"/>
          </p:cNvSpPr>
          <p:nvPr/>
        </p:nvSpPr>
        <p:spPr bwMode="auto">
          <a:xfrm>
            <a:off x="3248025" y="4951413"/>
            <a:ext cx="133508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Two </a:t>
            </a:r>
            <a:r>
              <a:rPr lang="en-US" altLang="en-US" sz="1400" b="1" i="0" u="none">
                <a:solidFill>
                  <a:srgbClr val="CC0000"/>
                </a:solidFill>
                <a:latin typeface="Arial" panose="020B0604020202020204" pitchFamily="34" charset="0"/>
              </a:rPr>
              <a:t>different</a:t>
            </a:r>
            <a:r>
              <a:rPr lang="en-US" altLang="en-US" sz="1400" b="1" i="0" u="none">
                <a:latin typeface="Arial" panose="020B0604020202020204" pitchFamily="34" charset="0"/>
              </a:rPr>
              <a:t> atoms/groups attached</a:t>
            </a:r>
            <a:endParaRPr lang="en-US" altLang="en-US" sz="1400" b="1" i="0" u="none"/>
          </a:p>
        </p:txBody>
      </p:sp>
      <p:pic>
        <p:nvPicPr>
          <p:cNvPr id="236566" name="Picture 22" descr="gis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1508125"/>
            <a:ext cx="1038225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6073775" y="1724025"/>
            <a:ext cx="25876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GEOMETRICAL ISOMERISM</a:t>
            </a:r>
            <a:endParaRPr lang="en-US" altLang="en-US" sz="1400" b="1" i="0" u="none"/>
          </a:p>
        </p:txBody>
      </p:sp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6073775" y="5189538"/>
            <a:ext cx="2587625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400" b="1" i="0" u="none">
                <a:latin typeface="Arial" panose="020B0604020202020204" pitchFamily="34" charset="0"/>
              </a:rPr>
              <a:t>GEOMETRICAL ISOMERISM</a:t>
            </a:r>
            <a:endParaRPr lang="en-US" altLang="en-US" sz="1400" b="1" i="0" u="none"/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6145213" y="2890838"/>
            <a:ext cx="2681287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altLang="en-US" sz="1600" b="1" i="0" u="none">
                <a:solidFill>
                  <a:srgbClr val="003399"/>
                </a:solidFill>
                <a:latin typeface="Arial" panose="020B0604020202020204" pitchFamily="34" charset="0"/>
              </a:rPr>
              <a:t>Once you get two similar atoms/groups attached to one end of a C=C, you cannot have geometrical isomerism</a:t>
            </a:r>
            <a:endParaRPr lang="en-US" altLang="en-US" sz="1400" i="0" u="none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6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600" b="1" dirty="0">
                <a:latin typeface="Tahoma" charset="0"/>
              </a:rPr>
              <a:t>GEOMETRIC ISOMERISM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63613"/>
            <a:ext cx="3887787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981075"/>
            <a:ext cx="3887788" cy="29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403350" y="3860800"/>
            <a:ext cx="2595563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i="1">
                <a:latin typeface="Tahoma" charset="0"/>
              </a:rPr>
              <a:t>trans</a:t>
            </a:r>
            <a:r>
              <a:rPr lang="en-GB" sz="2400" b="1">
                <a:latin typeface="Tahoma" charset="0"/>
              </a:rPr>
              <a:t> but-2-ene</a:t>
            </a:r>
          </a:p>
          <a:p>
            <a:pPr eaLnBrk="1" hangingPunct="1"/>
            <a:endParaRPr lang="en-GB" sz="900" b="1">
              <a:latin typeface="Tahoma" charset="0"/>
            </a:endParaRPr>
          </a:p>
          <a:p>
            <a:pPr eaLnBrk="1" hangingPunct="1"/>
            <a:r>
              <a:rPr lang="en-GB" sz="2400" b="1" i="1">
                <a:latin typeface="Tahoma" charset="0"/>
              </a:rPr>
              <a:t>(E)</a:t>
            </a:r>
            <a:r>
              <a:rPr lang="en-GB" sz="2400" b="1">
                <a:latin typeface="Tahoma" charset="0"/>
              </a:rPr>
              <a:t> but-2-ene</a:t>
            </a:r>
            <a:endParaRPr lang="en-GB" sz="2400" b="1" i="1">
              <a:latin typeface="Tahoma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611188" y="5013325"/>
            <a:ext cx="7993062" cy="1320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GB" sz="1200" b="1" u="sng">
              <a:latin typeface="Tahoma" charset="0"/>
            </a:endParaRPr>
          </a:p>
          <a:p>
            <a:pPr algn="ctr" eaLnBrk="1" hangingPunct="1"/>
            <a:r>
              <a:rPr lang="en-GB" sz="2800" b="1" u="sng">
                <a:latin typeface="Tahoma" charset="0"/>
              </a:rPr>
              <a:t>BOTH</a:t>
            </a:r>
            <a:r>
              <a:rPr lang="en-GB" sz="2800" b="1">
                <a:latin typeface="Tahoma" charset="0"/>
              </a:rPr>
              <a:t> C ATOMS OF C=C MUST HAVE </a:t>
            </a:r>
          </a:p>
          <a:p>
            <a:pPr algn="ctr" eaLnBrk="1" hangingPunct="1"/>
            <a:r>
              <a:rPr lang="en-GB" sz="2800" b="1">
                <a:latin typeface="Tahoma" charset="0"/>
              </a:rPr>
              <a:t>TWO DIFFERENT GROUPS</a:t>
            </a:r>
          </a:p>
          <a:p>
            <a:pPr algn="ctr" eaLnBrk="1" hangingPunct="1"/>
            <a:endParaRPr lang="en-GB" sz="1200" b="1">
              <a:latin typeface="Tahoma" charset="0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5580063" y="3860800"/>
            <a:ext cx="2268537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i="1">
                <a:latin typeface="Tahoma" charset="0"/>
              </a:rPr>
              <a:t>cis</a:t>
            </a:r>
            <a:r>
              <a:rPr lang="en-GB" sz="2400" b="1">
                <a:latin typeface="Tahoma" charset="0"/>
              </a:rPr>
              <a:t> but-2-ene</a:t>
            </a:r>
          </a:p>
          <a:p>
            <a:pPr eaLnBrk="1" hangingPunct="1"/>
            <a:endParaRPr lang="en-GB" sz="900" b="1">
              <a:latin typeface="Tahoma" charset="0"/>
            </a:endParaRPr>
          </a:p>
          <a:p>
            <a:pPr eaLnBrk="1" hangingPunct="1"/>
            <a:r>
              <a:rPr lang="en-GB" sz="2400" b="1" i="1">
                <a:latin typeface="Tahoma" charset="0"/>
              </a:rPr>
              <a:t>(Z)</a:t>
            </a:r>
            <a:r>
              <a:rPr lang="en-GB" sz="2400" b="1">
                <a:latin typeface="Tahoma" charset="0"/>
              </a:rPr>
              <a:t> but-2-ene</a:t>
            </a:r>
            <a:endParaRPr lang="en-GB" sz="2400" b="1" i="1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5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Tahoma" charset="0"/>
              </a:rPr>
              <a:t>GEOMETRIC ISOMERISM </a:t>
            </a:r>
          </a:p>
          <a:p>
            <a:pPr algn="ctr" eaLnBrk="1" hangingPunct="1"/>
            <a:r>
              <a:rPr lang="en-GB" sz="2400" b="1" dirty="0">
                <a:latin typeface="Tahoma" charset="0"/>
              </a:rPr>
              <a:t>identifying  E/Z ISOMERS</a:t>
            </a: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971550" y="6374655"/>
            <a:ext cx="3178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i="1" dirty="0">
                <a:latin typeface="Tahoma" charset="0"/>
              </a:rPr>
              <a:t>Z  </a:t>
            </a:r>
            <a:r>
              <a:rPr lang="en-GB" dirty="0">
                <a:latin typeface="Tahoma" charset="0"/>
              </a:rPr>
              <a:t>2-bromo-3-fluorobut-2-ene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504031" y="1717342"/>
            <a:ext cx="8135937" cy="2595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B050"/>
                </a:solidFill>
                <a:latin typeface="Tahoma" charset="0"/>
              </a:rPr>
              <a:t>Cahn-</a:t>
            </a:r>
            <a:r>
              <a:rPr lang="en-GB" sz="1600" b="1" dirty="0" err="1">
                <a:solidFill>
                  <a:srgbClr val="00B050"/>
                </a:solidFill>
                <a:latin typeface="Tahoma" charset="0"/>
              </a:rPr>
              <a:t>Ingold</a:t>
            </a:r>
            <a:r>
              <a:rPr lang="en-GB" sz="1600" b="1" dirty="0">
                <a:solidFill>
                  <a:srgbClr val="00B050"/>
                </a:solidFill>
                <a:latin typeface="Tahoma" charset="0"/>
              </a:rPr>
              <a:t>-Prelog (CIG) Priority Rules</a:t>
            </a:r>
          </a:p>
          <a:p>
            <a:pPr eaLnBrk="1" hangingPunct="1"/>
            <a:endParaRPr lang="en-GB" sz="1600" b="1" dirty="0">
              <a:latin typeface="Tahoma" charset="0"/>
            </a:endParaRPr>
          </a:p>
          <a:p>
            <a:pPr eaLnBrk="1" hangingPunct="1"/>
            <a:r>
              <a:rPr lang="en-GB" sz="1600" b="1" dirty="0">
                <a:latin typeface="Tahoma" charset="0"/>
              </a:rPr>
              <a:t>PRIORITY:   </a:t>
            </a:r>
            <a:r>
              <a:rPr lang="en-GB" sz="1600" b="1" dirty="0">
                <a:solidFill>
                  <a:srgbClr val="FF0000"/>
                </a:solidFill>
                <a:latin typeface="Tahoma" charset="0"/>
              </a:rPr>
              <a:t>H  &lt;  CH</a:t>
            </a:r>
            <a:r>
              <a:rPr lang="en-GB" sz="1600" b="1" baseline="-25000" dirty="0">
                <a:solidFill>
                  <a:srgbClr val="FF0000"/>
                </a:solidFill>
                <a:latin typeface="Tahoma" charset="0"/>
              </a:rPr>
              <a:t>3</a:t>
            </a:r>
            <a:r>
              <a:rPr lang="en-GB" sz="1600" b="1" dirty="0">
                <a:solidFill>
                  <a:srgbClr val="FF0000"/>
                </a:solidFill>
                <a:latin typeface="Tahoma" charset="0"/>
              </a:rPr>
              <a:t>  &lt;  CH</a:t>
            </a:r>
            <a:r>
              <a:rPr lang="en-GB" sz="1600" b="1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GB" sz="1600" b="1" dirty="0">
                <a:solidFill>
                  <a:srgbClr val="FF0000"/>
                </a:solidFill>
                <a:latin typeface="Tahoma" charset="0"/>
              </a:rPr>
              <a:t>CH</a:t>
            </a:r>
            <a:r>
              <a:rPr lang="en-GB" sz="1600" b="1" baseline="-25000" dirty="0">
                <a:solidFill>
                  <a:srgbClr val="FF0000"/>
                </a:solidFill>
                <a:latin typeface="Tahoma" charset="0"/>
              </a:rPr>
              <a:t>3</a:t>
            </a:r>
          </a:p>
          <a:p>
            <a:pPr eaLnBrk="1" hangingPunct="1"/>
            <a:endParaRPr lang="en-GB" sz="1600" b="1" baseline="-25000" dirty="0">
              <a:solidFill>
                <a:srgbClr val="FF0000"/>
              </a:solidFill>
              <a:latin typeface="Tahoma" charset="0"/>
            </a:endParaRPr>
          </a:p>
          <a:p>
            <a:pPr eaLnBrk="1" hangingPunct="1"/>
            <a:r>
              <a:rPr lang="en-GB" sz="1600" dirty="0">
                <a:latin typeface="Tahoma" charset="0"/>
              </a:rPr>
              <a:t>Look at </a:t>
            </a:r>
            <a:r>
              <a:rPr lang="en-GB" sz="1600" dirty="0">
                <a:solidFill>
                  <a:srgbClr val="0070C0"/>
                </a:solidFill>
                <a:latin typeface="Tahoma" charset="0"/>
              </a:rPr>
              <a:t>atomic numbers </a:t>
            </a:r>
            <a:r>
              <a:rPr lang="en-GB" sz="1600" dirty="0">
                <a:latin typeface="Tahoma" charset="0"/>
              </a:rPr>
              <a:t>of atoms attached to C=C (or subsequent atoms if the same).</a:t>
            </a:r>
          </a:p>
          <a:p>
            <a:pPr eaLnBrk="1" hangingPunct="1"/>
            <a:endParaRPr lang="en-GB" sz="1600" dirty="0">
              <a:latin typeface="Tahoma" charset="0"/>
            </a:endParaRPr>
          </a:p>
          <a:p>
            <a:pPr eaLnBrk="1" hangingPunct="1"/>
            <a:r>
              <a:rPr lang="en-GB" sz="1600" dirty="0">
                <a:latin typeface="Tahoma" charset="0"/>
              </a:rPr>
              <a:t>Highest values opposite = E</a:t>
            </a:r>
          </a:p>
          <a:p>
            <a:pPr eaLnBrk="1" hangingPunct="1"/>
            <a:endParaRPr lang="en-GB" sz="1600" dirty="0">
              <a:latin typeface="Tahoma" charset="0"/>
            </a:endParaRPr>
          </a:p>
          <a:p>
            <a:pPr eaLnBrk="1" hangingPunct="1"/>
            <a:r>
              <a:rPr lang="en-GB" sz="1600" dirty="0">
                <a:latin typeface="Tahoma" charset="0"/>
              </a:rPr>
              <a:t>Highest values together = Z </a:t>
            </a:r>
            <a:r>
              <a:rPr lang="en-GB" sz="1600" i="1" dirty="0">
                <a:latin typeface="Tahoma" charset="0"/>
              </a:rPr>
              <a:t>“</a:t>
            </a:r>
            <a:r>
              <a:rPr lang="en-GB" sz="1600" i="1" dirty="0" err="1">
                <a:latin typeface="Tahoma" charset="0"/>
              </a:rPr>
              <a:t>zame</a:t>
            </a:r>
            <a:r>
              <a:rPr lang="en-GB" sz="1600" i="1" dirty="0">
                <a:latin typeface="Tahoma" charset="0"/>
              </a:rPr>
              <a:t> </a:t>
            </a:r>
            <a:r>
              <a:rPr lang="en-GB" sz="1600" i="1" dirty="0" err="1">
                <a:latin typeface="Tahoma" charset="0"/>
              </a:rPr>
              <a:t>zide</a:t>
            </a:r>
            <a:r>
              <a:rPr lang="en-GB" sz="1600" i="1" dirty="0">
                <a:latin typeface="Tahoma" charset="0"/>
              </a:rPr>
              <a:t>”</a:t>
            </a:r>
            <a:endParaRPr lang="en-GB" sz="1600" dirty="0">
              <a:latin typeface="Tahoma" charset="0"/>
            </a:endParaRPr>
          </a:p>
          <a:p>
            <a:pPr eaLnBrk="1" hangingPunct="1"/>
            <a:endParaRPr lang="en-GB" sz="2400" dirty="0">
              <a:latin typeface="Tahoma" charset="0"/>
            </a:endParaRP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5292725" y="6374655"/>
            <a:ext cx="2459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i="1">
                <a:latin typeface="Tahoma" charset="0"/>
              </a:rPr>
              <a:t>E  </a:t>
            </a:r>
            <a:r>
              <a:rPr lang="en-GB">
                <a:latin typeface="Tahoma" charset="0"/>
              </a:rPr>
              <a:t>3-methylpent-2-ene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912370"/>
              </p:ext>
            </p:extLst>
          </p:nvPr>
        </p:nvGraphicFramePr>
        <p:xfrm>
          <a:off x="838909" y="4220594"/>
          <a:ext cx="7466180" cy="19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MDLDrawObject Class" r:id="rId3" imgW="3524244" imgH="923948" progId="MDLDrawOLE.MDLDrawObject.1">
                  <p:embed/>
                </p:oleObj>
              </mc:Choice>
              <mc:Fallback>
                <p:oleObj name="MDLDrawObject Class" r:id="rId3" imgW="3524244" imgH="923948" progId="MDLDrawOLE.MDLDrawObject.1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909" y="4220594"/>
                        <a:ext cx="7466180" cy="195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4344" y="818128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ea typeface="Times New Roman" panose="02020603050405020304" pitchFamily="18" charset="0"/>
              </a:rPr>
              <a:t>Watch this video about geometric (E/Z) isomers (3 to 7 min) </a:t>
            </a:r>
            <a:r>
              <a:rPr lang="en-GB" dirty="0">
                <a:hlinkClick r:id="rId5"/>
              </a:rPr>
              <a:t>https://www.youtube.com/watch?v=eeuyu66kCXc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2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14337" y="936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lang="en-US" sz="3200" b="0" i="0" u="none" strike="noStrike" cap="none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All about alkenes  page 1 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95274" y="1687500"/>
            <a:ext cx="8588099" cy="15974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contain carbon-carbon double bonds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have the general formula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400" b="0" i="0" u="none" strike="noStrike" cap="none" baseline="-25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2400" b="0" i="0" u="none" strike="noStrike" cap="none" baseline="-25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Alkenes are </a:t>
            </a:r>
            <a:r>
              <a:rPr lang="en-US" sz="2400" b="0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saturated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3316" y="3645024"/>
            <a:ext cx="1558925" cy="14589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292080" y="411286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ethene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14337" y="936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lang="en-US" sz="2800" b="0" i="0" u="none" strike="noStrike" cap="none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Drawing structures of alkenes    page 2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556792"/>
            <a:ext cx="6121619" cy="388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14337" y="936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lang="en-US" sz="2800" b="0" i="0" u="none" strike="noStrike" cap="none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Naming alkenes    page 2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95274" y="1687500"/>
            <a:ext cx="8588099" cy="4772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  <a:buSzPct val="100000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 the video on how to name alkenes: </a:t>
            </a:r>
            <a:r>
              <a:rPr lang="en-GB" sz="2000" dirty="0">
                <a:hlinkClick r:id="rId3"/>
              </a:rPr>
              <a:t>https://www.youtube.com/watch?v=9kEzO7Ss1qg</a:t>
            </a:r>
            <a:endParaRPr lang="en-GB" sz="2000" dirty="0"/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GB" sz="2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spcBef>
                <a:spcPts val="0"/>
              </a:spcBef>
              <a:buSzPct val="100000"/>
            </a:pPr>
            <a:r>
              <a:rPr lang="en-GB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Refer back to your alkanes booklet pages 6 to 8 notes for the rules for naming organic compounds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GB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spcBef>
                <a:spcPts val="0"/>
              </a:spcBef>
              <a:buSzPct val="100000"/>
            </a:pPr>
            <a:r>
              <a:rPr lang="en-GB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Use these rules to name the following compounds: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SzPct val="100000"/>
              <a:buNone/>
            </a:pPr>
            <a:endParaRPr lang="en-GB" sz="2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4407382"/>
            <a:ext cx="2557953" cy="2053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0681" y="4509120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2-methylpropene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5343" y="5444754"/>
            <a:ext cx="37497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2,4-dimethylbut-2-ene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r>
              <a:rPr lang="en-GB" u="sng" dirty="0">
                <a:solidFill>
                  <a:srgbClr val="0070C0"/>
                </a:solidFill>
              </a:rPr>
              <a:t>Not</a:t>
            </a:r>
            <a:r>
              <a:rPr lang="en-GB" dirty="0">
                <a:solidFill>
                  <a:srgbClr val="0070C0"/>
                </a:solidFill>
              </a:rPr>
              <a:t> 2,4-dimethylbut-4-ene as the smallest </a:t>
            </a:r>
          </a:p>
          <a:p>
            <a:r>
              <a:rPr lang="en-GB" dirty="0">
                <a:solidFill>
                  <a:srgbClr val="0070C0"/>
                </a:solidFill>
              </a:rPr>
              <a:t>possible numbers are used for the C=C bond</a:t>
            </a:r>
          </a:p>
        </p:txBody>
      </p:sp>
    </p:spTree>
    <p:extLst>
      <p:ext uri="{BB962C8B-B14F-4D97-AF65-F5344CB8AC3E}">
        <p14:creationId xmlns:p14="http://schemas.microsoft.com/office/powerpoint/2010/main" val="87491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759414" y="1772816"/>
            <a:ext cx="7484994" cy="2300824"/>
            <a:chOff x="183318" y="1772816"/>
            <a:chExt cx="7484994" cy="2300824"/>
          </a:xfrm>
        </p:grpSpPr>
        <p:sp>
          <p:nvSpPr>
            <p:cNvPr id="2" name="Rectangle 1"/>
            <p:cNvSpPr/>
            <p:nvPr/>
          </p:nvSpPr>
          <p:spPr>
            <a:xfrm>
              <a:off x="2987824" y="1772816"/>
              <a:ext cx="20162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1115616" y="2692920"/>
              <a:ext cx="20162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STRUCTURAL 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788024" y="2708920"/>
              <a:ext cx="20162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STEREOISOMERS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2519772" y="2302024"/>
              <a:ext cx="936104" cy="34404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499992" y="2302024"/>
              <a:ext cx="864096" cy="34404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83318" y="3561576"/>
              <a:ext cx="11035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Chain 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71966" y="3568440"/>
              <a:ext cx="11035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Position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43808" y="3584424"/>
              <a:ext cx="1879024" cy="4892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Functional Group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76056" y="3591288"/>
              <a:ext cx="11035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Geometric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64788" y="3587856"/>
              <a:ext cx="11035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Optical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539552" y="3222128"/>
              <a:ext cx="576064" cy="30406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3" idx="0"/>
            </p:cNvCxnSpPr>
            <p:nvPr/>
          </p:nvCxnSpPr>
          <p:spPr>
            <a:xfrm>
              <a:off x="2107012" y="3222128"/>
              <a:ext cx="16716" cy="34631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867868" y="3229180"/>
              <a:ext cx="527943" cy="34250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626658" y="3226704"/>
              <a:ext cx="0" cy="33716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588607" y="3238528"/>
              <a:ext cx="527943" cy="34250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4359416" y="445877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en-GB" b="1" dirty="0">
                <a:ea typeface="Times New Roman" panose="02020603050405020304" pitchFamily="18" charset="0"/>
              </a:rPr>
              <a:t>Stereoisomerism </a:t>
            </a:r>
            <a:r>
              <a:rPr lang="en-GB" dirty="0">
                <a:ea typeface="Times New Roman" panose="02020603050405020304" pitchFamily="18" charset="0"/>
              </a:rPr>
              <a:t>occurs when molecules have the same</a:t>
            </a:r>
            <a:r>
              <a:rPr lang="en-GB" b="1" dirty="0">
                <a:ea typeface="Times New Roman" panose="02020603050405020304" pitchFamily="18" charset="0"/>
              </a:rPr>
              <a:t> molecular formula </a:t>
            </a:r>
            <a:r>
              <a:rPr lang="en-GB" dirty="0">
                <a:ea typeface="Times New Roman" panose="02020603050405020304" pitchFamily="18" charset="0"/>
              </a:rPr>
              <a:t>and</a:t>
            </a:r>
            <a:r>
              <a:rPr lang="en-GB" b="1" dirty="0">
                <a:ea typeface="Times New Roman" panose="02020603050405020304" pitchFamily="18" charset="0"/>
              </a:rPr>
              <a:t> structural formula </a:t>
            </a:r>
            <a:r>
              <a:rPr lang="en-GB" dirty="0">
                <a:ea typeface="Times New Roman" panose="02020603050405020304" pitchFamily="18" charset="0"/>
              </a:rPr>
              <a:t>but a different</a:t>
            </a:r>
            <a:r>
              <a:rPr lang="en-GB" b="1" dirty="0">
                <a:ea typeface="Times New Roman" panose="02020603050405020304" pitchFamily="18" charset="0"/>
              </a:rPr>
              <a:t> spatial arrangement </a:t>
            </a:r>
            <a:r>
              <a:rPr lang="en-GB" dirty="0">
                <a:ea typeface="Times New Roman" panose="02020603050405020304" pitchFamily="18" charset="0"/>
              </a:rPr>
              <a:t>of the atoms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" y="4443960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en-GB" b="1" dirty="0">
                <a:ea typeface="Times New Roman" panose="02020603050405020304" pitchFamily="18" charset="0"/>
              </a:rPr>
              <a:t>Structural isomerism </a:t>
            </a:r>
            <a:r>
              <a:rPr lang="en-GB" dirty="0">
                <a:ea typeface="Times New Roman" panose="02020603050405020304" pitchFamily="18" charset="0"/>
              </a:rPr>
              <a:t>occurs when molecules have the same</a:t>
            </a:r>
            <a:r>
              <a:rPr lang="en-GB" b="1" dirty="0">
                <a:ea typeface="Times New Roman" panose="02020603050405020304" pitchFamily="18" charset="0"/>
              </a:rPr>
              <a:t> molecular formula </a:t>
            </a:r>
            <a:r>
              <a:rPr lang="en-GB" dirty="0">
                <a:ea typeface="Times New Roman" panose="02020603050405020304" pitchFamily="18" charset="0"/>
              </a:rPr>
              <a:t>but a </a:t>
            </a:r>
            <a:r>
              <a:rPr lang="en-GB" b="1" dirty="0">
                <a:ea typeface="Times New Roman" panose="02020603050405020304" pitchFamily="18" charset="0"/>
              </a:rPr>
              <a:t>structural formula</a:t>
            </a:r>
          </a:p>
        </p:txBody>
      </p:sp>
    </p:spTree>
    <p:extLst>
      <p:ext uri="{BB962C8B-B14F-4D97-AF65-F5344CB8AC3E}">
        <p14:creationId xmlns:p14="http://schemas.microsoft.com/office/powerpoint/2010/main" val="170360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image but-2-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151" y="1088015"/>
            <a:ext cx="30861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image but-1-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13514"/>
            <a:ext cx="2890632" cy="138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7948" y="283319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But-1-ene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4201" y="283319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But-2-ene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159023"/>
            <a:ext cx="3881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Structural isomers of C</a:t>
            </a:r>
            <a:r>
              <a:rPr lang="en-GB" sz="2400" baseline="-25000" dirty="0">
                <a:solidFill>
                  <a:srgbClr val="0070C0"/>
                </a:solidFill>
              </a:rPr>
              <a:t>4</a:t>
            </a:r>
            <a:r>
              <a:rPr lang="en-GB" sz="2400" dirty="0">
                <a:solidFill>
                  <a:srgbClr val="0070C0"/>
                </a:solidFill>
              </a:rPr>
              <a:t>H</a:t>
            </a:r>
            <a:r>
              <a:rPr lang="en-GB" sz="2400" baseline="-250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96480" y="3717032"/>
            <a:ext cx="46554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Positional isomers</a:t>
            </a:r>
          </a:p>
          <a:p>
            <a:endParaRPr lang="en-GB" sz="2000" b="1" dirty="0"/>
          </a:p>
          <a:p>
            <a:r>
              <a:rPr lang="en-GB" sz="2000" dirty="0"/>
              <a:t>Different positon of the functional group</a:t>
            </a:r>
          </a:p>
        </p:txBody>
      </p:sp>
    </p:spTree>
    <p:extLst>
      <p:ext uri="{BB962C8B-B14F-4D97-AF65-F5344CB8AC3E}">
        <p14:creationId xmlns:p14="http://schemas.microsoft.com/office/powerpoint/2010/main" val="307966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image but-2-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220" y="1082898"/>
            <a:ext cx="30861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2702" y="3140968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Methyl propene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159023"/>
            <a:ext cx="3881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Structural isomers of C</a:t>
            </a:r>
            <a:r>
              <a:rPr lang="en-GB" sz="2400" baseline="-25000" dirty="0">
                <a:solidFill>
                  <a:srgbClr val="0070C0"/>
                </a:solidFill>
              </a:rPr>
              <a:t>4</a:t>
            </a:r>
            <a:r>
              <a:rPr lang="en-GB" sz="2400" dirty="0">
                <a:solidFill>
                  <a:srgbClr val="0070C0"/>
                </a:solidFill>
              </a:rPr>
              <a:t>H</a:t>
            </a:r>
            <a:r>
              <a:rPr lang="en-GB" sz="2400" baseline="-250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4320" y="4125531"/>
            <a:ext cx="39020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Chain isomers</a:t>
            </a:r>
          </a:p>
          <a:p>
            <a:endParaRPr lang="en-GB" sz="2000" b="1" dirty="0"/>
          </a:p>
          <a:p>
            <a:r>
              <a:rPr lang="en-GB" sz="2000" dirty="0"/>
              <a:t>As they have different branching</a:t>
            </a:r>
          </a:p>
        </p:txBody>
      </p:sp>
      <p:pic>
        <p:nvPicPr>
          <p:cNvPr id="5124" name="Picture 4" descr="Image result for image 2-methylprop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201" y="806672"/>
            <a:ext cx="23717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10388" y="314096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but-2-ene</a:t>
            </a:r>
          </a:p>
        </p:txBody>
      </p:sp>
    </p:spTree>
    <p:extLst>
      <p:ext uri="{BB962C8B-B14F-4D97-AF65-F5344CB8AC3E}">
        <p14:creationId xmlns:p14="http://schemas.microsoft.com/office/powerpoint/2010/main" val="348445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image but-2-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6726"/>
            <a:ext cx="30861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21195" y="3657713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err="1"/>
              <a:t>cyclobutane</a:t>
            </a:r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159023"/>
            <a:ext cx="3881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Structural isomers of C</a:t>
            </a:r>
            <a:r>
              <a:rPr lang="en-GB" sz="2400" baseline="-25000" dirty="0">
                <a:solidFill>
                  <a:srgbClr val="0070C0"/>
                </a:solidFill>
              </a:rPr>
              <a:t>4</a:t>
            </a:r>
            <a:r>
              <a:rPr lang="en-GB" sz="2400" dirty="0">
                <a:solidFill>
                  <a:srgbClr val="0070C0"/>
                </a:solidFill>
              </a:rPr>
              <a:t>H</a:t>
            </a:r>
            <a:r>
              <a:rPr lang="en-GB" sz="2400" baseline="-250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50912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Functional group isomers</a:t>
            </a:r>
          </a:p>
          <a:p>
            <a:endParaRPr lang="en-GB" sz="2000" b="1" dirty="0"/>
          </a:p>
          <a:p>
            <a:r>
              <a:rPr lang="en-GB" sz="2000" dirty="0"/>
              <a:t>different functional group</a:t>
            </a:r>
          </a:p>
          <a:p>
            <a:endParaRPr lang="en-GB" sz="2000" dirty="0"/>
          </a:p>
          <a:p>
            <a:r>
              <a:rPr lang="en-GB" sz="2000" dirty="0"/>
              <a:t>They both have 4 carbons and 8 hydrogens so the same molecular formula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7773" y="331044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but-2-ene</a:t>
            </a:r>
          </a:p>
        </p:txBody>
      </p:sp>
      <p:pic>
        <p:nvPicPr>
          <p:cNvPr id="6146" name="Picture 2" descr="Image result for image  cyclobut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27" y="1021391"/>
            <a:ext cx="2462243" cy="247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0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15398" y="692696"/>
            <a:ext cx="7484994" cy="2519096"/>
            <a:chOff x="183318" y="1772816"/>
            <a:chExt cx="7484994" cy="2519096"/>
          </a:xfrm>
        </p:grpSpPr>
        <p:sp>
          <p:nvSpPr>
            <p:cNvPr id="2" name="Rectangle 1"/>
            <p:cNvSpPr/>
            <p:nvPr/>
          </p:nvSpPr>
          <p:spPr>
            <a:xfrm>
              <a:off x="2987824" y="1772816"/>
              <a:ext cx="20162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1115616" y="2692920"/>
              <a:ext cx="20162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STRUCTURAL 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788024" y="2708920"/>
              <a:ext cx="20162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STEREOISOMERS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2519772" y="2302024"/>
              <a:ext cx="936104" cy="34404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499992" y="2302024"/>
              <a:ext cx="864096" cy="34404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83318" y="3561576"/>
              <a:ext cx="11035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Chain 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71966" y="3568440"/>
              <a:ext cx="11035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Position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43808" y="3584424"/>
              <a:ext cx="1879024" cy="4892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Functional Group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76056" y="3591288"/>
              <a:ext cx="1103524" cy="7006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Geometric (E/Z)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64788" y="3587856"/>
              <a:ext cx="1103524" cy="482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Optical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Isomers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539552" y="3222128"/>
              <a:ext cx="576064" cy="30406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3" idx="0"/>
            </p:cNvCxnSpPr>
            <p:nvPr/>
          </p:nvCxnSpPr>
          <p:spPr>
            <a:xfrm>
              <a:off x="2107012" y="3222128"/>
              <a:ext cx="16716" cy="34631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867868" y="3229180"/>
              <a:ext cx="527943" cy="34250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626658" y="3226704"/>
              <a:ext cx="0" cy="33716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588607" y="3238528"/>
              <a:ext cx="527943" cy="34250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5288787" y="2294040"/>
            <a:ext cx="1608446" cy="1072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7504" y="3583232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en-GB" sz="1800" b="1" dirty="0">
                <a:latin typeface="+mn-lt"/>
                <a:ea typeface="Times New Roman" panose="02020603050405020304" pitchFamily="18" charset="0"/>
              </a:rPr>
              <a:t>Stereoisomerism </a:t>
            </a:r>
            <a:r>
              <a:rPr lang="en-GB" sz="1800" dirty="0">
                <a:latin typeface="+mn-lt"/>
                <a:ea typeface="Times New Roman" panose="02020603050405020304" pitchFamily="18" charset="0"/>
              </a:rPr>
              <a:t>occurs when molecules have the same</a:t>
            </a:r>
            <a:r>
              <a:rPr lang="en-GB" sz="1800" b="1" dirty="0">
                <a:latin typeface="+mn-lt"/>
                <a:ea typeface="Times New Roman" panose="02020603050405020304" pitchFamily="18" charset="0"/>
              </a:rPr>
              <a:t> molecular formula </a:t>
            </a:r>
            <a:r>
              <a:rPr lang="en-GB" sz="1800" dirty="0">
                <a:latin typeface="+mn-lt"/>
                <a:ea typeface="Times New Roman" panose="02020603050405020304" pitchFamily="18" charset="0"/>
              </a:rPr>
              <a:t>and</a:t>
            </a:r>
            <a:r>
              <a:rPr lang="en-GB" sz="1800" b="1" dirty="0">
                <a:latin typeface="+mn-lt"/>
                <a:ea typeface="Times New Roman" panose="02020603050405020304" pitchFamily="18" charset="0"/>
              </a:rPr>
              <a:t> structural formula </a:t>
            </a:r>
            <a:r>
              <a:rPr lang="en-GB" sz="1800" dirty="0">
                <a:latin typeface="+mn-lt"/>
                <a:ea typeface="Times New Roman" panose="02020603050405020304" pitchFamily="18" charset="0"/>
              </a:rPr>
              <a:t>but a different</a:t>
            </a:r>
            <a:r>
              <a:rPr lang="en-GB" sz="1800" b="1" dirty="0">
                <a:latin typeface="+mn-lt"/>
                <a:ea typeface="Times New Roman" panose="02020603050405020304" pitchFamily="18" charset="0"/>
              </a:rPr>
              <a:t> spatial arrangement </a:t>
            </a:r>
            <a:r>
              <a:rPr lang="en-GB" sz="1800" dirty="0">
                <a:latin typeface="+mn-lt"/>
                <a:ea typeface="Times New Roman" panose="02020603050405020304" pitchFamily="18" charset="0"/>
              </a:rPr>
              <a:t>of the atoms</a:t>
            </a:r>
          </a:p>
          <a:p>
            <a:pPr marL="457200">
              <a:lnSpc>
                <a:spcPct val="150000"/>
              </a:lnSpc>
            </a:pPr>
            <a:endParaRPr lang="en-GB" sz="1800" dirty="0">
              <a:latin typeface="+mn-lt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+mn-lt"/>
                <a:ea typeface="Times New Roman" panose="02020603050405020304" pitchFamily="18" charset="0"/>
              </a:rPr>
              <a:t>Watch this video about geometric (cis-trans) isomers (0-3 min) </a:t>
            </a:r>
            <a:r>
              <a:rPr lang="en-GB" sz="1800" dirty="0">
                <a:hlinkClick r:id="rId2"/>
              </a:rPr>
              <a:t>https://www.youtube.com/watch?v=eeuyu66kCXc</a:t>
            </a:r>
            <a:endParaRPr lang="en-GB" sz="1800" dirty="0"/>
          </a:p>
          <a:p>
            <a:pPr marL="7429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+mn-lt"/>
                <a:ea typeface="Times New Roman" panose="02020603050405020304" pitchFamily="18" charset="0"/>
              </a:rPr>
              <a:t>Geometric isomers </a:t>
            </a:r>
            <a:r>
              <a:rPr lang="en-GB" sz="1800" dirty="0">
                <a:latin typeface="+mn-lt"/>
                <a:ea typeface="Times New Roman" panose="02020603050405020304" pitchFamily="18" charset="0"/>
              </a:rPr>
              <a:t>are known as cis-trans or E/Z isomers and occur in </a:t>
            </a:r>
            <a:r>
              <a:rPr lang="en-GB" sz="1800" b="1" dirty="0">
                <a:latin typeface="+mn-lt"/>
                <a:ea typeface="Times New Roman" panose="02020603050405020304" pitchFamily="18" charset="0"/>
              </a:rPr>
              <a:t>alkenes</a:t>
            </a:r>
            <a:r>
              <a:rPr lang="en-GB" sz="1800" dirty="0">
                <a:latin typeface="+mn-lt"/>
                <a:ea typeface="Times New Roman" panose="02020603050405020304" pitchFamily="18" charset="0"/>
              </a:rPr>
              <a:t> (C=C bond)</a:t>
            </a:r>
          </a:p>
          <a:p>
            <a:pPr marL="457200">
              <a:lnSpc>
                <a:spcPct val="150000"/>
              </a:lnSpc>
            </a:pPr>
            <a:endParaRPr lang="en-GB" sz="18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6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554</Words>
  <Application>Microsoft Office PowerPoint</Application>
  <PresentationFormat>On-screen Show (4:3)</PresentationFormat>
  <Paragraphs>136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Tahoma</vt:lpstr>
      <vt:lpstr>Wingdings 2</vt:lpstr>
      <vt:lpstr>Office Theme</vt:lpstr>
      <vt:lpstr>MDLDrawObject Class</vt:lpstr>
      <vt:lpstr>PowerPoint Presentation</vt:lpstr>
      <vt:lpstr>All about alkenes  page 1 </vt:lpstr>
      <vt:lpstr>Drawing structures of alkenes    page 2</vt:lpstr>
      <vt:lpstr>Naming alkenes    page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Alkenes</dc:title>
  <dc:creator>Carol Jones</dc:creator>
  <cp:lastModifiedBy>Sam Astles</cp:lastModifiedBy>
  <cp:revision>25</cp:revision>
  <dcterms:modified xsi:type="dcterms:W3CDTF">2019-10-02T10:30:38Z</dcterms:modified>
</cp:coreProperties>
</file>