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6"/>
  </p:notesMasterIdLst>
  <p:sldIdLst>
    <p:sldId id="282" r:id="rId2"/>
    <p:sldId id="271" r:id="rId3"/>
    <p:sldId id="273" r:id="rId4"/>
    <p:sldId id="283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04243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642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youtube.com/watch?v=oUaLYwiUW3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9J29Yb8lk88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6571" y="4132052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3. Alkenes Polymerisation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395" y="1052736"/>
            <a:ext cx="6653269" cy="192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29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3990649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monomer</a:t>
            </a:r>
          </a:p>
          <a:p>
            <a:r>
              <a:rPr lang="en-GB" sz="1800" dirty="0"/>
              <a:t>(an alkene)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4088" y="414908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polymer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0076" y="327564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1 repeat unit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72"/>
          <a:stretch/>
        </p:blipFill>
        <p:spPr bwMode="auto">
          <a:xfrm>
            <a:off x="1259632" y="2550626"/>
            <a:ext cx="5328592" cy="145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5196081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The equation is balanced using 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n,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can be  1000’s or millions</a:t>
            </a:r>
          </a:p>
          <a:p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This is an </a:t>
            </a:r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polymerisation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GB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product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formed </a:t>
            </a:r>
          </a:p>
        </p:txBody>
      </p:sp>
      <p:sp>
        <p:nvSpPr>
          <p:cNvPr id="10" name="Shape 179"/>
          <p:cNvSpPr txBox="1">
            <a:spLocks noGrp="1"/>
          </p:cNvSpPr>
          <p:nvPr>
            <p:ph type="title"/>
          </p:nvPr>
        </p:nvSpPr>
        <p:spPr>
          <a:xfrm>
            <a:off x="467544" y="7371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Addition polymerization page 15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7584" y="1216711"/>
            <a:ext cx="68932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Watch the video explaining how addition polymerisation works: </a:t>
            </a:r>
          </a:p>
          <a:p>
            <a:r>
              <a:rPr lang="en-GB" sz="2000" dirty="0">
                <a:solidFill>
                  <a:srgbClr val="0070C0"/>
                </a:solidFill>
                <a:hlinkClick r:id="rId4"/>
              </a:rPr>
              <a:t>https://www.youtube.com/watch?v=oUaLYwiUW3s</a:t>
            </a:r>
            <a:endParaRPr lang="en-GB" sz="2000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0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9" name="Text Box 9"/>
          <p:cNvSpPr txBox="1">
            <a:spLocks noChangeArrowheads="1"/>
          </p:cNvSpPr>
          <p:nvPr/>
        </p:nvSpPr>
        <p:spPr bwMode="auto">
          <a:xfrm>
            <a:off x="273050" y="1187450"/>
            <a:ext cx="874395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GB" altLang="en-US" sz="1800" i="0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	•  during polymerisation, an alkene undergoes an addition reaction with itself</a:t>
            </a:r>
          </a:p>
          <a:p>
            <a:pPr>
              <a:spcAft>
                <a:spcPct val="40000"/>
              </a:spcAft>
            </a:pP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	•  </a:t>
            </a:r>
            <a:r>
              <a:rPr lang="en-GB" altLang="en-US" sz="1800" i="0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the atoms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 in the original alkenes </a:t>
            </a:r>
            <a:r>
              <a:rPr lang="en-GB" altLang="en-US" sz="1800" i="0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used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 to form the polymer</a:t>
            </a:r>
          </a:p>
          <a:p>
            <a:pPr>
              <a:spcAft>
                <a:spcPct val="40000"/>
              </a:spcAft>
            </a:pP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	•  long hydrocarbon chains are formed</a:t>
            </a:r>
          </a:p>
        </p:txBody>
      </p:sp>
      <p:sp>
        <p:nvSpPr>
          <p:cNvPr id="220171" name="Text Box 11"/>
          <p:cNvSpPr txBox="1">
            <a:spLocks noChangeArrowheads="1"/>
          </p:cNvSpPr>
          <p:nvPr/>
        </p:nvSpPr>
        <p:spPr bwMode="auto">
          <a:xfrm>
            <a:off x="673100" y="3524250"/>
            <a:ext cx="8343900" cy="297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      the equation shows the original monomer and the repeating unit in the polymer</a:t>
            </a: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pPr>
              <a:lnSpc>
                <a:spcPct val="170000"/>
              </a:lnSpc>
            </a:pPr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pPr>
              <a:lnSpc>
                <a:spcPct val="110000"/>
              </a:lnSpc>
            </a:pPr>
            <a:endParaRPr lang="en-GB" altLang="en-US" sz="1400" i="0" u="none" dirty="0"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en-GB" altLang="en-US" sz="1400" i="0" u="none" dirty="0"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1600" i="0" u="none" dirty="0">
                <a:latin typeface="Arial" charset="0"/>
              </a:rPr>
              <a:t>		            </a:t>
            </a:r>
            <a:r>
              <a:rPr lang="en-GB" altLang="en-US" sz="1600" b="1" i="0" u="none" dirty="0" err="1">
                <a:solidFill>
                  <a:srgbClr val="CC0000"/>
                </a:solidFill>
                <a:latin typeface="Arial" charset="0"/>
              </a:rPr>
              <a:t>ethene</a:t>
            </a:r>
            <a:r>
              <a:rPr lang="en-GB" altLang="en-US" sz="1600" b="1" i="0" u="none" dirty="0">
                <a:solidFill>
                  <a:srgbClr val="CC0000"/>
                </a:solidFill>
                <a:latin typeface="Arial" charset="0"/>
              </a:rPr>
              <a:t>	 	   poly(</a:t>
            </a:r>
            <a:r>
              <a:rPr lang="en-GB" altLang="en-US" sz="1600" b="1" i="0" u="none" dirty="0" err="1">
                <a:solidFill>
                  <a:srgbClr val="CC0000"/>
                </a:solidFill>
                <a:latin typeface="Arial" charset="0"/>
              </a:rPr>
              <a:t>ethene</a:t>
            </a:r>
            <a:r>
              <a:rPr lang="en-GB" altLang="en-US" sz="1600" b="1" i="0" u="none" dirty="0">
                <a:solidFill>
                  <a:srgbClr val="CC0000"/>
                </a:solidFill>
                <a:latin typeface="Arial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GB" altLang="en-US" sz="1600" b="1" i="0" u="none" dirty="0">
                <a:solidFill>
                  <a:srgbClr val="CC0000"/>
                </a:solidFill>
                <a:latin typeface="Arial" charset="0"/>
              </a:rPr>
              <a:t>		         MONOMER		    POLYMER</a:t>
            </a:r>
          </a:p>
          <a:p>
            <a:r>
              <a:rPr lang="en-GB" altLang="en-US" sz="1400" i="0" u="none" dirty="0">
                <a:latin typeface="Arial" charset="0"/>
              </a:rPr>
              <a:t>				</a:t>
            </a:r>
          </a:p>
        </p:txBody>
      </p:sp>
      <p:pic>
        <p:nvPicPr>
          <p:cNvPr id="220172" name="Picture 12" descr="longp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2512848"/>
            <a:ext cx="37719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0174" name="Picture 14" descr="polye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4244975"/>
            <a:ext cx="4079875" cy="110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0175" name="Text Box 15"/>
          <p:cNvSpPr txBox="1">
            <a:spLocks noChangeArrowheads="1"/>
          </p:cNvSpPr>
          <p:nvPr/>
        </p:nvSpPr>
        <p:spPr bwMode="auto">
          <a:xfrm>
            <a:off x="482600" y="5346700"/>
            <a:ext cx="1785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i="0" u="none" dirty="0">
                <a:solidFill>
                  <a:srgbClr val="663300"/>
                </a:solidFill>
                <a:latin typeface="Arial" charset="0"/>
              </a:rPr>
              <a:t>n </a:t>
            </a:r>
            <a:r>
              <a:rPr lang="en-US" altLang="en-US" sz="1600" b="1" i="0" u="none" dirty="0">
                <a:latin typeface="Arial" charset="0"/>
              </a:rPr>
              <a:t>represents a large number</a:t>
            </a:r>
          </a:p>
        </p:txBody>
      </p:sp>
      <p:sp>
        <p:nvSpPr>
          <p:cNvPr id="14" name="Shape 179"/>
          <p:cNvSpPr txBox="1">
            <a:spLocks/>
          </p:cNvSpPr>
          <p:nvPr/>
        </p:nvSpPr>
        <p:spPr>
          <a:xfrm>
            <a:off x="270764" y="9061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Addition polymerization page 15 </a:t>
            </a:r>
          </a:p>
        </p:txBody>
      </p:sp>
    </p:spTree>
    <p:extLst>
      <p:ext uri="{BB962C8B-B14F-4D97-AF65-F5344CB8AC3E}">
        <p14:creationId xmlns:p14="http://schemas.microsoft.com/office/powerpoint/2010/main" val="226504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459285"/>
            <a:ext cx="69781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Watch the video explaining how to draw and name polymers and </a:t>
            </a:r>
          </a:p>
          <a:p>
            <a:r>
              <a:rPr lang="en-GB" sz="2000" dirty="0">
                <a:solidFill>
                  <a:srgbClr val="0070C0"/>
                </a:solidFill>
                <a:hlinkClick r:id="rId2"/>
              </a:rPr>
              <a:t>https://www.youtube.com/watch?v=9J29Yb8lk88</a:t>
            </a:r>
            <a:endParaRPr lang="en-GB" sz="2000" dirty="0">
              <a:solidFill>
                <a:srgbClr val="0070C0"/>
              </a:solidFill>
            </a:endParaRPr>
          </a:p>
          <a:p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hape 179"/>
          <p:cNvSpPr txBox="1">
            <a:spLocks/>
          </p:cNvSpPr>
          <p:nvPr/>
        </p:nvSpPr>
        <p:spPr>
          <a:xfrm>
            <a:off x="467544" y="7371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Drawing and naming polymers page 15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431384"/>
            <a:ext cx="15183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err="1"/>
              <a:t>chloroethene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>
                <a:solidFill>
                  <a:srgbClr val="0070C0"/>
                </a:solidFill>
              </a:rPr>
              <a:t>monomer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016" y="4446216"/>
            <a:ext cx="20954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poly(</a:t>
            </a:r>
            <a:r>
              <a:rPr lang="en-GB" sz="1800" dirty="0" err="1"/>
              <a:t>chloroethene</a:t>
            </a:r>
            <a:r>
              <a:rPr lang="en-GB" sz="1800" dirty="0"/>
              <a:t>)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>
                <a:solidFill>
                  <a:srgbClr val="0070C0"/>
                </a:solidFill>
              </a:rPr>
              <a:t>polymer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0076" y="327564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1 repeat unit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72"/>
          <a:stretch/>
        </p:blipFill>
        <p:spPr bwMode="auto">
          <a:xfrm>
            <a:off x="1040899" y="2643747"/>
            <a:ext cx="5328592" cy="145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5967548"/>
            <a:ext cx="7957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To name the polymer put ‘poly’ in front of the monomer name</a:t>
            </a: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36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142</Words>
  <Application>Microsoft Office PowerPoint</Application>
  <PresentationFormat>On-screen Show (4:3)</PresentationFormat>
  <Paragraphs>40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PowerPoint Presentation</vt:lpstr>
      <vt:lpstr>Addition polymerization page 15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</dc:creator>
  <cp:lastModifiedBy>Sam Astles</cp:lastModifiedBy>
  <cp:revision>19</cp:revision>
  <dcterms:modified xsi:type="dcterms:W3CDTF">2019-10-02T10:34:30Z</dcterms:modified>
</cp:coreProperties>
</file>