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9"/>
  </p:notesMasterIdLst>
  <p:sldIdLst>
    <p:sldId id="256" r:id="rId2"/>
    <p:sldId id="258" r:id="rId3"/>
    <p:sldId id="264" r:id="rId4"/>
    <p:sldId id="265" r:id="rId5"/>
    <p:sldId id="266" r:id="rId6"/>
    <p:sldId id="274" r:id="rId7"/>
    <p:sldId id="275" r:id="rId8"/>
    <p:sldId id="276" r:id="rId9"/>
    <p:sldId id="277" r:id="rId10"/>
    <p:sldId id="278" r:id="rId11"/>
    <p:sldId id="279" r:id="rId12"/>
    <p:sldId id="280" r:id="rId13"/>
    <p:sldId id="281" r:id="rId14"/>
    <p:sldId id="282" r:id="rId15"/>
    <p:sldId id="271" r:id="rId16"/>
    <p:sldId id="273" r:id="rId17"/>
    <p:sldId id="272"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5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B2DC3EE-96B4-4CD0-902F-5807715F49D5}" type="datetimeFigureOut">
              <a:rPr lang="en-GB" smtClean="0"/>
              <a:t>03/09/2020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64857A6-CCD3-49CF-BAAA-AC0067337ABA}" type="slidenum">
              <a:rPr lang="en-GB" smtClean="0"/>
              <a:t>‹#›</a:t>
            </a:fld>
            <a:endParaRPr lang="en-GB"/>
          </a:p>
        </p:txBody>
      </p:sp>
    </p:spTree>
    <p:extLst>
      <p:ext uri="{BB962C8B-B14F-4D97-AF65-F5344CB8AC3E}">
        <p14:creationId xmlns:p14="http://schemas.microsoft.com/office/powerpoint/2010/main" val="81485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4857A6-CCD3-49CF-BAAA-AC0067337ABA}" type="slidenum">
              <a:rPr lang="en-GB" smtClean="0"/>
              <a:t>17</a:t>
            </a:fld>
            <a:endParaRPr lang="en-GB"/>
          </a:p>
        </p:txBody>
      </p:sp>
    </p:spTree>
    <p:extLst>
      <p:ext uri="{BB962C8B-B14F-4D97-AF65-F5344CB8AC3E}">
        <p14:creationId xmlns:p14="http://schemas.microsoft.com/office/powerpoint/2010/main" val="33951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endParaRPr lang="en-GB"/>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0674DB03-2EFD-46FD-B032-C89C32A2B712}" type="slidenum">
              <a:rPr lang="en-GB" smtClean="0"/>
              <a:pPr/>
              <a:t>‹#›</a:t>
            </a:fld>
            <a:endParaRPr lang="en-GB"/>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77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2BDA75-46AD-4719-803C-602CB4613B28}" type="slidenum">
              <a:rPr lang="en-GB" smtClean="0"/>
              <a:pPr/>
              <a:t>‹#›</a:t>
            </a:fld>
            <a:endParaRPr lang="en-GB"/>
          </a:p>
        </p:txBody>
      </p:sp>
    </p:spTree>
    <p:extLst>
      <p:ext uri="{BB962C8B-B14F-4D97-AF65-F5344CB8AC3E}">
        <p14:creationId xmlns:p14="http://schemas.microsoft.com/office/powerpoint/2010/main" val="40610796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649C6-29AB-45BB-8156-6D23122D39BB}" type="slidenum">
              <a:rPr lang="en-GB" smtClean="0"/>
              <a:pPr/>
              <a:t>‹#›</a:t>
            </a:fld>
            <a:endParaRPr lang="en-GB"/>
          </a:p>
        </p:txBody>
      </p:sp>
    </p:spTree>
    <p:extLst>
      <p:ext uri="{BB962C8B-B14F-4D97-AF65-F5344CB8AC3E}">
        <p14:creationId xmlns:p14="http://schemas.microsoft.com/office/powerpoint/2010/main" val="15530285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1B969-C030-4382-AE3D-D79058D95770}" type="slidenum">
              <a:rPr lang="en-GB" smtClean="0"/>
              <a:pPr/>
              <a:t>‹#›</a:t>
            </a:fld>
            <a:endParaRPr lang="en-GB"/>
          </a:p>
        </p:txBody>
      </p:sp>
    </p:spTree>
    <p:extLst>
      <p:ext uri="{BB962C8B-B14F-4D97-AF65-F5344CB8AC3E}">
        <p14:creationId xmlns:p14="http://schemas.microsoft.com/office/powerpoint/2010/main" val="10082081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endParaRPr lang="en-GB"/>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97CAAAC9-5EC7-486E-AE6E-3C944073952E}" type="slidenum">
              <a:rPr lang="en-GB" smtClean="0"/>
              <a:pPr/>
              <a:t>‹#›</a:t>
            </a:fld>
            <a:endParaRPr lang="en-GB"/>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947304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97228D-AECF-4C2C-9B11-341CA7A49A95}" type="slidenum">
              <a:rPr lang="en-GB" smtClean="0"/>
              <a:pPr/>
              <a:t>‹#›</a:t>
            </a:fld>
            <a:endParaRPr lang="en-GB"/>
          </a:p>
        </p:txBody>
      </p:sp>
    </p:spTree>
    <p:extLst>
      <p:ext uri="{BB962C8B-B14F-4D97-AF65-F5344CB8AC3E}">
        <p14:creationId xmlns:p14="http://schemas.microsoft.com/office/powerpoint/2010/main" val="223894836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64700D-6D9C-4B0B-BB26-9DF4CE7884C6}" type="slidenum">
              <a:rPr lang="en-GB" smtClean="0"/>
              <a:pPr/>
              <a:t>‹#›</a:t>
            </a:fld>
            <a:endParaRPr lang="en-GB"/>
          </a:p>
        </p:txBody>
      </p:sp>
    </p:spTree>
    <p:extLst>
      <p:ext uri="{BB962C8B-B14F-4D97-AF65-F5344CB8AC3E}">
        <p14:creationId xmlns:p14="http://schemas.microsoft.com/office/powerpoint/2010/main" val="189738478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E6314D-F144-41B4-85B4-67C0CBCA0B22}" type="slidenum">
              <a:rPr lang="en-GB" smtClean="0"/>
              <a:pPr/>
              <a:t>‹#›</a:t>
            </a:fld>
            <a:endParaRPr lang="en-GB"/>
          </a:p>
        </p:txBody>
      </p:sp>
    </p:spTree>
    <p:extLst>
      <p:ext uri="{BB962C8B-B14F-4D97-AF65-F5344CB8AC3E}">
        <p14:creationId xmlns:p14="http://schemas.microsoft.com/office/powerpoint/2010/main" val="39237584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32294D-359A-4C78-B564-7AB067CE61A3}" type="slidenum">
              <a:rPr lang="en-GB" smtClean="0"/>
              <a:pPr/>
              <a:t>‹#›</a:t>
            </a:fld>
            <a:endParaRPr lang="en-GB"/>
          </a:p>
        </p:txBody>
      </p:sp>
    </p:spTree>
    <p:extLst>
      <p:ext uri="{BB962C8B-B14F-4D97-AF65-F5344CB8AC3E}">
        <p14:creationId xmlns:p14="http://schemas.microsoft.com/office/powerpoint/2010/main" val="345286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3789" y="6375679"/>
            <a:ext cx="925016" cy="348462"/>
          </a:xfrm>
        </p:spPr>
        <p:txBody>
          <a:bodyPr/>
          <a:lstStyle/>
          <a:p>
            <a:endParaRPr lang="en-GB"/>
          </a:p>
        </p:txBody>
      </p:sp>
      <p:sp>
        <p:nvSpPr>
          <p:cNvPr id="6" name="Footer Placeholder 5"/>
          <p:cNvSpPr>
            <a:spLocks noGrp="1"/>
          </p:cNvSpPr>
          <p:nvPr>
            <p:ph type="ftr" sz="quarter" idx="11"/>
          </p:nvPr>
        </p:nvSpPr>
        <p:spPr>
          <a:xfrm>
            <a:off x="1577716" y="6375679"/>
            <a:ext cx="2611634" cy="345796"/>
          </a:xfrm>
        </p:spPr>
        <p:txBody>
          <a:bodyPr/>
          <a:lstStyle/>
          <a:p>
            <a:endParaRPr lang="en-GB"/>
          </a:p>
        </p:txBody>
      </p:sp>
      <p:sp>
        <p:nvSpPr>
          <p:cNvPr id="7" name="Slide Number Placeholder 6"/>
          <p:cNvSpPr>
            <a:spLocks noGrp="1"/>
          </p:cNvSpPr>
          <p:nvPr>
            <p:ph type="sldNum" sz="quarter" idx="12"/>
          </p:nvPr>
        </p:nvSpPr>
        <p:spPr>
          <a:xfrm>
            <a:off x="4268261" y="6375679"/>
            <a:ext cx="924342" cy="345796"/>
          </a:xfrm>
        </p:spPr>
        <p:txBody>
          <a:bodyPr/>
          <a:lstStyle/>
          <a:p>
            <a:fld id="{696B52D0-3C72-4442-9620-1A4B08C8E5BA}" type="slidenum">
              <a:rPr lang="en-GB" smtClean="0"/>
              <a:pPr/>
              <a:t>‹#›</a:t>
            </a:fld>
            <a:endParaRPr lang="en-GB"/>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2205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4463" y="6375679"/>
            <a:ext cx="924342" cy="348462"/>
          </a:xfrm>
        </p:spPr>
        <p:txBody>
          <a:bodyPr/>
          <a:lstStyle/>
          <a:p>
            <a:endParaRPr lang="en-GB"/>
          </a:p>
        </p:txBody>
      </p:sp>
      <p:sp>
        <p:nvSpPr>
          <p:cNvPr id="6" name="Footer Placeholder 5"/>
          <p:cNvSpPr>
            <a:spLocks noGrp="1"/>
          </p:cNvSpPr>
          <p:nvPr>
            <p:ph type="ftr" sz="quarter" idx="11"/>
          </p:nvPr>
        </p:nvSpPr>
        <p:spPr>
          <a:xfrm>
            <a:off x="1577716" y="6375679"/>
            <a:ext cx="2611634" cy="345796"/>
          </a:xfrm>
        </p:spPr>
        <p:txBody>
          <a:bodyPr/>
          <a:lstStyle/>
          <a:p>
            <a:endParaRPr lang="en-GB"/>
          </a:p>
        </p:txBody>
      </p:sp>
      <p:sp>
        <p:nvSpPr>
          <p:cNvPr id="7" name="Slide Number Placeholder 6"/>
          <p:cNvSpPr>
            <a:spLocks noGrp="1"/>
          </p:cNvSpPr>
          <p:nvPr>
            <p:ph type="sldNum" sz="quarter" idx="12"/>
          </p:nvPr>
        </p:nvSpPr>
        <p:spPr>
          <a:xfrm>
            <a:off x="4256153" y="6375679"/>
            <a:ext cx="947460" cy="345796"/>
          </a:xfrm>
        </p:spPr>
        <p:txBody>
          <a:bodyPr/>
          <a:lstStyle/>
          <a:p>
            <a:fld id="{06C9DA67-9385-40BB-A997-ED7D8D31AF5B}" type="slidenum">
              <a:rPr lang="en-GB" smtClean="0"/>
              <a:pPr/>
              <a:t>‹#›</a:t>
            </a:fld>
            <a:endParaRPr lang="en-GB"/>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188196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GB"/>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43E4BBF8-5BA1-490A-8354-C96F8BCB7E74}" type="slidenum">
              <a:rPr lang="en-GB" smtClean="0"/>
              <a:pPr/>
              <a:t>‹#›</a:t>
            </a:fld>
            <a:endParaRPr lang="en-GB"/>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580659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r>
              <a:rPr lang="en-GB" sz="4400" dirty="0" smtClean="0"/>
              <a:t/>
            </a:r>
            <a:br>
              <a:rPr lang="en-GB" sz="4400" dirty="0" smtClean="0"/>
            </a:br>
            <a:r>
              <a:rPr lang="en-GB" sz="4400" dirty="0"/>
              <a:t/>
            </a:r>
            <a:br>
              <a:rPr lang="en-GB" sz="4400" dirty="0"/>
            </a:br>
            <a:r>
              <a:rPr lang="en-GB" sz="4400" dirty="0" smtClean="0"/>
              <a:t>GCSE Media Studies</a:t>
            </a:r>
            <a:r>
              <a:rPr lang="en-GB" sz="4400" dirty="0"/>
              <a:t/>
            </a:r>
            <a:br>
              <a:rPr lang="en-GB" sz="4400" dirty="0"/>
            </a:br>
            <a:endParaRPr lang="en-GB" sz="4400" dirty="0"/>
          </a:p>
        </p:txBody>
      </p:sp>
      <p:sp>
        <p:nvSpPr>
          <p:cNvPr id="2051" name="Rectangle 3"/>
          <p:cNvSpPr>
            <a:spLocks noGrp="1" noChangeArrowheads="1"/>
          </p:cNvSpPr>
          <p:nvPr>
            <p:ph type="subTitle" idx="1"/>
          </p:nvPr>
        </p:nvSpPr>
        <p:spPr/>
        <p:txBody>
          <a:bodyPr/>
          <a:lstStyle/>
          <a:p>
            <a:r>
              <a:rPr lang="en-GB" dirty="0" smtClean="0"/>
              <a:t>Narrative</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55" y="1092885"/>
            <a:ext cx="7429499" cy="534572"/>
          </a:xfrm>
          <a:solidFill>
            <a:schemeClr val="bg1"/>
          </a:solidFill>
        </p:spPr>
        <p:txBody>
          <a:bodyPr>
            <a:normAutofit fontScale="90000"/>
          </a:bodyPr>
          <a:lstStyle/>
          <a:p>
            <a:pPr algn="ctr"/>
            <a:r>
              <a:rPr lang="en-US" dirty="0" smtClean="0">
                <a:solidFill>
                  <a:schemeClr val="tx1"/>
                </a:solidFill>
              </a:rPr>
              <a:t>What Character Type is this?</a:t>
            </a:r>
            <a:endParaRPr lang="en-US" dirty="0">
              <a:solidFill>
                <a:schemeClr val="tx1"/>
              </a:solidFill>
            </a:endParaRPr>
          </a:p>
        </p:txBody>
      </p:sp>
      <p:sp>
        <p:nvSpPr>
          <p:cNvPr id="3" name="Content Placeholder 2"/>
          <p:cNvSpPr>
            <a:spLocks noGrp="1"/>
          </p:cNvSpPr>
          <p:nvPr>
            <p:ph idx="1"/>
          </p:nvPr>
        </p:nvSpPr>
        <p:spPr>
          <a:xfrm>
            <a:off x="305972" y="1817370"/>
            <a:ext cx="8430065" cy="3924886"/>
          </a:xfrm>
          <a:solidFill>
            <a:schemeClr val="tx1"/>
          </a:solidFill>
        </p:spPr>
        <p:txBody>
          <a:bodyPr anchor="t"/>
          <a:lstStyle/>
          <a:p>
            <a:r>
              <a:rPr lang="en-US" dirty="0" smtClean="0">
                <a:solidFill>
                  <a:schemeClr val="bg1"/>
                </a:solidFill>
              </a:rPr>
              <a:t>This character is a person who gives the hero something special such as a magical weapon, or a clue, or a special power etc. This gift enables the hero to complete their quest. This role may be combined with that of a helper. </a:t>
            </a:r>
          </a:p>
          <a:p>
            <a:r>
              <a:rPr lang="en-US" dirty="0" smtClean="0">
                <a:solidFill>
                  <a:schemeClr val="bg1"/>
                </a:solidFill>
              </a:rPr>
              <a:t>This character may not give up their gift without setting the hero another task, from a simple riddle to another quest.</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3645024"/>
            <a:ext cx="2034446" cy="1997287"/>
          </a:xfrm>
          <a:prstGeom prst="rect">
            <a:avLst/>
          </a:prstGeom>
        </p:spPr>
      </p:pic>
    </p:spTree>
    <p:extLst>
      <p:ext uri="{BB962C8B-B14F-4D97-AF65-F5344CB8AC3E}">
        <p14:creationId xmlns:p14="http://schemas.microsoft.com/office/powerpoint/2010/main" val="204553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55" y="1092885"/>
            <a:ext cx="7429499" cy="534572"/>
          </a:xfrm>
          <a:solidFill>
            <a:schemeClr val="bg1"/>
          </a:solidFill>
        </p:spPr>
        <p:txBody>
          <a:bodyPr>
            <a:normAutofit fontScale="90000"/>
          </a:bodyPr>
          <a:lstStyle/>
          <a:p>
            <a:pPr algn="ctr"/>
            <a:r>
              <a:rPr lang="en-US" dirty="0" smtClean="0">
                <a:solidFill>
                  <a:schemeClr val="tx1"/>
                </a:solidFill>
              </a:rPr>
              <a:t>What Character Type is this?</a:t>
            </a:r>
            <a:endParaRPr lang="en-US" dirty="0">
              <a:solidFill>
                <a:schemeClr val="tx1"/>
              </a:solidFill>
            </a:endParaRPr>
          </a:p>
        </p:txBody>
      </p:sp>
      <p:sp>
        <p:nvSpPr>
          <p:cNvPr id="3" name="Content Placeholder 2"/>
          <p:cNvSpPr>
            <a:spLocks noGrp="1"/>
          </p:cNvSpPr>
          <p:nvPr>
            <p:ph idx="1"/>
          </p:nvPr>
        </p:nvSpPr>
        <p:spPr>
          <a:xfrm>
            <a:off x="305972" y="1817370"/>
            <a:ext cx="8430065" cy="3924886"/>
          </a:xfrm>
          <a:solidFill>
            <a:schemeClr val="tx1"/>
          </a:solidFill>
        </p:spPr>
        <p:txBody>
          <a:bodyPr anchor="t"/>
          <a:lstStyle/>
          <a:p>
            <a:r>
              <a:rPr lang="en-US" dirty="0" smtClean="0">
                <a:solidFill>
                  <a:schemeClr val="bg1"/>
                </a:solidFill>
              </a:rPr>
              <a:t>The hero is supported in their quest by this character, who appears at critical moments to provide support. This character is involved in a supporting role, assisting the hero throughout the story. Often this character has a character flaw that the hero has so it helps to highlight this quality in the hero e.g. intelligence, determination, courage etc. </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559" y="3573016"/>
            <a:ext cx="2390890" cy="2025224"/>
          </a:xfrm>
          <a:prstGeom prst="rect">
            <a:avLst/>
          </a:prstGeom>
        </p:spPr>
      </p:pic>
    </p:spTree>
    <p:extLst>
      <p:ext uri="{BB962C8B-B14F-4D97-AF65-F5344CB8AC3E}">
        <p14:creationId xmlns:p14="http://schemas.microsoft.com/office/powerpoint/2010/main" val="452630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55" y="1092885"/>
            <a:ext cx="7429499" cy="534572"/>
          </a:xfrm>
          <a:solidFill>
            <a:schemeClr val="bg1"/>
          </a:solidFill>
        </p:spPr>
        <p:txBody>
          <a:bodyPr>
            <a:normAutofit fontScale="90000"/>
          </a:bodyPr>
          <a:lstStyle/>
          <a:p>
            <a:pPr algn="ctr"/>
            <a:r>
              <a:rPr lang="en-US" dirty="0" smtClean="0">
                <a:solidFill>
                  <a:schemeClr val="tx1"/>
                </a:solidFill>
              </a:rPr>
              <a:t>What Character Type is this?</a:t>
            </a:r>
            <a:endParaRPr lang="en-US" dirty="0">
              <a:solidFill>
                <a:schemeClr val="tx1"/>
              </a:solidFill>
            </a:endParaRPr>
          </a:p>
        </p:txBody>
      </p:sp>
      <p:sp>
        <p:nvSpPr>
          <p:cNvPr id="3" name="Content Placeholder 2"/>
          <p:cNvSpPr>
            <a:spLocks noGrp="1"/>
          </p:cNvSpPr>
          <p:nvPr>
            <p:ph idx="1"/>
          </p:nvPr>
        </p:nvSpPr>
        <p:spPr>
          <a:xfrm>
            <a:off x="305972" y="1817370"/>
            <a:ext cx="8430065" cy="3924886"/>
          </a:xfrm>
          <a:solidFill>
            <a:schemeClr val="tx1"/>
          </a:solidFill>
        </p:spPr>
        <p:txBody>
          <a:bodyPr anchor="t"/>
          <a:lstStyle/>
          <a:p>
            <a:r>
              <a:rPr lang="en-US" dirty="0" smtClean="0">
                <a:solidFill>
                  <a:schemeClr val="bg1"/>
                </a:solidFill>
              </a:rPr>
              <a:t>This character gives the task to the hero. He is a key figure for the hero to persuade as they have protective character traits. This character may also be older and a figure of wisdom.  He is a difficult character to define in modern stories and will often not be present or his role could be combined with another character type.</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340" y="3573016"/>
            <a:ext cx="2453328" cy="1881208"/>
          </a:xfrm>
          <a:prstGeom prst="rect">
            <a:avLst/>
          </a:prstGeom>
        </p:spPr>
      </p:pic>
    </p:spTree>
    <p:extLst>
      <p:ext uri="{BB962C8B-B14F-4D97-AF65-F5344CB8AC3E}">
        <p14:creationId xmlns:p14="http://schemas.microsoft.com/office/powerpoint/2010/main" val="4141216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55" y="1092885"/>
            <a:ext cx="7429499" cy="534572"/>
          </a:xfrm>
          <a:solidFill>
            <a:schemeClr val="bg1"/>
          </a:solidFill>
        </p:spPr>
        <p:txBody>
          <a:bodyPr>
            <a:normAutofit fontScale="90000"/>
          </a:bodyPr>
          <a:lstStyle/>
          <a:p>
            <a:pPr algn="ctr"/>
            <a:r>
              <a:rPr lang="en-US" dirty="0" smtClean="0">
                <a:solidFill>
                  <a:schemeClr val="tx1"/>
                </a:solidFill>
              </a:rPr>
              <a:t>What Character Type is this?</a:t>
            </a:r>
            <a:endParaRPr lang="en-US" dirty="0">
              <a:solidFill>
                <a:schemeClr val="tx1"/>
              </a:solidFill>
            </a:endParaRPr>
          </a:p>
        </p:txBody>
      </p:sp>
      <p:sp>
        <p:nvSpPr>
          <p:cNvPr id="3" name="Content Placeholder 2"/>
          <p:cNvSpPr>
            <a:spLocks noGrp="1"/>
          </p:cNvSpPr>
          <p:nvPr>
            <p:ph idx="1"/>
          </p:nvPr>
        </p:nvSpPr>
        <p:spPr>
          <a:xfrm>
            <a:off x="305972" y="1817370"/>
            <a:ext cx="8430065" cy="3924886"/>
          </a:xfrm>
          <a:solidFill>
            <a:schemeClr val="tx1"/>
          </a:solidFill>
        </p:spPr>
        <p:txBody>
          <a:bodyPr anchor="t"/>
          <a:lstStyle/>
          <a:p>
            <a:r>
              <a:rPr lang="en-US" dirty="0" smtClean="0">
                <a:solidFill>
                  <a:schemeClr val="bg1"/>
                </a:solidFill>
              </a:rPr>
              <a:t>This character appears to act heroically and may even be initially mistaken for the hero.  This character will try to steal the hero's thunder, grabbing the credit and perhaps try to marry the princess. This character will often gain the respect of other characters, especially the princess’s father thus frustrating the hero’s ability to gain the hand of the princess</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922" y="3573016"/>
            <a:ext cx="1774163" cy="2025224"/>
          </a:xfrm>
          <a:prstGeom prst="rect">
            <a:avLst/>
          </a:prstGeom>
        </p:spPr>
      </p:pic>
    </p:spTree>
    <p:extLst>
      <p:ext uri="{BB962C8B-B14F-4D97-AF65-F5344CB8AC3E}">
        <p14:creationId xmlns:p14="http://schemas.microsoft.com/office/powerpoint/2010/main" val="1740859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55" y="1092885"/>
            <a:ext cx="7429499" cy="534572"/>
          </a:xfrm>
          <a:solidFill>
            <a:schemeClr val="bg1"/>
          </a:solidFill>
        </p:spPr>
        <p:txBody>
          <a:bodyPr>
            <a:normAutofit fontScale="90000"/>
          </a:bodyPr>
          <a:lstStyle/>
          <a:p>
            <a:pPr algn="ctr"/>
            <a:r>
              <a:rPr lang="en-US" dirty="0" smtClean="0">
                <a:solidFill>
                  <a:schemeClr val="tx1"/>
                </a:solidFill>
              </a:rPr>
              <a:t>What Character Type is this?</a:t>
            </a:r>
            <a:endParaRPr lang="en-US" dirty="0">
              <a:solidFill>
                <a:schemeClr val="tx1"/>
              </a:solidFill>
            </a:endParaRPr>
          </a:p>
        </p:txBody>
      </p:sp>
      <p:sp>
        <p:nvSpPr>
          <p:cNvPr id="3" name="Content Placeholder 2"/>
          <p:cNvSpPr>
            <a:spLocks noGrp="1"/>
          </p:cNvSpPr>
          <p:nvPr>
            <p:ph idx="1"/>
          </p:nvPr>
        </p:nvSpPr>
        <p:spPr>
          <a:xfrm>
            <a:off x="305972" y="1817370"/>
            <a:ext cx="8430065" cy="3924886"/>
          </a:xfrm>
          <a:solidFill>
            <a:schemeClr val="tx1"/>
          </a:solidFill>
        </p:spPr>
        <p:txBody>
          <a:bodyPr anchor="t"/>
          <a:lstStyle/>
          <a:p>
            <a:r>
              <a:rPr lang="en-US" dirty="0" smtClean="0">
                <a:solidFill>
                  <a:schemeClr val="bg1"/>
                </a:solidFill>
              </a:rPr>
              <a:t>An early role in the story is that of this character. They will send the hero on the mission. Sometimes this character can also be the princess’s father and will give the hero a set of quests to complete. This character can also be combined with the false hero who then follows along behind the hero.</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284" y="3501008"/>
            <a:ext cx="1949439" cy="1881208"/>
          </a:xfrm>
          <a:prstGeom prst="rect">
            <a:avLst/>
          </a:prstGeom>
        </p:spPr>
      </p:pic>
    </p:spTree>
    <p:extLst>
      <p:ext uri="{BB962C8B-B14F-4D97-AF65-F5344CB8AC3E}">
        <p14:creationId xmlns:p14="http://schemas.microsoft.com/office/powerpoint/2010/main" val="2085007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81" name="Rectangle 13"/>
          <p:cNvSpPr>
            <a:spLocks noGrp="1" noChangeArrowheads="1"/>
          </p:cNvSpPr>
          <p:nvPr>
            <p:ph type="title"/>
          </p:nvPr>
        </p:nvSpPr>
        <p:spPr/>
        <p:txBody>
          <a:bodyPr/>
          <a:lstStyle/>
          <a:p>
            <a:pPr eaLnBrk="1" fontAlgn="auto" hangingPunct="1">
              <a:spcAft>
                <a:spcPts val="0"/>
              </a:spcAft>
              <a:defRPr/>
            </a:pPr>
            <a:r>
              <a:rPr lang="en-GB" dirty="0" smtClean="0"/>
              <a:t>Tzvetan Todorov </a:t>
            </a:r>
            <a:endParaRPr lang="en-GB" dirty="0"/>
          </a:p>
        </p:txBody>
      </p:sp>
      <p:sp>
        <p:nvSpPr>
          <p:cNvPr id="7182" name="Rectangle 14"/>
          <p:cNvSpPr>
            <a:spLocks noGrp="1" noChangeArrowheads="1"/>
          </p:cNvSpPr>
          <p:nvPr>
            <p:ph idx="1"/>
          </p:nvPr>
        </p:nvSpPr>
        <p:spPr>
          <a:xfrm>
            <a:off x="714375" y="1643063"/>
            <a:ext cx="8178800" cy="4605337"/>
          </a:xfrm>
        </p:spPr>
        <p:txBody>
          <a:bodyPr/>
          <a:lstStyle/>
          <a:p>
            <a:pPr>
              <a:buNone/>
            </a:pPr>
            <a:r>
              <a:rPr lang="en-GB" dirty="0" err="1" smtClean="0">
                <a:solidFill>
                  <a:schemeClr val="tx2">
                    <a:lumMod val="60000"/>
                    <a:lumOff val="40000"/>
                  </a:schemeClr>
                </a:solidFill>
              </a:rPr>
              <a:t>Tzvetan</a:t>
            </a:r>
            <a:r>
              <a:rPr lang="en-GB" dirty="0" smtClean="0">
                <a:solidFill>
                  <a:schemeClr val="tx2">
                    <a:lumMod val="60000"/>
                    <a:lumOff val="40000"/>
                  </a:schemeClr>
                </a:solidFill>
              </a:rPr>
              <a:t> </a:t>
            </a:r>
            <a:r>
              <a:rPr lang="en-GB" dirty="0" err="1" smtClean="0">
                <a:solidFill>
                  <a:schemeClr val="tx2">
                    <a:lumMod val="60000"/>
                    <a:lumOff val="40000"/>
                  </a:schemeClr>
                </a:solidFill>
              </a:rPr>
              <a:t>Todorov</a:t>
            </a:r>
            <a:r>
              <a:rPr lang="en-GB" dirty="0" smtClean="0">
                <a:solidFill>
                  <a:schemeClr val="tx2">
                    <a:lumMod val="60000"/>
                    <a:lumOff val="40000"/>
                  </a:schemeClr>
                </a:solidFill>
              </a:rPr>
              <a:t>, in his book </a:t>
            </a:r>
            <a:r>
              <a:rPr lang="en-GB" i="1" dirty="0" smtClean="0">
                <a:solidFill>
                  <a:schemeClr val="tx2">
                    <a:lumMod val="60000"/>
                    <a:lumOff val="40000"/>
                  </a:schemeClr>
                </a:solidFill>
              </a:rPr>
              <a:t>The Fantastic</a:t>
            </a:r>
            <a:endParaRPr lang="en-GB" dirty="0" smtClean="0">
              <a:solidFill>
                <a:schemeClr val="tx2">
                  <a:lumMod val="60000"/>
                  <a:lumOff val="40000"/>
                </a:schemeClr>
              </a:solidFill>
            </a:endParaRPr>
          </a:p>
          <a:p>
            <a:pPr>
              <a:buNone/>
            </a:pPr>
            <a:r>
              <a:rPr lang="en-GB" dirty="0" smtClean="0">
                <a:solidFill>
                  <a:schemeClr val="tx2">
                    <a:lumMod val="60000"/>
                    <a:lumOff val="40000"/>
                  </a:schemeClr>
                </a:solidFill>
              </a:rPr>
              <a:t>outlines several  stages that a plot  works through:</a:t>
            </a:r>
          </a:p>
          <a:p>
            <a:pPr marL="571500" indent="-457200" eaLnBrk="1" hangingPunct="1">
              <a:buFont typeface="+mj-lt"/>
              <a:buAutoNum type="arabicPeriod"/>
            </a:pPr>
            <a:r>
              <a:rPr lang="en-GB" dirty="0" smtClean="0"/>
              <a:t>A state of equilibrium</a:t>
            </a:r>
          </a:p>
          <a:p>
            <a:pPr marL="571500" indent="-457200" eaLnBrk="1" hangingPunct="1">
              <a:buFont typeface="+mj-lt"/>
              <a:buAutoNum type="arabicPeriod"/>
            </a:pPr>
            <a:r>
              <a:rPr lang="en-GB" dirty="0" smtClean="0"/>
              <a:t>A disruption of the equilibrium</a:t>
            </a:r>
          </a:p>
          <a:p>
            <a:pPr marL="571500" indent="-457200" eaLnBrk="1" hangingPunct="1">
              <a:buFont typeface="+mj-lt"/>
              <a:buAutoNum type="arabicPeriod"/>
            </a:pPr>
            <a:r>
              <a:rPr lang="en-GB" dirty="0" smtClean="0"/>
              <a:t>A recognition of the disruption</a:t>
            </a:r>
          </a:p>
          <a:p>
            <a:pPr marL="571500" indent="-457200" eaLnBrk="1" hangingPunct="1">
              <a:buFont typeface="+mj-lt"/>
              <a:buAutoNum type="arabicPeriod"/>
            </a:pPr>
            <a:r>
              <a:rPr lang="en-GB" dirty="0" smtClean="0"/>
              <a:t>Attempt to repair the disruption</a:t>
            </a:r>
          </a:p>
          <a:p>
            <a:pPr marL="571500" indent="-457200" eaLnBrk="1" hangingPunct="1">
              <a:buFont typeface="+mj-lt"/>
              <a:buAutoNum type="arabicPeriod"/>
            </a:pPr>
            <a:r>
              <a:rPr lang="en-GB" dirty="0" smtClean="0"/>
              <a:t>Restatement of the (new) equilibrium</a:t>
            </a:r>
          </a:p>
        </p:txBody>
      </p:sp>
      <p:sp>
        <p:nvSpPr>
          <p:cNvPr id="5" name="Footer Placeholder 4"/>
          <p:cNvSpPr>
            <a:spLocks noGrp="1"/>
          </p:cNvSpPr>
          <p:nvPr>
            <p:ph type="ftr" sz="quarter" idx="11"/>
          </p:nvPr>
        </p:nvSpPr>
        <p:spPr/>
        <p:txBody>
          <a:bodyPr/>
          <a:lstStyle/>
          <a:p>
            <a:pPr>
              <a:defRPr/>
            </a:pPr>
            <a:r>
              <a:rPr lang="en-GB" dirty="0"/>
              <a:t>Godalming College                                            Media/Film Studies       </a:t>
            </a:r>
          </a:p>
        </p:txBody>
      </p:sp>
      <p:sp>
        <p:nvSpPr>
          <p:cNvPr id="6" name="Slide Number Placeholder 5"/>
          <p:cNvSpPr>
            <a:spLocks noGrp="1"/>
          </p:cNvSpPr>
          <p:nvPr>
            <p:ph type="sldNum" sz="quarter" idx="12"/>
          </p:nvPr>
        </p:nvSpPr>
        <p:spPr/>
        <p:txBody>
          <a:bodyPr/>
          <a:lstStyle/>
          <a:p>
            <a:pPr>
              <a:defRPr/>
            </a:pPr>
            <a:fld id="{09666B9C-2B05-4BDA-8D9A-C6B8FC062EE5}" type="slidenum">
              <a:rPr lang="en-GB"/>
              <a:pPr>
                <a:defRPr/>
              </a:pPr>
              <a:t>15</a:t>
            </a:fld>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4653136"/>
            <a:ext cx="1363985" cy="209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82">
                                            <p:txEl>
                                              <p:pRg st="0" end="0"/>
                                            </p:txEl>
                                          </p:spTgt>
                                        </p:tgtEl>
                                        <p:attrNameLst>
                                          <p:attrName>style.visibility</p:attrName>
                                        </p:attrNameLst>
                                      </p:cBhvr>
                                      <p:to>
                                        <p:strVal val="visible"/>
                                      </p:to>
                                    </p:set>
                                    <p:anim calcmode="lin" valueType="num">
                                      <p:cBhvr additive="base">
                                        <p:cTn id="7" dur="500" fill="hold"/>
                                        <p:tgtEl>
                                          <p:spTgt spid="71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82">
                                            <p:txEl>
                                              <p:pRg st="1" end="1"/>
                                            </p:txEl>
                                          </p:spTgt>
                                        </p:tgtEl>
                                        <p:attrNameLst>
                                          <p:attrName>style.visibility</p:attrName>
                                        </p:attrNameLst>
                                      </p:cBhvr>
                                      <p:to>
                                        <p:strVal val="visible"/>
                                      </p:to>
                                    </p:set>
                                    <p:anim calcmode="lin" valueType="num">
                                      <p:cBhvr additive="base">
                                        <p:cTn id="13" dur="500" fill="hold"/>
                                        <p:tgtEl>
                                          <p:spTgt spid="71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82">
                                            <p:txEl>
                                              <p:pRg st="2" end="2"/>
                                            </p:txEl>
                                          </p:spTgt>
                                        </p:tgtEl>
                                        <p:attrNameLst>
                                          <p:attrName>style.visibility</p:attrName>
                                        </p:attrNameLst>
                                      </p:cBhvr>
                                      <p:to>
                                        <p:strVal val="visible"/>
                                      </p:to>
                                    </p:set>
                                    <p:anim calcmode="lin" valueType="num">
                                      <p:cBhvr additive="base">
                                        <p:cTn id="19" dur="500" fill="hold"/>
                                        <p:tgtEl>
                                          <p:spTgt spid="71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82">
                                            <p:txEl>
                                              <p:pRg st="3" end="3"/>
                                            </p:txEl>
                                          </p:spTgt>
                                        </p:tgtEl>
                                        <p:attrNameLst>
                                          <p:attrName>style.visibility</p:attrName>
                                        </p:attrNameLst>
                                      </p:cBhvr>
                                      <p:to>
                                        <p:strVal val="visible"/>
                                      </p:to>
                                    </p:set>
                                    <p:anim calcmode="lin" valueType="num">
                                      <p:cBhvr additive="base">
                                        <p:cTn id="25" dur="500" fill="hold"/>
                                        <p:tgtEl>
                                          <p:spTgt spid="718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8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82">
                                            <p:txEl>
                                              <p:pRg st="4" end="4"/>
                                            </p:txEl>
                                          </p:spTgt>
                                        </p:tgtEl>
                                        <p:attrNameLst>
                                          <p:attrName>style.visibility</p:attrName>
                                        </p:attrNameLst>
                                      </p:cBhvr>
                                      <p:to>
                                        <p:strVal val="visible"/>
                                      </p:to>
                                    </p:set>
                                    <p:anim calcmode="lin" valueType="num">
                                      <p:cBhvr additive="base">
                                        <p:cTn id="31" dur="500" fill="hold"/>
                                        <p:tgtEl>
                                          <p:spTgt spid="718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8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82">
                                            <p:txEl>
                                              <p:pRg st="5" end="5"/>
                                            </p:txEl>
                                          </p:spTgt>
                                        </p:tgtEl>
                                        <p:attrNameLst>
                                          <p:attrName>style.visibility</p:attrName>
                                        </p:attrNameLst>
                                      </p:cBhvr>
                                      <p:to>
                                        <p:strVal val="visible"/>
                                      </p:to>
                                    </p:set>
                                    <p:anim calcmode="lin" valueType="num">
                                      <p:cBhvr additive="base">
                                        <p:cTn id="37" dur="500" fill="hold"/>
                                        <p:tgtEl>
                                          <p:spTgt spid="718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8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82">
                                            <p:txEl>
                                              <p:pRg st="6" end="6"/>
                                            </p:txEl>
                                          </p:spTgt>
                                        </p:tgtEl>
                                        <p:attrNameLst>
                                          <p:attrName>style.visibility</p:attrName>
                                        </p:attrNameLst>
                                      </p:cBhvr>
                                      <p:to>
                                        <p:strVal val="visible"/>
                                      </p:to>
                                    </p:set>
                                    <p:anim calcmode="lin" valueType="num">
                                      <p:cBhvr additive="base">
                                        <p:cTn id="43" dur="500" fill="hold"/>
                                        <p:tgtEl>
                                          <p:spTgt spid="718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8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lstStyle/>
          <a:p>
            <a:r>
              <a:rPr lang="en-GB" dirty="0" smtClean="0"/>
              <a:t>Complete the Top Trumps </a:t>
            </a:r>
            <a:r>
              <a:rPr lang="en-GB" dirty="0" err="1" smtClean="0"/>
              <a:t>Tasksheet</a:t>
            </a:r>
            <a:endParaRPr lang="en-GB" dirty="0"/>
          </a:p>
        </p:txBody>
      </p:sp>
    </p:spTree>
    <p:extLst>
      <p:ext uri="{BB962C8B-B14F-4D97-AF65-F5344CB8AC3E}">
        <p14:creationId xmlns:p14="http://schemas.microsoft.com/office/powerpoint/2010/main" val="3541513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Task  </a:t>
            </a:r>
            <a:endParaRPr lang="en-GB" dirty="0"/>
          </a:p>
        </p:txBody>
      </p:sp>
      <p:sp>
        <p:nvSpPr>
          <p:cNvPr id="3" name="Content Placeholder 2"/>
          <p:cNvSpPr>
            <a:spLocks noGrp="1"/>
          </p:cNvSpPr>
          <p:nvPr>
            <p:ph idx="1"/>
          </p:nvPr>
        </p:nvSpPr>
        <p:spPr>
          <a:xfrm>
            <a:off x="953990" y="1720058"/>
            <a:ext cx="7633742" cy="3593591"/>
          </a:xfrm>
        </p:spPr>
        <p:txBody>
          <a:bodyPr>
            <a:noAutofit/>
          </a:bodyPr>
          <a:lstStyle/>
          <a:p>
            <a:pPr>
              <a:lnSpc>
                <a:spcPct val="150000"/>
              </a:lnSpc>
            </a:pPr>
            <a:r>
              <a:rPr lang="en-GB" sz="1400" dirty="0" smtClean="0"/>
              <a:t>In small groups you must come up with a film idea which will appeal to your age group and applies  </a:t>
            </a:r>
            <a:r>
              <a:rPr lang="en-GB" sz="1400" b="1" dirty="0" err="1" smtClean="0">
                <a:solidFill>
                  <a:srgbClr val="FF0000"/>
                </a:solidFill>
              </a:rPr>
              <a:t>Todorov’s</a:t>
            </a:r>
            <a:r>
              <a:rPr lang="en-GB" sz="1400" b="1" dirty="0" smtClean="0">
                <a:solidFill>
                  <a:srgbClr val="FF0000"/>
                </a:solidFill>
              </a:rPr>
              <a:t> &amp; </a:t>
            </a:r>
            <a:r>
              <a:rPr lang="en-GB" sz="1400" b="1" dirty="0" err="1" smtClean="0">
                <a:solidFill>
                  <a:srgbClr val="FF0000"/>
                </a:solidFill>
              </a:rPr>
              <a:t>Propp’s</a:t>
            </a:r>
            <a:r>
              <a:rPr lang="en-GB" sz="1400" dirty="0" smtClean="0"/>
              <a:t> narrative theory. </a:t>
            </a:r>
          </a:p>
          <a:p>
            <a:pPr>
              <a:lnSpc>
                <a:spcPct val="150000"/>
              </a:lnSpc>
            </a:pPr>
            <a:r>
              <a:rPr lang="en-GB" sz="1400" dirty="0" smtClean="0"/>
              <a:t>The class will then vote for which films should be commissioned. </a:t>
            </a:r>
          </a:p>
          <a:p>
            <a:pPr>
              <a:lnSpc>
                <a:spcPct val="150000"/>
              </a:lnSpc>
            </a:pPr>
            <a:r>
              <a:rPr lang="en-GB" sz="1400" dirty="0" smtClean="0"/>
              <a:t>Add as much detail to your pitch as possible including:</a:t>
            </a:r>
          </a:p>
          <a:p>
            <a:pPr marL="571500" indent="-457200">
              <a:lnSpc>
                <a:spcPct val="150000"/>
              </a:lnSpc>
              <a:buFont typeface="+mj-lt"/>
              <a:buAutoNum type="arabicPeriod"/>
            </a:pPr>
            <a:r>
              <a:rPr lang="en-GB" sz="1400" dirty="0" smtClean="0"/>
              <a:t>a title, </a:t>
            </a:r>
          </a:p>
          <a:p>
            <a:pPr marL="571500" indent="-457200">
              <a:lnSpc>
                <a:spcPct val="150000"/>
              </a:lnSpc>
              <a:buFont typeface="+mj-lt"/>
              <a:buAutoNum type="arabicPeriod"/>
            </a:pPr>
            <a:r>
              <a:rPr lang="en-GB" sz="1400" dirty="0" smtClean="0"/>
              <a:t>a tagline, </a:t>
            </a:r>
          </a:p>
          <a:p>
            <a:pPr marL="571500" indent="-457200">
              <a:lnSpc>
                <a:spcPct val="150000"/>
              </a:lnSpc>
              <a:buFont typeface="+mj-lt"/>
              <a:buAutoNum type="arabicPeriod"/>
            </a:pPr>
            <a:r>
              <a:rPr lang="en-GB" sz="1400" dirty="0" smtClean="0"/>
              <a:t>actors, </a:t>
            </a:r>
          </a:p>
          <a:p>
            <a:pPr marL="571500" indent="-457200">
              <a:lnSpc>
                <a:spcPct val="150000"/>
              </a:lnSpc>
              <a:buFont typeface="+mj-lt"/>
              <a:buAutoNum type="arabicPeriod"/>
            </a:pPr>
            <a:r>
              <a:rPr lang="en-GB" sz="1400" dirty="0" smtClean="0"/>
              <a:t>director, </a:t>
            </a:r>
          </a:p>
          <a:p>
            <a:pPr marL="571500" indent="-457200">
              <a:lnSpc>
                <a:spcPct val="150000"/>
              </a:lnSpc>
              <a:buFont typeface="+mj-lt"/>
              <a:buAutoNum type="arabicPeriod"/>
            </a:pPr>
            <a:r>
              <a:rPr lang="en-GB" sz="1400" dirty="0"/>
              <a:t>g</a:t>
            </a:r>
            <a:r>
              <a:rPr lang="en-GB" sz="1400" dirty="0" smtClean="0"/>
              <a:t>enre</a:t>
            </a:r>
            <a:r>
              <a:rPr lang="en-GB" sz="1400" dirty="0"/>
              <a:t>,</a:t>
            </a:r>
            <a:endParaRPr lang="en-GB" sz="1400" dirty="0" smtClean="0"/>
          </a:p>
          <a:p>
            <a:pPr marL="571500" indent="-457200">
              <a:lnSpc>
                <a:spcPct val="150000"/>
              </a:lnSpc>
              <a:buFont typeface="+mj-lt"/>
              <a:buAutoNum type="arabicPeriod"/>
            </a:pPr>
            <a:r>
              <a:rPr lang="en-GB" sz="1400" dirty="0" smtClean="0"/>
              <a:t>location, </a:t>
            </a:r>
          </a:p>
          <a:p>
            <a:pPr marL="571500" indent="-457200">
              <a:lnSpc>
                <a:spcPct val="150000"/>
              </a:lnSpc>
              <a:buFont typeface="+mj-lt"/>
              <a:buAutoNum type="arabicPeriod"/>
            </a:pPr>
            <a:r>
              <a:rPr lang="en-GB" sz="1400" dirty="0" smtClean="0"/>
              <a:t>Themes . . .  </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200594"/>
            <a:ext cx="1368152" cy="148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836742"/>
            <a:ext cx="3347864" cy="2953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4841" y="3836743"/>
            <a:ext cx="1538789" cy="2953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u="sng"/>
              <a:t>The Plot</a:t>
            </a:r>
            <a:r>
              <a:rPr lang="en-GB"/>
              <a:t>:</a:t>
            </a:r>
          </a:p>
        </p:txBody>
      </p:sp>
      <p:sp>
        <p:nvSpPr>
          <p:cNvPr id="9219" name="Rectangle 3"/>
          <p:cNvSpPr>
            <a:spLocks noGrp="1" noChangeArrowheads="1"/>
          </p:cNvSpPr>
          <p:nvPr>
            <p:ph idx="1"/>
          </p:nvPr>
        </p:nvSpPr>
        <p:spPr/>
        <p:txBody>
          <a:bodyPr/>
          <a:lstStyle/>
          <a:p>
            <a:pPr marL="609600" indent="-609600"/>
            <a:r>
              <a:rPr lang="en-GB" b="1" dirty="0"/>
              <a:t>What happens</a:t>
            </a:r>
            <a:r>
              <a:rPr lang="en-GB" dirty="0"/>
              <a:t>. This is the story of the programme or advert, just like studying a novel, you will pick up on </a:t>
            </a:r>
            <a:r>
              <a:rPr lang="en-GB" b="1" dirty="0"/>
              <a:t>events and characters and development</a:t>
            </a:r>
            <a:r>
              <a:rPr lang="en-GB"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077072"/>
            <a:ext cx="4725144" cy="183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55576" y="476672"/>
            <a:ext cx="8229600" cy="1143000"/>
          </a:xfrm>
        </p:spPr>
        <p:txBody>
          <a:bodyPr/>
          <a:lstStyle/>
          <a:p>
            <a:r>
              <a:rPr lang="en-GB" dirty="0" smtClean="0"/>
              <a:t>Narrative Theory</a:t>
            </a:r>
            <a:endParaRPr lang="en-GB" dirty="0"/>
          </a:p>
        </p:txBody>
      </p:sp>
      <p:sp>
        <p:nvSpPr>
          <p:cNvPr id="3075" name="Rectangle 3"/>
          <p:cNvSpPr>
            <a:spLocks noGrp="1" noChangeArrowheads="1"/>
          </p:cNvSpPr>
          <p:nvPr>
            <p:ph idx="1"/>
          </p:nvPr>
        </p:nvSpPr>
        <p:spPr/>
        <p:txBody>
          <a:bodyPr/>
          <a:lstStyle/>
          <a:p>
            <a:r>
              <a:rPr lang="en-GB" b="1" dirty="0">
                <a:solidFill>
                  <a:srgbClr val="FF0000"/>
                </a:solidFill>
              </a:rPr>
              <a:t>PROPP</a:t>
            </a:r>
            <a:r>
              <a:rPr lang="en-GB" dirty="0"/>
              <a:t> claimed that stories and their structures are determined by the role of characters. He studied a wide range of Russian folk stories and identified 8 key roles: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953825"/>
            <a:ext cx="4176464" cy="2390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r>
              <a:rPr lang="en-GB" sz="2800" dirty="0"/>
              <a:t>Character roles/stock characters</a:t>
            </a:r>
          </a:p>
        </p:txBody>
      </p:sp>
      <p:sp>
        <p:nvSpPr>
          <p:cNvPr id="4101" name="Rectangle 5"/>
          <p:cNvSpPr>
            <a:spLocks noGrp="1" noChangeArrowheads="1"/>
          </p:cNvSpPr>
          <p:nvPr>
            <p:ph sz="half" idx="1"/>
          </p:nvPr>
        </p:nvSpPr>
        <p:spPr>
          <a:xfrm>
            <a:off x="965257" y="1772816"/>
            <a:ext cx="3593592" cy="3619500"/>
          </a:xfrm>
        </p:spPr>
        <p:txBody>
          <a:bodyPr>
            <a:normAutofit lnSpcReduction="10000"/>
          </a:bodyPr>
          <a:lstStyle/>
          <a:p>
            <a:pPr marL="533400" indent="-533400">
              <a:lnSpc>
                <a:spcPct val="90000"/>
              </a:lnSpc>
            </a:pPr>
            <a:r>
              <a:rPr lang="en-GB" sz="2400" b="1" dirty="0">
                <a:solidFill>
                  <a:srgbClr val="7030A0"/>
                </a:solidFill>
              </a:rPr>
              <a:t>the villain </a:t>
            </a:r>
            <a:r>
              <a:rPr lang="en-GB" sz="2400" dirty="0"/>
              <a:t>– opposes the hero</a:t>
            </a:r>
          </a:p>
          <a:p>
            <a:pPr marL="533400" indent="-533400">
              <a:lnSpc>
                <a:spcPct val="90000"/>
              </a:lnSpc>
            </a:pPr>
            <a:r>
              <a:rPr lang="en-GB" sz="2400" b="1" dirty="0">
                <a:solidFill>
                  <a:srgbClr val="7030A0"/>
                </a:solidFill>
              </a:rPr>
              <a:t>the donor </a:t>
            </a:r>
            <a:r>
              <a:rPr lang="en-GB" sz="2400" dirty="0"/>
              <a:t>(provider) – helps the hero by providing a magic object</a:t>
            </a:r>
          </a:p>
          <a:p>
            <a:pPr marL="533400" indent="-533400">
              <a:lnSpc>
                <a:spcPct val="90000"/>
              </a:lnSpc>
            </a:pPr>
            <a:r>
              <a:rPr lang="en-GB" sz="2400" b="1" dirty="0" smtClean="0">
                <a:solidFill>
                  <a:srgbClr val="7030A0"/>
                </a:solidFill>
              </a:rPr>
              <a:t>The sidekick </a:t>
            </a:r>
            <a:r>
              <a:rPr lang="en-GB" sz="2400" dirty="0"/>
              <a:t>– gives support to the hero</a:t>
            </a:r>
          </a:p>
          <a:p>
            <a:pPr marL="533400" indent="-533400">
              <a:lnSpc>
                <a:spcPct val="90000"/>
              </a:lnSpc>
            </a:pPr>
            <a:endParaRPr lang="en-GB" sz="3200" dirty="0"/>
          </a:p>
        </p:txBody>
      </p:sp>
      <p:sp>
        <p:nvSpPr>
          <p:cNvPr id="4102" name="Rectangle 6"/>
          <p:cNvSpPr>
            <a:spLocks noGrp="1" noChangeArrowheads="1"/>
          </p:cNvSpPr>
          <p:nvPr>
            <p:ph sz="half" idx="2"/>
          </p:nvPr>
        </p:nvSpPr>
        <p:spPr>
          <a:xfrm>
            <a:off x="4899159" y="1772816"/>
            <a:ext cx="3593592" cy="3619500"/>
          </a:xfrm>
        </p:spPr>
        <p:txBody>
          <a:bodyPr>
            <a:normAutofit lnSpcReduction="10000"/>
          </a:bodyPr>
          <a:lstStyle/>
          <a:p>
            <a:pPr>
              <a:lnSpc>
                <a:spcPct val="90000"/>
              </a:lnSpc>
            </a:pPr>
            <a:r>
              <a:rPr lang="en-GB" sz="2400" b="1" dirty="0">
                <a:solidFill>
                  <a:srgbClr val="7030A0"/>
                </a:solidFill>
              </a:rPr>
              <a:t>the hero </a:t>
            </a:r>
            <a:r>
              <a:rPr lang="en-GB" sz="2400" dirty="0"/>
              <a:t>– seeks </a:t>
            </a:r>
            <a:r>
              <a:rPr lang="en-GB" sz="2400" dirty="0" smtClean="0"/>
              <a:t>something</a:t>
            </a:r>
            <a:endParaRPr lang="en-GB" sz="2400" b="1" dirty="0" smtClean="0">
              <a:solidFill>
                <a:srgbClr val="7030A0"/>
              </a:solidFill>
            </a:endParaRPr>
          </a:p>
          <a:p>
            <a:pPr>
              <a:lnSpc>
                <a:spcPct val="90000"/>
              </a:lnSpc>
            </a:pPr>
            <a:r>
              <a:rPr lang="en-GB" sz="2400" b="1" dirty="0" smtClean="0">
                <a:solidFill>
                  <a:srgbClr val="7030A0"/>
                </a:solidFill>
              </a:rPr>
              <a:t>the </a:t>
            </a:r>
            <a:r>
              <a:rPr lang="en-GB" sz="2400" b="1" dirty="0">
                <a:solidFill>
                  <a:srgbClr val="7030A0"/>
                </a:solidFill>
              </a:rPr>
              <a:t>princess </a:t>
            </a:r>
            <a:r>
              <a:rPr lang="en-GB" sz="2400" dirty="0"/>
              <a:t>– the reward for the hero and needs to be protected from the </a:t>
            </a:r>
            <a:r>
              <a:rPr lang="en-GB" sz="2400" dirty="0" smtClean="0"/>
              <a:t>villain</a:t>
            </a:r>
          </a:p>
          <a:p>
            <a:pPr>
              <a:lnSpc>
                <a:spcPct val="90000"/>
              </a:lnSpc>
            </a:pPr>
            <a:r>
              <a:rPr lang="en-GB" sz="2400" b="1" dirty="0" smtClean="0">
                <a:solidFill>
                  <a:srgbClr val="7030A0"/>
                </a:solidFill>
              </a:rPr>
              <a:t>the </a:t>
            </a:r>
            <a:r>
              <a:rPr lang="en-GB" sz="2400" b="1" dirty="0">
                <a:solidFill>
                  <a:srgbClr val="7030A0"/>
                </a:solidFill>
              </a:rPr>
              <a:t>dispatcher </a:t>
            </a:r>
            <a:r>
              <a:rPr lang="en-GB" sz="2400" dirty="0"/>
              <a:t>– send the hero on his way</a:t>
            </a:r>
          </a:p>
          <a:p>
            <a:pPr>
              <a:lnSpc>
                <a:spcPct val="90000"/>
              </a:lnSpc>
            </a:pPr>
            <a:r>
              <a:rPr lang="en-GB" sz="2400" b="1" dirty="0" smtClean="0">
                <a:solidFill>
                  <a:srgbClr val="7030A0"/>
                </a:solidFill>
              </a:rPr>
              <a:t>the </a:t>
            </a:r>
            <a:r>
              <a:rPr lang="en-GB" sz="2400" b="1" dirty="0">
                <a:solidFill>
                  <a:srgbClr val="7030A0"/>
                </a:solidFill>
              </a:rPr>
              <a:t>false hero </a:t>
            </a:r>
            <a:r>
              <a:rPr lang="en-GB" sz="2400" dirty="0"/>
              <a:t>– falsely assuming the role of the hero</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97151"/>
            <a:ext cx="1195794" cy="1766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823" y="4817341"/>
            <a:ext cx="1177010" cy="174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143" y="4795646"/>
            <a:ext cx="1171857" cy="173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t>Universal structure</a:t>
            </a:r>
          </a:p>
        </p:txBody>
      </p:sp>
      <p:sp>
        <p:nvSpPr>
          <p:cNvPr id="6147" name="Rectangle 3"/>
          <p:cNvSpPr>
            <a:spLocks noGrp="1" noChangeArrowheads="1"/>
          </p:cNvSpPr>
          <p:nvPr>
            <p:ph idx="1"/>
          </p:nvPr>
        </p:nvSpPr>
        <p:spPr/>
        <p:txBody>
          <a:bodyPr/>
          <a:lstStyle/>
          <a:p>
            <a:r>
              <a:rPr lang="en-GB" dirty="0"/>
              <a:t>In terms of narrative driven by character type, </a:t>
            </a:r>
            <a:r>
              <a:rPr lang="en-GB" b="1" dirty="0" err="1">
                <a:solidFill>
                  <a:srgbClr val="FF0000"/>
                </a:solidFill>
              </a:rPr>
              <a:t>Propp</a:t>
            </a:r>
            <a:r>
              <a:rPr lang="en-GB" dirty="0"/>
              <a:t> can be seen to have been influential in identifying a “universal” structure that can be applied to virtually all stories and in particular classic Hollywood cinema.</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152713"/>
            <a:ext cx="2664296" cy="2280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Example: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417390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55" y="1092885"/>
            <a:ext cx="7429499" cy="534572"/>
          </a:xfrm>
          <a:solidFill>
            <a:schemeClr val="bg1"/>
          </a:solidFill>
        </p:spPr>
        <p:txBody>
          <a:bodyPr>
            <a:normAutofit fontScale="90000"/>
          </a:bodyPr>
          <a:lstStyle/>
          <a:p>
            <a:pPr algn="ctr"/>
            <a:r>
              <a:rPr lang="en-US" dirty="0" smtClean="0">
                <a:solidFill>
                  <a:schemeClr val="tx1"/>
                </a:solidFill>
              </a:rPr>
              <a:t>What Character Type is this?</a:t>
            </a:r>
            <a:endParaRPr lang="en-US" dirty="0">
              <a:solidFill>
                <a:schemeClr val="tx1"/>
              </a:solidFill>
            </a:endParaRPr>
          </a:p>
        </p:txBody>
      </p:sp>
      <p:sp>
        <p:nvSpPr>
          <p:cNvPr id="3" name="Content Placeholder 2"/>
          <p:cNvSpPr>
            <a:spLocks noGrp="1"/>
          </p:cNvSpPr>
          <p:nvPr>
            <p:ph idx="1"/>
          </p:nvPr>
        </p:nvSpPr>
        <p:spPr>
          <a:xfrm>
            <a:off x="305972" y="1817370"/>
            <a:ext cx="8430065" cy="3924886"/>
          </a:xfrm>
          <a:solidFill>
            <a:schemeClr val="tx1"/>
          </a:solidFill>
        </p:spPr>
        <p:txBody>
          <a:bodyPr anchor="t"/>
          <a:lstStyle/>
          <a:p>
            <a:r>
              <a:rPr lang="en-US" dirty="0" smtClean="0">
                <a:solidFill>
                  <a:schemeClr val="bg1"/>
                </a:solidFill>
              </a:rPr>
              <a:t>Generally this character leads the narrative.  The story being told is the story of this character.  They are usually looking for something – a quest, or trying to solve something – a mystery.  Usually they are the person we want to succeed in the story</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3429000"/>
            <a:ext cx="2278877" cy="2100262"/>
          </a:xfrm>
          <a:prstGeom prst="rect">
            <a:avLst/>
          </a:prstGeom>
        </p:spPr>
      </p:pic>
    </p:spTree>
    <p:extLst>
      <p:ext uri="{BB962C8B-B14F-4D97-AF65-F5344CB8AC3E}">
        <p14:creationId xmlns:p14="http://schemas.microsoft.com/office/powerpoint/2010/main" val="2130273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55" y="1092885"/>
            <a:ext cx="7429499" cy="534572"/>
          </a:xfrm>
          <a:solidFill>
            <a:schemeClr val="bg1"/>
          </a:solidFill>
        </p:spPr>
        <p:txBody>
          <a:bodyPr>
            <a:normAutofit fontScale="90000"/>
          </a:bodyPr>
          <a:lstStyle/>
          <a:p>
            <a:pPr algn="ctr"/>
            <a:r>
              <a:rPr lang="en-US" dirty="0" smtClean="0">
                <a:solidFill>
                  <a:schemeClr val="tx1"/>
                </a:solidFill>
              </a:rPr>
              <a:t>What Character Type is this?</a:t>
            </a:r>
            <a:endParaRPr lang="en-US" dirty="0">
              <a:solidFill>
                <a:schemeClr val="tx1"/>
              </a:solidFill>
            </a:endParaRPr>
          </a:p>
        </p:txBody>
      </p:sp>
      <p:sp>
        <p:nvSpPr>
          <p:cNvPr id="3" name="Content Placeholder 2"/>
          <p:cNvSpPr>
            <a:spLocks noGrp="1"/>
          </p:cNvSpPr>
          <p:nvPr>
            <p:ph idx="1"/>
          </p:nvPr>
        </p:nvSpPr>
        <p:spPr>
          <a:xfrm>
            <a:off x="305972" y="1817370"/>
            <a:ext cx="8430065" cy="3924886"/>
          </a:xfrm>
          <a:solidFill>
            <a:schemeClr val="tx1"/>
          </a:solidFill>
        </p:spPr>
        <p:txBody>
          <a:bodyPr anchor="t"/>
          <a:lstStyle/>
          <a:p>
            <a:r>
              <a:rPr lang="en-US" dirty="0" smtClean="0">
                <a:solidFill>
                  <a:schemeClr val="bg1"/>
                </a:solidFill>
              </a:rPr>
              <a:t>This character struggles against the hero.  This character is typically shown as being morally bad.  This turns the audience against him and drives them to support the hero.  This character’s lack of morals serves to highlight the goodness of the hero.  This character may seek to prevent the hero from achieving the goal or may seek the same object as the hero</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3573016"/>
            <a:ext cx="2164389" cy="2076047"/>
          </a:xfrm>
          <a:prstGeom prst="rect">
            <a:avLst/>
          </a:prstGeom>
        </p:spPr>
      </p:pic>
    </p:spTree>
    <p:extLst>
      <p:ext uri="{BB962C8B-B14F-4D97-AF65-F5344CB8AC3E}">
        <p14:creationId xmlns:p14="http://schemas.microsoft.com/office/powerpoint/2010/main" val="1280167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55" y="1092885"/>
            <a:ext cx="7429499" cy="534572"/>
          </a:xfrm>
          <a:solidFill>
            <a:schemeClr val="bg1"/>
          </a:solidFill>
        </p:spPr>
        <p:txBody>
          <a:bodyPr>
            <a:normAutofit fontScale="90000"/>
          </a:bodyPr>
          <a:lstStyle/>
          <a:p>
            <a:pPr algn="ctr"/>
            <a:r>
              <a:rPr lang="en-US" dirty="0" smtClean="0">
                <a:solidFill>
                  <a:schemeClr val="tx1"/>
                </a:solidFill>
              </a:rPr>
              <a:t>What Character Type is this?</a:t>
            </a:r>
            <a:endParaRPr lang="en-US" dirty="0">
              <a:solidFill>
                <a:schemeClr val="tx1"/>
              </a:solidFill>
            </a:endParaRPr>
          </a:p>
        </p:txBody>
      </p:sp>
      <p:sp>
        <p:nvSpPr>
          <p:cNvPr id="3" name="Content Placeholder 2"/>
          <p:cNvSpPr>
            <a:spLocks noGrp="1"/>
          </p:cNvSpPr>
          <p:nvPr>
            <p:ph idx="1"/>
          </p:nvPr>
        </p:nvSpPr>
        <p:spPr>
          <a:xfrm>
            <a:off x="305972" y="1817370"/>
            <a:ext cx="8430065" cy="3924886"/>
          </a:xfrm>
          <a:solidFill>
            <a:schemeClr val="tx1"/>
          </a:solidFill>
        </p:spPr>
        <p:txBody>
          <a:bodyPr anchor="t"/>
          <a:lstStyle/>
          <a:p>
            <a:r>
              <a:rPr lang="en-US" dirty="0" smtClean="0">
                <a:solidFill>
                  <a:schemeClr val="bg1"/>
                </a:solidFill>
              </a:rPr>
              <a:t>This character may take two forms.  First he/she may be the object which is deliberately sought by the hero, perhaps rescuing them from the villain. Secondly he/she may be the reward after the hero has completed the mission or achieve the goal.  This character may be seen very little in the story or may be an important character that we see often and could accompany the hero on their mission.</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3453" y="3573016"/>
            <a:ext cx="1975102" cy="2041214"/>
          </a:xfrm>
          <a:prstGeom prst="rect">
            <a:avLst/>
          </a:prstGeom>
        </p:spPr>
      </p:pic>
    </p:spTree>
    <p:extLst>
      <p:ext uri="{BB962C8B-B14F-4D97-AF65-F5344CB8AC3E}">
        <p14:creationId xmlns:p14="http://schemas.microsoft.com/office/powerpoint/2010/main" val="239834435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TM10001106[[fn=Badge]]</Template>
  <TotalTime>164</TotalTime>
  <Words>877</Words>
  <Application>Microsoft Office PowerPoint</Application>
  <PresentationFormat>On-screen Show (4:3)</PresentationFormat>
  <Paragraphs>58</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Gill Sans MT</vt:lpstr>
      <vt:lpstr>Impact</vt:lpstr>
      <vt:lpstr>Badge</vt:lpstr>
      <vt:lpstr>  GCSE Media Studies </vt:lpstr>
      <vt:lpstr>The Plot:</vt:lpstr>
      <vt:lpstr>Narrative Theory</vt:lpstr>
      <vt:lpstr>Character roles/stock characters</vt:lpstr>
      <vt:lpstr>Universal structure</vt:lpstr>
      <vt:lpstr>For Example:</vt:lpstr>
      <vt:lpstr>What Character Type is this?</vt:lpstr>
      <vt:lpstr>What Character Type is this?</vt:lpstr>
      <vt:lpstr>What Character Type is this?</vt:lpstr>
      <vt:lpstr>What Character Type is this?</vt:lpstr>
      <vt:lpstr>What Character Type is this?</vt:lpstr>
      <vt:lpstr>What Character Type is this?</vt:lpstr>
      <vt:lpstr>What Character Type is this?</vt:lpstr>
      <vt:lpstr>What Character Type is this?</vt:lpstr>
      <vt:lpstr>Tzvetan Todorov </vt:lpstr>
      <vt:lpstr>Task</vt:lpstr>
      <vt:lpstr>Task  </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the Media</dc:title>
  <dc:creator>jls</dc:creator>
  <cp:lastModifiedBy>Matt Toogood</cp:lastModifiedBy>
  <cp:revision>35</cp:revision>
  <cp:lastPrinted>2017-09-20T08:17:32Z</cp:lastPrinted>
  <dcterms:created xsi:type="dcterms:W3CDTF">2006-06-28T09:15:35Z</dcterms:created>
  <dcterms:modified xsi:type="dcterms:W3CDTF">2020-09-03T09:19:06Z</dcterms:modified>
</cp:coreProperties>
</file>