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204232-3779-4D92-A1CB-2D7825EF21A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303297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04232-3779-4D92-A1CB-2D7825EF21A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283636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04232-3779-4D92-A1CB-2D7825EF21A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35559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204232-3779-4D92-A1CB-2D7825EF21A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12951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204232-3779-4D92-A1CB-2D7825EF21A4}" type="datetimeFigureOut">
              <a:rPr lang="en-GB" smtClean="0"/>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276342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204232-3779-4D92-A1CB-2D7825EF21A4}"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244064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204232-3779-4D92-A1CB-2D7825EF21A4}" type="datetimeFigureOut">
              <a:rPr lang="en-GB" smtClean="0"/>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228879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204232-3779-4D92-A1CB-2D7825EF21A4}" type="datetimeFigureOut">
              <a:rPr lang="en-GB" smtClean="0"/>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230547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04232-3779-4D92-A1CB-2D7825EF21A4}" type="datetimeFigureOut">
              <a:rPr lang="en-GB" smtClean="0"/>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337639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204232-3779-4D92-A1CB-2D7825EF21A4}"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182027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204232-3779-4D92-A1CB-2D7825EF21A4}" type="datetimeFigureOut">
              <a:rPr lang="en-GB" smtClean="0"/>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9DC5E-A44D-4F03-9006-135B3ACF2836}" type="slidenum">
              <a:rPr lang="en-GB" smtClean="0"/>
              <a:t>‹#›</a:t>
            </a:fld>
            <a:endParaRPr lang="en-GB"/>
          </a:p>
        </p:txBody>
      </p:sp>
    </p:spTree>
    <p:extLst>
      <p:ext uri="{BB962C8B-B14F-4D97-AF65-F5344CB8AC3E}">
        <p14:creationId xmlns:p14="http://schemas.microsoft.com/office/powerpoint/2010/main" val="108242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04232-3779-4D92-A1CB-2D7825EF21A4}" type="datetimeFigureOut">
              <a:rPr lang="en-GB" smtClean="0"/>
              <a:t>07/10/2019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9DC5E-A44D-4F03-9006-135B3ACF2836}" type="slidenum">
              <a:rPr lang="en-GB" smtClean="0"/>
              <a:t>‹#›</a:t>
            </a:fld>
            <a:endParaRPr lang="en-GB"/>
          </a:p>
        </p:txBody>
      </p:sp>
    </p:spTree>
    <p:extLst>
      <p:ext uri="{BB962C8B-B14F-4D97-AF65-F5344CB8AC3E}">
        <p14:creationId xmlns:p14="http://schemas.microsoft.com/office/powerpoint/2010/main" val="257658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124F3BE-2F9E-2745-8259-7AE3F9E856B0}"/>
              </a:ext>
            </a:extLst>
          </p:cNvPr>
          <p:cNvPicPr>
            <a:picLocks noChangeAspect="1"/>
          </p:cNvPicPr>
          <p:nvPr/>
        </p:nvPicPr>
        <p:blipFill>
          <a:blip r:embed="rId2"/>
          <a:stretch>
            <a:fillRect/>
          </a:stretch>
        </p:blipFill>
        <p:spPr>
          <a:xfrm>
            <a:off x="1143000" y="0"/>
            <a:ext cx="9906000" cy="6858000"/>
          </a:xfrm>
          <a:prstGeom prst="rect">
            <a:avLst/>
          </a:prstGeom>
        </p:spPr>
      </p:pic>
      <p:pic>
        <p:nvPicPr>
          <p:cNvPr id="11" name="Picture 10">
            <a:extLst>
              <a:ext uri="{FF2B5EF4-FFF2-40B4-BE49-F238E27FC236}">
                <a16:creationId xmlns:a16="http://schemas.microsoft.com/office/drawing/2014/main" id="{4F35505D-7725-2143-A410-13ADEF08C21E}"/>
              </a:ext>
            </a:extLst>
          </p:cNvPr>
          <p:cNvPicPr>
            <a:picLocks noChangeAspect="1"/>
          </p:cNvPicPr>
          <p:nvPr/>
        </p:nvPicPr>
        <p:blipFill>
          <a:blip r:embed="rId3"/>
          <a:stretch>
            <a:fillRect/>
          </a:stretch>
        </p:blipFill>
        <p:spPr>
          <a:xfrm>
            <a:off x="1243533" y="0"/>
            <a:ext cx="9704934" cy="6858000"/>
          </a:xfrm>
          <a:prstGeom prst="rect">
            <a:avLst/>
          </a:prstGeom>
        </p:spPr>
      </p:pic>
      <p:sp>
        <p:nvSpPr>
          <p:cNvPr id="8" name="TextBox 7">
            <a:extLst>
              <a:ext uri="{FF2B5EF4-FFF2-40B4-BE49-F238E27FC236}">
                <a16:creationId xmlns:a16="http://schemas.microsoft.com/office/drawing/2014/main" id="{788BB542-A29D-084C-AF2F-19B097EAC6F3}"/>
              </a:ext>
            </a:extLst>
          </p:cNvPr>
          <p:cNvSpPr txBox="1"/>
          <p:nvPr/>
        </p:nvSpPr>
        <p:spPr>
          <a:xfrm>
            <a:off x="1679712" y="1053633"/>
            <a:ext cx="6026648" cy="630942"/>
          </a:xfrm>
          <a:prstGeom prst="rect">
            <a:avLst/>
          </a:prstGeom>
          <a:noFill/>
        </p:spPr>
        <p:txBody>
          <a:bodyPr wrap="square" rtlCol="0">
            <a:spAutoFit/>
          </a:bodyPr>
          <a:lstStyle/>
          <a:p>
            <a:pPr algn="just"/>
            <a:r>
              <a:rPr lang="en-US" sz="3500" dirty="0">
                <a:solidFill>
                  <a:schemeClr val="accent1">
                    <a:lumMod val="50000"/>
                  </a:schemeClr>
                </a:solidFill>
                <a:latin typeface="Gill Sans" panose="020B0502020104020203" pitchFamily="34" charset="-79"/>
                <a:cs typeface="Gill Sans" panose="020B0502020104020203" pitchFamily="34" charset="-79"/>
              </a:rPr>
              <a:t>Understanding Addiction</a:t>
            </a:r>
          </a:p>
        </p:txBody>
      </p:sp>
      <p:sp>
        <p:nvSpPr>
          <p:cNvPr id="12" name="TextBox 11">
            <a:extLst>
              <a:ext uri="{FF2B5EF4-FFF2-40B4-BE49-F238E27FC236}">
                <a16:creationId xmlns:a16="http://schemas.microsoft.com/office/drawing/2014/main" id="{7428B0E4-EE18-6543-807A-8EC16690EE37}"/>
              </a:ext>
            </a:extLst>
          </p:cNvPr>
          <p:cNvSpPr txBox="1"/>
          <p:nvPr/>
        </p:nvSpPr>
        <p:spPr>
          <a:xfrm>
            <a:off x="1703568" y="1672799"/>
            <a:ext cx="8375088" cy="415498"/>
          </a:xfrm>
          <a:prstGeom prst="rect">
            <a:avLst/>
          </a:prstGeom>
          <a:noFill/>
        </p:spPr>
        <p:txBody>
          <a:bodyPr wrap="square" rtlCol="0">
            <a:spAutoFit/>
          </a:bodyPr>
          <a:lstStyle/>
          <a:p>
            <a:pPr algn="just"/>
            <a:r>
              <a:rPr lang="en-US" sz="2100" dirty="0">
                <a:solidFill>
                  <a:schemeClr val="accent1">
                    <a:lumMod val="50000"/>
                  </a:schemeClr>
                </a:solidFill>
                <a:latin typeface="Gill Sans" panose="020B0502020104020203" pitchFamily="34" charset="-79"/>
                <a:cs typeface="Gill Sans" panose="020B0502020104020203" pitchFamily="34" charset="-79"/>
              </a:rPr>
              <a:t>Explore the reasons behind addiction</a:t>
            </a:r>
          </a:p>
        </p:txBody>
      </p:sp>
      <p:sp>
        <p:nvSpPr>
          <p:cNvPr id="13" name="TextBox 12">
            <a:extLst>
              <a:ext uri="{FF2B5EF4-FFF2-40B4-BE49-F238E27FC236}">
                <a16:creationId xmlns:a16="http://schemas.microsoft.com/office/drawing/2014/main" id="{344A1DC7-F8E4-F240-BD59-829AC6B9FE56}"/>
              </a:ext>
            </a:extLst>
          </p:cNvPr>
          <p:cNvSpPr txBox="1"/>
          <p:nvPr/>
        </p:nvSpPr>
        <p:spPr>
          <a:xfrm>
            <a:off x="5830614" y="3184980"/>
            <a:ext cx="4248042" cy="2462213"/>
          </a:xfrm>
          <a:prstGeom prst="rect">
            <a:avLst/>
          </a:prstGeom>
          <a:noFill/>
        </p:spPr>
        <p:txBody>
          <a:bodyPr wrap="square" rtlCol="0">
            <a:spAutoFit/>
          </a:bodyPr>
          <a:lstStyle/>
          <a:p>
            <a:pPr algn="just"/>
            <a:r>
              <a:rPr lang="en-GB" sz="1400" dirty="0">
                <a:solidFill>
                  <a:schemeClr val="accent1">
                    <a:lumMod val="50000"/>
                  </a:schemeClr>
                </a:solidFill>
                <a:cs typeface="Gill Sans" panose="020B0502020104020203" pitchFamily="34" charset="-79"/>
              </a:rPr>
              <a:t>The course involves exploring the reasons behind addiction. How does it begin and why does it have such a powerful effect on some individuals?  What part do factors like irrational thought processes, age, society’s expectations or pressures and the media play? What are most effective treatments today?  What is psychiatry?</a:t>
            </a:r>
          </a:p>
          <a:p>
            <a:pPr algn="just"/>
            <a:endParaRPr lang="en-GB" sz="1400" dirty="0">
              <a:solidFill>
                <a:schemeClr val="accent1">
                  <a:lumMod val="50000"/>
                </a:schemeClr>
              </a:solidFill>
              <a:cs typeface="Gill Sans" panose="020B0502020104020203" pitchFamily="34" charset="-79"/>
            </a:endParaRPr>
          </a:p>
          <a:p>
            <a:pPr algn="just"/>
            <a:r>
              <a:rPr lang="en-GB" sz="1400" dirty="0">
                <a:solidFill>
                  <a:schemeClr val="accent1">
                    <a:lumMod val="50000"/>
                  </a:schemeClr>
                </a:solidFill>
                <a:cs typeface="Gill Sans" panose="020B0502020104020203" pitchFamily="34" charset="-79"/>
              </a:rPr>
              <a:t>This course is suitable for all and will offer information on this rapidly changing and highly relevant topic today. </a:t>
            </a:r>
            <a:endParaRPr lang="en-US" sz="1400" dirty="0">
              <a:solidFill>
                <a:schemeClr val="accent1">
                  <a:lumMod val="50000"/>
                </a:schemeClr>
              </a:solidFill>
              <a:cs typeface="Gill Sans" panose="020B0502020104020203" pitchFamily="34" charset="-79"/>
            </a:endParaRPr>
          </a:p>
          <a:p>
            <a:pPr algn="just"/>
            <a:endParaRPr lang="en-US" sz="1400" dirty="0">
              <a:solidFill>
                <a:schemeClr val="accent1">
                  <a:lumMod val="50000"/>
                </a:schemeClr>
              </a:solidFill>
              <a:cs typeface="Gill Sans" panose="020B0502020104020203" pitchFamily="34" charset="-79"/>
            </a:endParaRPr>
          </a:p>
        </p:txBody>
      </p:sp>
      <p:sp>
        <p:nvSpPr>
          <p:cNvPr id="17" name="TextBox 16">
            <a:extLst>
              <a:ext uri="{FF2B5EF4-FFF2-40B4-BE49-F238E27FC236}">
                <a16:creationId xmlns:a16="http://schemas.microsoft.com/office/drawing/2014/main" id="{D845F976-5DF4-A744-A44E-F682401EF574}"/>
              </a:ext>
            </a:extLst>
          </p:cNvPr>
          <p:cNvSpPr txBox="1"/>
          <p:nvPr/>
        </p:nvSpPr>
        <p:spPr>
          <a:xfrm>
            <a:off x="4776217" y="5561564"/>
            <a:ext cx="5632704" cy="307777"/>
          </a:xfrm>
          <a:prstGeom prst="rect">
            <a:avLst/>
          </a:prstGeom>
          <a:noFill/>
        </p:spPr>
        <p:txBody>
          <a:bodyPr wrap="square" rtlCol="0">
            <a:spAutoFit/>
          </a:bodyPr>
          <a:lstStyle/>
          <a:p>
            <a:pPr algn="just"/>
            <a:endParaRPr lang="en-US" sz="1400" dirty="0">
              <a:solidFill>
                <a:schemeClr val="accent1">
                  <a:lumMod val="50000"/>
                </a:schemeClr>
              </a:solidFill>
              <a:latin typeface="Gill Sans" panose="020B0502020104020203" pitchFamily="34" charset="-79"/>
              <a:cs typeface="Gill Sans" panose="020B0502020104020203" pitchFamily="34" charset="-79"/>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682" y="3293380"/>
            <a:ext cx="3348762" cy="2359539"/>
          </a:xfrm>
          <a:prstGeom prst="rect">
            <a:avLst/>
          </a:prstGeom>
        </p:spPr>
      </p:pic>
    </p:spTree>
    <p:extLst>
      <p:ext uri="{BB962C8B-B14F-4D97-AF65-F5344CB8AC3E}">
        <p14:creationId xmlns:p14="http://schemas.microsoft.com/office/powerpoint/2010/main" val="3077277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Gill Sans</vt:lpstr>
      <vt:lpstr>Office Theme</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Tremayne</dc:creator>
  <cp:lastModifiedBy>Rebecca Tremayne</cp:lastModifiedBy>
  <cp:revision>1</cp:revision>
  <dcterms:created xsi:type="dcterms:W3CDTF">2019-10-07T15:58:18Z</dcterms:created>
  <dcterms:modified xsi:type="dcterms:W3CDTF">2019-10-07T15:58:39Z</dcterms:modified>
</cp:coreProperties>
</file>