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7" r:id="rId2"/>
    <p:sldId id="258" r:id="rId3"/>
    <p:sldId id="260" r:id="rId4"/>
    <p:sldId id="259" r:id="rId5"/>
    <p:sldId id="300" r:id="rId6"/>
    <p:sldId id="301" r:id="rId7"/>
    <p:sldId id="296" r:id="rId8"/>
    <p:sldId id="297" r:id="rId9"/>
    <p:sldId id="302" r:id="rId10"/>
    <p:sldId id="262" r:id="rId11"/>
    <p:sldId id="261" r:id="rId12"/>
    <p:sldId id="263" r:id="rId13"/>
    <p:sldId id="298" r:id="rId14"/>
    <p:sldId id="299"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 y="7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2462980-003B-4CA7-A8A0-14767CCA56F1}" type="datetimeFigureOut">
              <a:rPr lang="en-GB" smtClean="0"/>
              <a:t>18/09/2019</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1A2D4D9-1777-4402-8331-BF55F8A27F43}" type="slidenum">
              <a:rPr lang="en-GB" smtClean="0"/>
              <a:t>‹#›</a:t>
            </a:fld>
            <a:endParaRPr lang="en-GB"/>
          </a:p>
        </p:txBody>
      </p:sp>
    </p:spTree>
    <p:extLst>
      <p:ext uri="{BB962C8B-B14F-4D97-AF65-F5344CB8AC3E}">
        <p14:creationId xmlns:p14="http://schemas.microsoft.com/office/powerpoint/2010/main" val="994903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D686380-A20E-4008-B5E5-5C8DE06071C9}" type="datetimeFigureOut">
              <a:rPr lang="en-GB" smtClean="0"/>
              <a:t>18/09/2019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680FC9E-4912-40C1-AD32-5B2E804665FB}" type="slidenum">
              <a:rPr lang="en-GB" smtClean="0"/>
              <a:t>‹#›</a:t>
            </a:fld>
            <a:endParaRPr lang="en-GB"/>
          </a:p>
        </p:txBody>
      </p:sp>
    </p:spTree>
    <p:extLst>
      <p:ext uri="{BB962C8B-B14F-4D97-AF65-F5344CB8AC3E}">
        <p14:creationId xmlns:p14="http://schemas.microsoft.com/office/powerpoint/2010/main" val="3658300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a:t>
            </a:fld>
            <a:endParaRPr lang="en-GB"/>
          </a:p>
        </p:txBody>
      </p:sp>
    </p:spTree>
    <p:extLst>
      <p:ext uri="{BB962C8B-B14F-4D97-AF65-F5344CB8AC3E}">
        <p14:creationId xmlns:p14="http://schemas.microsoft.com/office/powerpoint/2010/main" val="41595360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17</a:t>
            </a:fld>
            <a:endParaRPr lang="en-GB"/>
          </a:p>
        </p:txBody>
      </p:sp>
    </p:spTree>
    <p:extLst>
      <p:ext uri="{BB962C8B-B14F-4D97-AF65-F5344CB8AC3E}">
        <p14:creationId xmlns:p14="http://schemas.microsoft.com/office/powerpoint/2010/main" val="2685660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18</a:t>
            </a:fld>
            <a:endParaRPr lang="en-GB"/>
          </a:p>
        </p:txBody>
      </p:sp>
    </p:spTree>
    <p:extLst>
      <p:ext uri="{BB962C8B-B14F-4D97-AF65-F5344CB8AC3E}">
        <p14:creationId xmlns:p14="http://schemas.microsoft.com/office/powerpoint/2010/main" val="555973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19</a:t>
            </a:fld>
            <a:endParaRPr lang="en-GB"/>
          </a:p>
        </p:txBody>
      </p:sp>
    </p:spTree>
    <p:extLst>
      <p:ext uri="{BB962C8B-B14F-4D97-AF65-F5344CB8AC3E}">
        <p14:creationId xmlns:p14="http://schemas.microsoft.com/office/powerpoint/2010/main" val="2915791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20</a:t>
            </a:fld>
            <a:endParaRPr lang="en-GB"/>
          </a:p>
        </p:txBody>
      </p:sp>
    </p:spTree>
    <p:extLst>
      <p:ext uri="{BB962C8B-B14F-4D97-AF65-F5344CB8AC3E}">
        <p14:creationId xmlns:p14="http://schemas.microsoft.com/office/powerpoint/2010/main" val="1862768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21</a:t>
            </a:fld>
            <a:endParaRPr lang="en-GB"/>
          </a:p>
        </p:txBody>
      </p:sp>
    </p:spTree>
    <p:extLst>
      <p:ext uri="{BB962C8B-B14F-4D97-AF65-F5344CB8AC3E}">
        <p14:creationId xmlns:p14="http://schemas.microsoft.com/office/powerpoint/2010/main" val="2058785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22</a:t>
            </a:fld>
            <a:endParaRPr lang="en-GB"/>
          </a:p>
        </p:txBody>
      </p:sp>
    </p:spTree>
    <p:extLst>
      <p:ext uri="{BB962C8B-B14F-4D97-AF65-F5344CB8AC3E}">
        <p14:creationId xmlns:p14="http://schemas.microsoft.com/office/powerpoint/2010/main" val="1927511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23</a:t>
            </a:fld>
            <a:endParaRPr lang="en-GB"/>
          </a:p>
        </p:txBody>
      </p:sp>
    </p:spTree>
    <p:extLst>
      <p:ext uri="{BB962C8B-B14F-4D97-AF65-F5344CB8AC3E}">
        <p14:creationId xmlns:p14="http://schemas.microsoft.com/office/powerpoint/2010/main" val="532950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24</a:t>
            </a:fld>
            <a:endParaRPr lang="en-GB"/>
          </a:p>
        </p:txBody>
      </p:sp>
    </p:spTree>
    <p:extLst>
      <p:ext uri="{BB962C8B-B14F-4D97-AF65-F5344CB8AC3E}">
        <p14:creationId xmlns:p14="http://schemas.microsoft.com/office/powerpoint/2010/main" val="34954585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25</a:t>
            </a:fld>
            <a:endParaRPr lang="en-GB"/>
          </a:p>
        </p:txBody>
      </p:sp>
    </p:spTree>
    <p:extLst>
      <p:ext uri="{BB962C8B-B14F-4D97-AF65-F5344CB8AC3E}">
        <p14:creationId xmlns:p14="http://schemas.microsoft.com/office/powerpoint/2010/main" val="4090647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26</a:t>
            </a:fld>
            <a:endParaRPr lang="en-GB"/>
          </a:p>
        </p:txBody>
      </p:sp>
    </p:spTree>
    <p:extLst>
      <p:ext uri="{BB962C8B-B14F-4D97-AF65-F5344CB8AC3E}">
        <p14:creationId xmlns:p14="http://schemas.microsoft.com/office/powerpoint/2010/main" val="1523557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a:t>
            </a:fld>
            <a:endParaRPr lang="en-GB"/>
          </a:p>
        </p:txBody>
      </p:sp>
    </p:spTree>
    <p:extLst>
      <p:ext uri="{BB962C8B-B14F-4D97-AF65-F5344CB8AC3E}">
        <p14:creationId xmlns:p14="http://schemas.microsoft.com/office/powerpoint/2010/main" val="31421439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27</a:t>
            </a:fld>
            <a:endParaRPr lang="en-GB"/>
          </a:p>
        </p:txBody>
      </p:sp>
    </p:spTree>
    <p:extLst>
      <p:ext uri="{BB962C8B-B14F-4D97-AF65-F5344CB8AC3E}">
        <p14:creationId xmlns:p14="http://schemas.microsoft.com/office/powerpoint/2010/main" val="7576165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28</a:t>
            </a:fld>
            <a:endParaRPr lang="en-GB"/>
          </a:p>
        </p:txBody>
      </p:sp>
    </p:spTree>
    <p:extLst>
      <p:ext uri="{BB962C8B-B14F-4D97-AF65-F5344CB8AC3E}">
        <p14:creationId xmlns:p14="http://schemas.microsoft.com/office/powerpoint/2010/main" val="37744288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29</a:t>
            </a:fld>
            <a:endParaRPr lang="en-GB"/>
          </a:p>
        </p:txBody>
      </p:sp>
    </p:spTree>
    <p:extLst>
      <p:ext uri="{BB962C8B-B14F-4D97-AF65-F5344CB8AC3E}">
        <p14:creationId xmlns:p14="http://schemas.microsoft.com/office/powerpoint/2010/main" val="28055467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30</a:t>
            </a:fld>
            <a:endParaRPr lang="en-GB"/>
          </a:p>
        </p:txBody>
      </p:sp>
    </p:spTree>
    <p:extLst>
      <p:ext uri="{BB962C8B-B14F-4D97-AF65-F5344CB8AC3E}">
        <p14:creationId xmlns:p14="http://schemas.microsoft.com/office/powerpoint/2010/main" val="42764203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31</a:t>
            </a:fld>
            <a:endParaRPr lang="en-GB"/>
          </a:p>
        </p:txBody>
      </p:sp>
    </p:spTree>
    <p:extLst>
      <p:ext uri="{BB962C8B-B14F-4D97-AF65-F5344CB8AC3E}">
        <p14:creationId xmlns:p14="http://schemas.microsoft.com/office/powerpoint/2010/main" val="28281087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32</a:t>
            </a:fld>
            <a:endParaRPr lang="en-GB"/>
          </a:p>
        </p:txBody>
      </p:sp>
    </p:spTree>
    <p:extLst>
      <p:ext uri="{BB962C8B-B14F-4D97-AF65-F5344CB8AC3E}">
        <p14:creationId xmlns:p14="http://schemas.microsoft.com/office/powerpoint/2010/main" val="28528761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33</a:t>
            </a:fld>
            <a:endParaRPr lang="en-GB"/>
          </a:p>
        </p:txBody>
      </p:sp>
    </p:spTree>
    <p:extLst>
      <p:ext uri="{BB962C8B-B14F-4D97-AF65-F5344CB8AC3E}">
        <p14:creationId xmlns:p14="http://schemas.microsoft.com/office/powerpoint/2010/main" val="37144078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34</a:t>
            </a:fld>
            <a:endParaRPr lang="en-GB"/>
          </a:p>
        </p:txBody>
      </p:sp>
    </p:spTree>
    <p:extLst>
      <p:ext uri="{BB962C8B-B14F-4D97-AF65-F5344CB8AC3E}">
        <p14:creationId xmlns:p14="http://schemas.microsoft.com/office/powerpoint/2010/main" val="28816457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35</a:t>
            </a:fld>
            <a:endParaRPr lang="en-GB"/>
          </a:p>
        </p:txBody>
      </p:sp>
    </p:spTree>
    <p:extLst>
      <p:ext uri="{BB962C8B-B14F-4D97-AF65-F5344CB8AC3E}">
        <p14:creationId xmlns:p14="http://schemas.microsoft.com/office/powerpoint/2010/main" val="15513334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36</a:t>
            </a:fld>
            <a:endParaRPr lang="en-GB"/>
          </a:p>
        </p:txBody>
      </p:sp>
    </p:spTree>
    <p:extLst>
      <p:ext uri="{BB962C8B-B14F-4D97-AF65-F5344CB8AC3E}">
        <p14:creationId xmlns:p14="http://schemas.microsoft.com/office/powerpoint/2010/main" val="2783016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a:t>
            </a:fld>
            <a:endParaRPr lang="en-GB"/>
          </a:p>
        </p:txBody>
      </p:sp>
    </p:spTree>
    <p:extLst>
      <p:ext uri="{BB962C8B-B14F-4D97-AF65-F5344CB8AC3E}">
        <p14:creationId xmlns:p14="http://schemas.microsoft.com/office/powerpoint/2010/main" val="30129557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37</a:t>
            </a:fld>
            <a:endParaRPr lang="en-GB"/>
          </a:p>
        </p:txBody>
      </p:sp>
    </p:spTree>
    <p:extLst>
      <p:ext uri="{BB962C8B-B14F-4D97-AF65-F5344CB8AC3E}">
        <p14:creationId xmlns:p14="http://schemas.microsoft.com/office/powerpoint/2010/main" val="64299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4</a:t>
            </a:fld>
            <a:endParaRPr lang="en-GB"/>
          </a:p>
        </p:txBody>
      </p:sp>
    </p:spTree>
    <p:extLst>
      <p:ext uri="{BB962C8B-B14F-4D97-AF65-F5344CB8AC3E}">
        <p14:creationId xmlns:p14="http://schemas.microsoft.com/office/powerpoint/2010/main" val="267620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10</a:t>
            </a:fld>
            <a:endParaRPr lang="en-GB"/>
          </a:p>
        </p:txBody>
      </p:sp>
    </p:spTree>
    <p:extLst>
      <p:ext uri="{BB962C8B-B14F-4D97-AF65-F5344CB8AC3E}">
        <p14:creationId xmlns:p14="http://schemas.microsoft.com/office/powerpoint/2010/main" val="822842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11</a:t>
            </a:fld>
            <a:endParaRPr lang="en-GB"/>
          </a:p>
        </p:txBody>
      </p:sp>
    </p:spTree>
    <p:extLst>
      <p:ext uri="{BB962C8B-B14F-4D97-AF65-F5344CB8AC3E}">
        <p14:creationId xmlns:p14="http://schemas.microsoft.com/office/powerpoint/2010/main" val="2820258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12</a:t>
            </a:fld>
            <a:endParaRPr lang="en-GB"/>
          </a:p>
        </p:txBody>
      </p:sp>
    </p:spTree>
    <p:extLst>
      <p:ext uri="{BB962C8B-B14F-4D97-AF65-F5344CB8AC3E}">
        <p14:creationId xmlns:p14="http://schemas.microsoft.com/office/powerpoint/2010/main" val="3586917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15</a:t>
            </a:fld>
            <a:endParaRPr lang="en-GB"/>
          </a:p>
        </p:txBody>
      </p:sp>
    </p:spTree>
    <p:extLst>
      <p:ext uri="{BB962C8B-B14F-4D97-AF65-F5344CB8AC3E}">
        <p14:creationId xmlns:p14="http://schemas.microsoft.com/office/powerpoint/2010/main" val="345597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80FC9E-4912-40C1-AD32-5B2E804665FB}" type="slidenum">
              <a:rPr lang="en-GB" smtClean="0"/>
              <a:t>16</a:t>
            </a:fld>
            <a:endParaRPr lang="en-GB"/>
          </a:p>
        </p:txBody>
      </p:sp>
    </p:spTree>
    <p:extLst>
      <p:ext uri="{BB962C8B-B14F-4D97-AF65-F5344CB8AC3E}">
        <p14:creationId xmlns:p14="http://schemas.microsoft.com/office/powerpoint/2010/main" val="143960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BC2F491-1261-448C-9250-0AF0B5F37852}"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1820488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C2F491-1261-448C-9250-0AF0B5F37852}"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070972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C2F491-1261-448C-9250-0AF0B5F37852}"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37660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C2F491-1261-448C-9250-0AF0B5F37852}"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50431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C2F491-1261-448C-9250-0AF0B5F37852}"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1993361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BC2F491-1261-448C-9250-0AF0B5F37852}"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642201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C2F491-1261-448C-9250-0AF0B5F37852}" type="datetimeFigureOut">
              <a:rPr lang="en-GB" smtClean="0"/>
              <a:t>18/09/2019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427731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BC2F491-1261-448C-9250-0AF0B5F37852}" type="datetimeFigureOut">
              <a:rPr lang="en-GB" smtClean="0"/>
              <a:t>18/09/2019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1113085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2F491-1261-448C-9250-0AF0B5F37852}" type="datetimeFigureOut">
              <a:rPr lang="en-GB" smtClean="0"/>
              <a:t>18/09/2019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507870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2F491-1261-448C-9250-0AF0B5F37852}"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2120532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2F491-1261-448C-9250-0AF0B5F37852}"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8B3139-8763-4B6D-B34F-C9BBBF897CF2}" type="slidenum">
              <a:rPr lang="en-GB" smtClean="0"/>
              <a:t>‹#›</a:t>
            </a:fld>
            <a:endParaRPr lang="en-GB"/>
          </a:p>
        </p:txBody>
      </p:sp>
    </p:spTree>
    <p:extLst>
      <p:ext uri="{BB962C8B-B14F-4D97-AF65-F5344CB8AC3E}">
        <p14:creationId xmlns:p14="http://schemas.microsoft.com/office/powerpoint/2010/main" val="1517366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2F491-1261-448C-9250-0AF0B5F37852}" type="datetimeFigureOut">
              <a:rPr lang="en-GB" smtClean="0"/>
              <a:t>18/09/2019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8B3139-8763-4B6D-B34F-C9BBBF897CF2}" type="slidenum">
              <a:rPr lang="en-GB" smtClean="0"/>
              <a:t>‹#›</a:t>
            </a:fld>
            <a:endParaRPr lang="en-GB"/>
          </a:p>
        </p:txBody>
      </p:sp>
    </p:spTree>
    <p:extLst>
      <p:ext uri="{BB962C8B-B14F-4D97-AF65-F5344CB8AC3E}">
        <p14:creationId xmlns:p14="http://schemas.microsoft.com/office/powerpoint/2010/main" val="3151733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RN_f1qp83bM"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7qOFtL3VEBc"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youtube.com/watch?v=OttRV5ykP7A"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wbGgIfHsx-I"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JpoOfrPKgm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0RUYNpdnALg" TargetMode="External"/><Relationship Id="rId2" Type="http://schemas.openxmlformats.org/officeDocument/2006/relationships/hyperlink" Target="https://www.youtube.com/watch?v=P-jE7KXYfPw"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1206500" y="431800"/>
            <a:ext cx="67183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9600" dirty="0" smtClean="0">
                <a:solidFill>
                  <a:srgbClr val="FF66FF"/>
                </a:solidFill>
                <a:effectLst>
                  <a:outerShdw blurRad="38100" dist="38100" dir="2700000" algn="tl">
                    <a:srgbClr val="000000"/>
                  </a:outerShdw>
                </a:effectLst>
                <a:latin typeface="Tahoma" pitchFamily="34" charset="0"/>
              </a:rPr>
              <a:t>Kinetics</a:t>
            </a:r>
            <a:r>
              <a:rPr lang="en-US" altLang="en-US" dirty="0" smtClean="0">
                <a:solidFill>
                  <a:srgbClr val="FF66FF"/>
                </a:solidFill>
                <a:effectLst>
                  <a:outerShdw blurRad="38100" dist="38100" dir="2700000" algn="tl">
                    <a:srgbClr val="000000"/>
                  </a:outerShdw>
                </a:effectLst>
                <a:latin typeface="Tahoma" pitchFamily="34" charset="0"/>
              </a:rPr>
              <a:t> </a:t>
            </a:r>
            <a:endParaRPr lang="en-US" altLang="en-US" dirty="0">
              <a:solidFill>
                <a:srgbClr val="FF66FF"/>
              </a:solidFill>
              <a:effectLst>
                <a:outerShdw blurRad="38100" dist="38100" dir="2700000" algn="tl">
                  <a:srgbClr val="000000"/>
                </a:outerShdw>
              </a:effectLst>
              <a:latin typeface="Tahoma" pitchFamily="34" charset="0"/>
            </a:endParaRPr>
          </a:p>
        </p:txBody>
      </p:sp>
      <p:sp>
        <p:nvSpPr>
          <p:cNvPr id="2088" name="Text Box 40"/>
          <p:cNvSpPr txBox="1">
            <a:spLocks noChangeArrowheads="1"/>
          </p:cNvSpPr>
          <p:nvPr/>
        </p:nvSpPr>
        <p:spPr bwMode="auto">
          <a:xfrm>
            <a:off x="2192338" y="6451600"/>
            <a:ext cx="48498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a:solidFill>
                  <a:srgbClr val="000066"/>
                </a:solidFill>
                <a:effectLst>
                  <a:outerShdw blurRad="38100" dist="38100" dir="2700000" algn="tl">
                    <a:srgbClr val="000000"/>
                  </a:outerShdw>
                </a:effectLst>
              </a:rPr>
              <a:t>KNOCKHARDY PUBLISHING</a:t>
            </a:r>
          </a:p>
        </p:txBody>
      </p:sp>
      <p:pic>
        <p:nvPicPr>
          <p:cNvPr id="2089" name="Picture 41" descr="KT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6725" y="4968875"/>
            <a:ext cx="561975" cy="1200150"/>
          </a:xfrm>
          <a:prstGeom prst="rect">
            <a:avLst/>
          </a:prstGeom>
          <a:noFill/>
          <a:extLst>
            <a:ext uri="{909E8E84-426E-40DD-AFC4-6F175D3DCCD1}">
              <a14:hiddenFill xmlns:a14="http://schemas.microsoft.com/office/drawing/2010/main">
                <a:solidFill>
                  <a:srgbClr val="FFFFFF"/>
                </a:solidFill>
              </a14:hiddenFill>
            </a:ext>
          </a:extLst>
        </p:spPr>
      </p:pic>
      <p:sp>
        <p:nvSpPr>
          <p:cNvPr id="2090" name="Text Box 42"/>
          <p:cNvSpPr txBox="1">
            <a:spLocks noChangeArrowheads="1"/>
          </p:cNvSpPr>
          <p:nvPr/>
        </p:nvSpPr>
        <p:spPr bwMode="auto">
          <a:xfrm>
            <a:off x="7413625" y="5932488"/>
            <a:ext cx="163195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3600">
                <a:solidFill>
                  <a:srgbClr val="EAEAEA"/>
                </a:solidFill>
                <a:effectLst>
                  <a:outerShdw blurRad="38100" dist="38100" dir="2700000" algn="tl">
                    <a:srgbClr val="000000"/>
                  </a:outerShdw>
                </a:effectLst>
                <a:latin typeface="Arial" charset="0"/>
              </a:rPr>
              <a:t>2008 </a:t>
            </a:r>
            <a:r>
              <a:rPr lang="en-GB" altLang="en-US" sz="1200">
                <a:solidFill>
                  <a:srgbClr val="EAEAEA"/>
                </a:solidFill>
                <a:effectLst>
                  <a:outerShdw blurRad="38100" dist="38100" dir="2700000" algn="tl">
                    <a:srgbClr val="000000"/>
                  </a:outerShdw>
                </a:effectLst>
                <a:latin typeface="Arial" charset="0"/>
              </a:rPr>
              <a:t>SPECIFICATIONS</a:t>
            </a:r>
          </a:p>
        </p:txBody>
      </p:sp>
    </p:spTree>
    <p:extLst>
      <p:ext uri="{BB962C8B-B14F-4D97-AF65-F5344CB8AC3E}">
        <p14:creationId xmlns:p14="http://schemas.microsoft.com/office/powerpoint/2010/main" val="25596767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3"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564"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565"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566"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569" name="Text Box 9"/>
          <p:cNvSpPr txBox="1">
            <a:spLocks noChangeArrowheads="1"/>
          </p:cNvSpPr>
          <p:nvPr/>
        </p:nvSpPr>
        <p:spPr bwMode="auto">
          <a:xfrm>
            <a:off x="273050" y="1025525"/>
            <a:ext cx="8620125" cy="49705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800" dirty="0">
                <a:solidFill>
                  <a:srgbClr val="CC0000"/>
                </a:solidFill>
                <a:latin typeface="Arial" charset="0"/>
              </a:rPr>
              <a:t>Experimental Investigation</a:t>
            </a:r>
            <a:endParaRPr lang="en-GB" altLang="en-US" sz="1400" b="0" dirty="0">
              <a:latin typeface="Arial" charset="0"/>
            </a:endParaRPr>
          </a:p>
          <a:p>
            <a:pPr algn="l">
              <a:spcAft>
                <a:spcPts val="200"/>
              </a:spcAft>
            </a:pPr>
            <a:endParaRPr lang="en-GB" altLang="en-US" sz="1400" b="0" dirty="0">
              <a:latin typeface="Arial" charset="0"/>
            </a:endParaRPr>
          </a:p>
          <a:p>
            <a:pPr algn="l">
              <a:spcAft>
                <a:spcPts val="200"/>
              </a:spcAft>
              <a:buFontTx/>
              <a:buChar char="•"/>
            </a:pPr>
            <a:r>
              <a:rPr lang="en-GB" altLang="en-US" sz="1600" dirty="0">
                <a:latin typeface="Arial" charset="0"/>
              </a:rPr>
              <a:t>  the variation in concentration of a reactant or product is followed with </a:t>
            </a:r>
            <a:r>
              <a:rPr lang="en-GB" altLang="en-US" sz="1600" b="1" dirty="0">
                <a:latin typeface="Arial" charset="0"/>
              </a:rPr>
              <a:t>time</a:t>
            </a:r>
          </a:p>
          <a:p>
            <a:pPr algn="l">
              <a:spcAft>
                <a:spcPts val="200"/>
              </a:spcAft>
              <a:buFontTx/>
              <a:buChar char="•"/>
            </a:pPr>
            <a:r>
              <a:rPr lang="en-GB" altLang="en-US" sz="1600" dirty="0">
                <a:latin typeface="Arial" charset="0"/>
              </a:rPr>
              <a:t>  the method depends on the reaction type and the properties of reactants/products</a:t>
            </a:r>
          </a:p>
          <a:p>
            <a:pPr algn="l">
              <a:spcAft>
                <a:spcPts val="200"/>
              </a:spcAft>
            </a:pPr>
            <a:endParaRPr lang="en-GB" altLang="en-US" sz="1600" dirty="0">
              <a:latin typeface="Arial" charset="0"/>
            </a:endParaRPr>
          </a:p>
          <a:p>
            <a:pPr algn="l">
              <a:spcAft>
                <a:spcPts val="200"/>
              </a:spcAft>
            </a:pPr>
            <a:endParaRPr lang="en-GB" altLang="en-US" sz="1600" dirty="0">
              <a:latin typeface="Arial" charset="0"/>
            </a:endParaRPr>
          </a:p>
          <a:p>
            <a:pPr marL="400050" indent="-400050" algn="l">
              <a:spcAft>
                <a:spcPts val="200"/>
              </a:spcAft>
              <a:buAutoNum type="romanLcParenR"/>
            </a:pPr>
            <a:r>
              <a:rPr lang="en-GB" altLang="en-US" sz="1600" dirty="0" smtClean="0">
                <a:latin typeface="Arial" charset="0"/>
              </a:rPr>
              <a:t>Titration</a:t>
            </a:r>
          </a:p>
          <a:p>
            <a:pPr marL="400050" indent="-400050" algn="l">
              <a:spcAft>
                <a:spcPts val="200"/>
              </a:spcAft>
              <a:buAutoNum type="romanLcParenR"/>
            </a:pPr>
            <a:r>
              <a:rPr lang="en-GB" altLang="en-US" sz="1600" b="0" dirty="0" smtClean="0">
                <a:latin typeface="Arial" charset="0"/>
              </a:rPr>
              <a:t>Colorimetry</a:t>
            </a:r>
          </a:p>
          <a:p>
            <a:pPr marL="400050" indent="-400050" algn="l">
              <a:spcAft>
                <a:spcPts val="200"/>
              </a:spcAft>
              <a:buAutoNum type="romanLcParenR"/>
            </a:pPr>
            <a:r>
              <a:rPr lang="en-GB" altLang="en-US" sz="1600" dirty="0" smtClean="0">
                <a:latin typeface="Arial" charset="0"/>
              </a:rPr>
              <a:t>Mass change</a:t>
            </a:r>
          </a:p>
          <a:p>
            <a:pPr marL="400050" indent="-400050" algn="l">
              <a:spcAft>
                <a:spcPts val="200"/>
              </a:spcAft>
              <a:buAutoNum type="romanLcParenR"/>
            </a:pPr>
            <a:r>
              <a:rPr lang="en-GB" altLang="en-US" sz="1600" b="0" dirty="0" smtClean="0">
                <a:latin typeface="Arial" charset="0"/>
              </a:rPr>
              <a:t>Volume of gas evolved</a:t>
            </a:r>
          </a:p>
          <a:p>
            <a:pPr marL="400050" indent="-400050" algn="l">
              <a:spcAft>
                <a:spcPts val="200"/>
              </a:spcAft>
              <a:buAutoNum type="romanLcParenR"/>
            </a:pPr>
            <a:r>
              <a:rPr lang="en-GB" altLang="en-US" sz="1600" dirty="0" smtClean="0">
                <a:latin typeface="Arial" charset="0"/>
              </a:rPr>
              <a:t>Other suitable techniques (e.g. Conductivity, IR )</a:t>
            </a:r>
            <a:endParaRPr lang="en-GB" altLang="en-US" sz="1600" b="0" dirty="0">
              <a:latin typeface="Arial" charset="0"/>
            </a:endParaRPr>
          </a:p>
          <a:p>
            <a:pPr algn="l">
              <a:spcAft>
                <a:spcPts val="200"/>
              </a:spcAft>
            </a:pPr>
            <a:endParaRPr lang="en-GB" altLang="en-US" sz="1600" b="0" dirty="0">
              <a:latin typeface="Arial" charset="0"/>
            </a:endParaRPr>
          </a:p>
          <a:p>
            <a:pPr>
              <a:spcAft>
                <a:spcPts val="200"/>
              </a:spcAft>
            </a:pPr>
            <a:r>
              <a:rPr lang="en-GB" altLang="en-US" sz="1600" i="1" dirty="0" smtClean="0">
                <a:solidFill>
                  <a:srgbClr val="000066"/>
                </a:solidFill>
                <a:latin typeface="Arial" charset="0"/>
              </a:rPr>
              <a:t>Core practical 13a 13b Titrimetric method (basically a titration) and Harcourt-</a:t>
            </a:r>
            <a:r>
              <a:rPr lang="en-GB" altLang="en-US" sz="1600" i="1" dirty="0" err="1" smtClean="0">
                <a:solidFill>
                  <a:srgbClr val="000066"/>
                </a:solidFill>
                <a:latin typeface="Arial" charset="0"/>
              </a:rPr>
              <a:t>Esson</a:t>
            </a:r>
            <a:r>
              <a:rPr lang="en-GB" altLang="en-US" sz="1600" i="1" dirty="0" smtClean="0">
                <a:solidFill>
                  <a:srgbClr val="000066"/>
                </a:solidFill>
                <a:latin typeface="Arial" charset="0"/>
              </a:rPr>
              <a:t> (iodine clock reaction (details in this afternoon session) </a:t>
            </a:r>
          </a:p>
          <a:p>
            <a:pPr>
              <a:spcAft>
                <a:spcPts val="200"/>
              </a:spcAft>
            </a:pPr>
            <a:endParaRPr lang="en-GB" altLang="en-US" sz="1600" i="1" dirty="0">
              <a:solidFill>
                <a:srgbClr val="000066"/>
              </a:solidFill>
              <a:latin typeface="Arial" charset="0"/>
            </a:endParaRPr>
          </a:p>
          <a:p>
            <a:pPr>
              <a:spcAft>
                <a:spcPts val="200"/>
              </a:spcAft>
            </a:pPr>
            <a:r>
              <a:rPr lang="en-GB" sz="1600" dirty="0" smtClean="0"/>
              <a:t>Two colourless </a:t>
            </a:r>
            <a:r>
              <a:rPr lang="en-GB" sz="1600" dirty="0"/>
              <a:t>solutions are mixed and at first there is no visible reaction. After a short time delay, the liquid suddenly turns to a shade of dark blue</a:t>
            </a:r>
            <a:endParaRPr lang="en-GB" altLang="en-US" sz="1600" i="1" dirty="0" smtClean="0">
              <a:solidFill>
                <a:srgbClr val="000066"/>
              </a:solidFill>
              <a:latin typeface="Arial" charset="0"/>
            </a:endParaRPr>
          </a:p>
          <a:p>
            <a:pPr>
              <a:spcAft>
                <a:spcPts val="200"/>
              </a:spcAft>
            </a:pPr>
            <a:endParaRPr lang="en-US" altLang="en-US" sz="1600" b="0" i="1" dirty="0">
              <a:solidFill>
                <a:srgbClr val="000066"/>
              </a:solidFill>
              <a:latin typeface="Arial" charset="0"/>
            </a:endParaRPr>
          </a:p>
        </p:txBody>
      </p:sp>
      <p:sp>
        <p:nvSpPr>
          <p:cNvPr id="194570" name="Text Box 10"/>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MEASURING THE RATE</a:t>
            </a:r>
          </a:p>
        </p:txBody>
      </p:sp>
      <p:sp>
        <p:nvSpPr>
          <p:cNvPr id="2" name="TextBox 1"/>
          <p:cNvSpPr txBox="1"/>
          <p:nvPr/>
        </p:nvSpPr>
        <p:spPr>
          <a:xfrm>
            <a:off x="5436096" y="404664"/>
            <a:ext cx="2736304" cy="369332"/>
          </a:xfrm>
          <a:prstGeom prst="rect">
            <a:avLst/>
          </a:prstGeom>
          <a:noFill/>
        </p:spPr>
        <p:txBody>
          <a:bodyPr wrap="square" rtlCol="0">
            <a:spAutoFit/>
          </a:bodyPr>
          <a:lstStyle/>
          <a:p>
            <a:r>
              <a:rPr lang="en-GB" b="1" dirty="0" smtClean="0"/>
              <a:t>Pages 12-13</a:t>
            </a:r>
            <a:endParaRPr lang="en-GB" b="1" dirty="0"/>
          </a:p>
        </p:txBody>
      </p:sp>
    </p:spTree>
    <p:extLst>
      <p:ext uri="{BB962C8B-B14F-4D97-AF65-F5344CB8AC3E}">
        <p14:creationId xmlns:p14="http://schemas.microsoft.com/office/powerpoint/2010/main" val="426661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Line 2"/>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36547" name="AutoShape 3">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36548" name="Line 4"/>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36549" name="AutoShape 5">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36552" name="Text Box 8"/>
          <p:cNvSpPr txBox="1">
            <a:spLocks noChangeArrowheads="1"/>
          </p:cNvSpPr>
          <p:nvPr/>
        </p:nvSpPr>
        <p:spPr bwMode="auto">
          <a:xfrm>
            <a:off x="306389" y="990600"/>
            <a:ext cx="4697660" cy="1154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ts val="200"/>
              </a:spcAft>
            </a:pPr>
            <a:r>
              <a:rPr lang="en-GB" altLang="en-US" sz="1600" dirty="0">
                <a:solidFill>
                  <a:srgbClr val="CC3300"/>
                </a:solidFill>
                <a:latin typeface="Arial" charset="0"/>
              </a:rPr>
              <a:t>Reactions are fastest at the start </a:t>
            </a:r>
            <a:r>
              <a:rPr lang="en-GB" altLang="en-US" sz="1600" dirty="0" smtClean="0">
                <a:solidFill>
                  <a:srgbClr val="CC3300"/>
                </a:solidFill>
                <a:latin typeface="Arial" charset="0"/>
              </a:rPr>
              <a:t>they </a:t>
            </a:r>
          </a:p>
          <a:p>
            <a:pPr>
              <a:spcAft>
                <a:spcPts val="200"/>
              </a:spcAft>
            </a:pPr>
            <a:r>
              <a:rPr lang="en-GB" altLang="en-US" sz="1600" dirty="0" smtClean="0">
                <a:solidFill>
                  <a:srgbClr val="CC3300"/>
                </a:solidFill>
                <a:latin typeface="Arial" charset="0"/>
              </a:rPr>
              <a:t>get </a:t>
            </a:r>
            <a:r>
              <a:rPr lang="en-GB" altLang="en-US" sz="1600" dirty="0">
                <a:solidFill>
                  <a:srgbClr val="CC3300"/>
                </a:solidFill>
                <a:latin typeface="Arial" charset="0"/>
              </a:rPr>
              <a:t>slower as the  reactants concentration drops.</a:t>
            </a:r>
          </a:p>
          <a:p>
            <a:pPr algn="l">
              <a:spcAft>
                <a:spcPts val="200"/>
              </a:spcAft>
            </a:pPr>
            <a:endParaRPr lang="en-GB" altLang="en-US" sz="1600" dirty="0">
              <a:solidFill>
                <a:srgbClr val="CC3300"/>
              </a:solidFill>
              <a:latin typeface="Arial" charset="0"/>
            </a:endParaRPr>
          </a:p>
          <a:p>
            <a:pPr>
              <a:spcAft>
                <a:spcPts val="200"/>
              </a:spcAft>
            </a:pPr>
            <a:endParaRPr lang="en-US" altLang="en-US" sz="1600" b="0" dirty="0">
              <a:latin typeface="Arial" charset="0"/>
            </a:endParaRPr>
          </a:p>
        </p:txBody>
      </p:sp>
      <p:sp>
        <p:nvSpPr>
          <p:cNvPr id="236553" name="Text Box 9"/>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RATE CHANGE DURING A REACTION</a:t>
            </a:r>
          </a:p>
        </p:txBody>
      </p:sp>
      <p:sp>
        <p:nvSpPr>
          <p:cNvPr id="236568" name="Text Box 24"/>
          <p:cNvSpPr txBox="1">
            <a:spLocks noChangeArrowheads="1"/>
          </p:cNvSpPr>
          <p:nvPr/>
        </p:nvSpPr>
        <p:spPr bwMode="auto">
          <a:xfrm>
            <a:off x="368300" y="2162175"/>
            <a:ext cx="3998913" cy="3930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800" dirty="0">
                <a:solidFill>
                  <a:srgbClr val="CC3300"/>
                </a:solidFill>
                <a:latin typeface="Arial" charset="0"/>
              </a:rPr>
              <a:t>Reactants</a:t>
            </a:r>
            <a:r>
              <a:rPr lang="en-GB" altLang="en-US" sz="1800" b="0" dirty="0">
                <a:solidFill>
                  <a:srgbClr val="CC3300"/>
                </a:solidFill>
                <a:latin typeface="Arial" charset="0"/>
              </a:rPr>
              <a:t> (</a:t>
            </a:r>
            <a:r>
              <a:rPr lang="en-GB" altLang="en-US" sz="1800" dirty="0">
                <a:solidFill>
                  <a:srgbClr val="CC3300"/>
                </a:solidFill>
                <a:latin typeface="Arial" charset="0"/>
              </a:rPr>
              <a:t>A</a:t>
            </a:r>
            <a:r>
              <a:rPr lang="en-GB" altLang="en-US" sz="1800" b="0" dirty="0">
                <a:solidFill>
                  <a:srgbClr val="CC3300"/>
                </a:solidFill>
                <a:latin typeface="Arial" charset="0"/>
              </a:rPr>
              <a:t> </a:t>
            </a:r>
            <a:r>
              <a:rPr lang="en-GB" altLang="en-US" sz="1800" dirty="0">
                <a:solidFill>
                  <a:srgbClr val="CC3300"/>
                </a:solidFill>
                <a:latin typeface="Arial" charset="0"/>
              </a:rPr>
              <a:t>and</a:t>
            </a:r>
            <a:r>
              <a:rPr lang="en-GB" altLang="en-US" sz="1800" b="0" dirty="0">
                <a:solidFill>
                  <a:srgbClr val="CC3300"/>
                </a:solidFill>
                <a:latin typeface="Arial" charset="0"/>
              </a:rPr>
              <a:t> </a:t>
            </a:r>
            <a:r>
              <a:rPr lang="en-GB" altLang="en-US" sz="1800" dirty="0">
                <a:solidFill>
                  <a:srgbClr val="CC3300"/>
                </a:solidFill>
                <a:latin typeface="Arial" charset="0"/>
              </a:rPr>
              <a:t>B</a:t>
            </a:r>
            <a:r>
              <a:rPr lang="en-GB" altLang="en-US" sz="1800" b="0" dirty="0">
                <a:solidFill>
                  <a:srgbClr val="CC3300"/>
                </a:solidFill>
                <a:latin typeface="Arial" charset="0"/>
              </a:rPr>
              <a:t>)</a:t>
            </a:r>
            <a:endParaRPr lang="en-GB" altLang="en-US" sz="1600" b="0" dirty="0">
              <a:solidFill>
                <a:srgbClr val="CC3300"/>
              </a:solidFill>
              <a:latin typeface="Arial" charset="0"/>
            </a:endParaRPr>
          </a:p>
          <a:p>
            <a:pPr algn="l">
              <a:spcAft>
                <a:spcPts val="200"/>
              </a:spcAft>
            </a:pPr>
            <a:r>
              <a:rPr lang="en-GB" altLang="en-US" sz="1600" dirty="0">
                <a:latin typeface="Arial" charset="0"/>
              </a:rPr>
              <a:t>Concentration decreases with time</a:t>
            </a:r>
          </a:p>
          <a:p>
            <a:pPr algn="l">
              <a:spcAft>
                <a:spcPts val="200"/>
              </a:spcAft>
            </a:pPr>
            <a:r>
              <a:rPr lang="en-GB" altLang="en-US" sz="1600" dirty="0">
                <a:latin typeface="Arial" charset="0"/>
              </a:rPr>
              <a:t> 	</a:t>
            </a:r>
          </a:p>
          <a:p>
            <a:pPr algn="l">
              <a:spcAft>
                <a:spcPts val="200"/>
              </a:spcAft>
            </a:pPr>
            <a:r>
              <a:rPr lang="en-GB" altLang="en-US" sz="1800" dirty="0">
                <a:solidFill>
                  <a:srgbClr val="CC3300"/>
                </a:solidFill>
                <a:latin typeface="Arial" charset="0"/>
              </a:rPr>
              <a:t>Product</a:t>
            </a:r>
            <a:r>
              <a:rPr lang="en-GB" altLang="en-US" sz="1800" b="0" dirty="0">
                <a:solidFill>
                  <a:srgbClr val="CC3300"/>
                </a:solidFill>
                <a:latin typeface="Arial" charset="0"/>
              </a:rPr>
              <a:t> (</a:t>
            </a:r>
            <a:r>
              <a:rPr lang="en-GB" altLang="en-US" sz="1800" dirty="0">
                <a:solidFill>
                  <a:srgbClr val="CC3300"/>
                </a:solidFill>
                <a:latin typeface="Arial" charset="0"/>
              </a:rPr>
              <a:t>C</a:t>
            </a:r>
            <a:r>
              <a:rPr lang="en-GB" altLang="en-US" sz="1800" b="0" dirty="0">
                <a:solidFill>
                  <a:srgbClr val="CC3300"/>
                </a:solidFill>
                <a:latin typeface="Arial" charset="0"/>
              </a:rPr>
              <a:t>)</a:t>
            </a:r>
            <a:endParaRPr lang="en-GB" altLang="en-US" sz="1600" b="0" dirty="0">
              <a:latin typeface="Arial" charset="0"/>
            </a:endParaRPr>
          </a:p>
          <a:p>
            <a:pPr algn="l">
              <a:spcAft>
                <a:spcPts val="200"/>
              </a:spcAft>
            </a:pPr>
            <a:r>
              <a:rPr lang="en-GB" altLang="en-US" sz="1600" dirty="0">
                <a:latin typeface="Arial" charset="0"/>
              </a:rPr>
              <a:t>Concentration increases with time</a:t>
            </a:r>
          </a:p>
          <a:p>
            <a:pPr algn="l">
              <a:spcAft>
                <a:spcPts val="200"/>
              </a:spcAft>
            </a:pPr>
            <a:r>
              <a:rPr lang="en-GB" altLang="en-US" sz="1600" b="0" dirty="0">
                <a:latin typeface="Arial" charset="0"/>
              </a:rPr>
              <a:t>		</a:t>
            </a:r>
          </a:p>
          <a:p>
            <a:pPr algn="l">
              <a:spcAft>
                <a:spcPts val="200"/>
              </a:spcAft>
              <a:buFontTx/>
              <a:buChar char="•"/>
            </a:pPr>
            <a:r>
              <a:rPr lang="en-GB" altLang="en-US" sz="1600" dirty="0">
                <a:latin typeface="Arial" charset="0"/>
              </a:rPr>
              <a:t> the steeper the curve the faster the</a:t>
            </a:r>
          </a:p>
          <a:p>
            <a:pPr algn="l">
              <a:spcAft>
                <a:spcPts val="200"/>
              </a:spcAft>
            </a:pPr>
            <a:r>
              <a:rPr lang="en-GB" altLang="en-US" sz="1600" dirty="0">
                <a:latin typeface="Arial" charset="0"/>
              </a:rPr>
              <a:t>  rate of the reaction</a:t>
            </a:r>
          </a:p>
          <a:p>
            <a:pPr algn="l">
              <a:spcAft>
                <a:spcPts val="200"/>
              </a:spcAft>
            </a:pPr>
            <a:r>
              <a:rPr lang="en-GB" altLang="en-US" sz="1600" b="0" dirty="0">
                <a:latin typeface="Arial" charset="0"/>
              </a:rPr>
              <a:t>	</a:t>
            </a:r>
          </a:p>
          <a:p>
            <a:pPr algn="l">
              <a:spcAft>
                <a:spcPts val="200"/>
              </a:spcAft>
              <a:buFontTx/>
              <a:buChar char="•"/>
            </a:pPr>
            <a:r>
              <a:rPr lang="en-GB" altLang="en-US" sz="1600" dirty="0">
                <a:latin typeface="Arial" charset="0"/>
              </a:rPr>
              <a:t> reactions start off quickly because of</a:t>
            </a:r>
          </a:p>
          <a:p>
            <a:pPr algn="l">
              <a:spcAft>
                <a:spcPts val="200"/>
              </a:spcAft>
            </a:pPr>
            <a:r>
              <a:rPr lang="en-GB" altLang="en-US" sz="1600" dirty="0">
                <a:latin typeface="Arial" charset="0"/>
              </a:rPr>
              <a:t>  the greater likelihood of collisions</a:t>
            </a:r>
            <a:endParaRPr lang="en-GB" altLang="en-US" sz="1600" b="0" dirty="0">
              <a:latin typeface="Arial" charset="0"/>
            </a:endParaRPr>
          </a:p>
          <a:p>
            <a:pPr algn="l">
              <a:spcAft>
                <a:spcPts val="200"/>
              </a:spcAft>
            </a:pPr>
            <a:r>
              <a:rPr lang="en-GB" altLang="en-US" sz="1600" b="0" dirty="0">
                <a:latin typeface="Arial" charset="0"/>
              </a:rPr>
              <a:t>	</a:t>
            </a:r>
          </a:p>
          <a:p>
            <a:pPr algn="l">
              <a:spcAft>
                <a:spcPts val="200"/>
              </a:spcAft>
              <a:buFontTx/>
              <a:buChar char="•"/>
            </a:pPr>
            <a:r>
              <a:rPr lang="en-GB" altLang="en-US" sz="1600" dirty="0">
                <a:latin typeface="Arial" charset="0"/>
              </a:rPr>
              <a:t> reactions slow down with time as</a:t>
            </a:r>
          </a:p>
          <a:p>
            <a:pPr algn="l">
              <a:spcAft>
                <a:spcPts val="200"/>
              </a:spcAft>
            </a:pPr>
            <a:r>
              <a:rPr lang="en-GB" altLang="en-US" sz="1600" dirty="0">
                <a:latin typeface="Arial" charset="0"/>
              </a:rPr>
              <a:t>  there are fewer reactants to collide </a:t>
            </a:r>
            <a:endParaRPr lang="en-US" altLang="en-US" sz="1600" dirty="0">
              <a:latin typeface="Arial" charset="0"/>
            </a:endParaRPr>
          </a:p>
        </p:txBody>
      </p:sp>
      <p:grpSp>
        <p:nvGrpSpPr>
          <p:cNvPr id="236572" name="Group 28"/>
          <p:cNvGrpSpPr>
            <a:grpSpLocks/>
          </p:cNvGrpSpPr>
          <p:nvPr/>
        </p:nvGrpSpPr>
        <p:grpSpPr bwMode="auto">
          <a:xfrm>
            <a:off x="4852988" y="2751138"/>
            <a:ext cx="3478212" cy="2878137"/>
            <a:chOff x="3041" y="1536"/>
            <a:chExt cx="2191" cy="1813"/>
          </a:xfrm>
        </p:grpSpPr>
        <p:pic>
          <p:nvPicPr>
            <p:cNvPr id="236565" name="Picture 21" descr="abc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1536"/>
              <a:ext cx="2016" cy="1631"/>
            </a:xfrm>
            <a:prstGeom prst="rect">
              <a:avLst/>
            </a:prstGeom>
            <a:noFill/>
            <a:extLst>
              <a:ext uri="{909E8E84-426E-40DD-AFC4-6F175D3DCCD1}">
                <a14:hiddenFill xmlns:a14="http://schemas.microsoft.com/office/drawing/2010/main">
                  <a:solidFill>
                    <a:srgbClr val="FFFFFF"/>
                  </a:solidFill>
                </a14:hiddenFill>
              </a:ext>
            </a:extLst>
          </p:spPr>
        </p:pic>
        <p:sp>
          <p:nvSpPr>
            <p:cNvPr id="236566" name="Text Box 22"/>
            <p:cNvSpPr txBox="1">
              <a:spLocks noChangeArrowheads="1"/>
            </p:cNvSpPr>
            <p:nvPr/>
          </p:nvSpPr>
          <p:spPr bwMode="auto">
            <a:xfrm>
              <a:off x="4104" y="3176"/>
              <a:ext cx="369"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200">
                  <a:latin typeface="Arial" charset="0"/>
                </a:rPr>
                <a:t>TIME</a:t>
              </a:r>
              <a:endParaRPr lang="en-US" altLang="en-US" sz="1000">
                <a:latin typeface="Arial" charset="0"/>
              </a:endParaRPr>
            </a:p>
          </p:txBody>
        </p:sp>
        <p:sp>
          <p:nvSpPr>
            <p:cNvPr id="236567" name="Text Box 23"/>
            <p:cNvSpPr txBox="1">
              <a:spLocks noChangeArrowheads="1"/>
            </p:cNvSpPr>
            <p:nvPr/>
          </p:nvSpPr>
          <p:spPr bwMode="auto">
            <a:xfrm rot="-5400000">
              <a:off x="2648" y="2192"/>
              <a:ext cx="960"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200">
                  <a:latin typeface="Arial" charset="0"/>
                </a:rPr>
                <a:t>CONCENTRATION</a:t>
              </a:r>
              <a:endParaRPr lang="en-US" altLang="en-US" sz="1000">
                <a:latin typeface="Arial" charset="0"/>
              </a:endParaRPr>
            </a:p>
          </p:txBody>
        </p:sp>
        <p:sp>
          <p:nvSpPr>
            <p:cNvPr id="236569" name="Text Box 25"/>
            <p:cNvSpPr txBox="1">
              <a:spLocks noChangeArrowheads="1"/>
            </p:cNvSpPr>
            <p:nvPr/>
          </p:nvSpPr>
          <p:spPr bwMode="auto">
            <a:xfrm>
              <a:off x="3600" y="2784"/>
              <a:ext cx="192"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solidFill>
                    <a:srgbClr val="3366FF"/>
                  </a:solidFill>
                  <a:latin typeface="Arial" charset="0"/>
                </a:rPr>
                <a:t>B</a:t>
              </a:r>
              <a:endParaRPr lang="en-US" altLang="en-US" sz="1000">
                <a:latin typeface="Arial" charset="0"/>
              </a:endParaRPr>
            </a:p>
          </p:txBody>
        </p:sp>
        <p:sp>
          <p:nvSpPr>
            <p:cNvPr id="236570" name="Text Box 26"/>
            <p:cNvSpPr txBox="1">
              <a:spLocks noChangeArrowheads="1"/>
            </p:cNvSpPr>
            <p:nvPr/>
          </p:nvSpPr>
          <p:spPr bwMode="auto">
            <a:xfrm>
              <a:off x="4704" y="2736"/>
              <a:ext cx="192"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solidFill>
                    <a:srgbClr val="FF3300"/>
                  </a:solidFill>
                  <a:latin typeface="Arial" charset="0"/>
                </a:rPr>
                <a:t>A</a:t>
              </a:r>
              <a:endParaRPr lang="en-US" altLang="en-US" sz="1000">
                <a:latin typeface="Arial" charset="0"/>
              </a:endParaRPr>
            </a:p>
          </p:txBody>
        </p:sp>
        <p:sp>
          <p:nvSpPr>
            <p:cNvPr id="236571" name="Text Box 27"/>
            <p:cNvSpPr txBox="1">
              <a:spLocks noChangeArrowheads="1"/>
            </p:cNvSpPr>
            <p:nvPr/>
          </p:nvSpPr>
          <p:spPr bwMode="auto">
            <a:xfrm>
              <a:off x="3936" y="1824"/>
              <a:ext cx="192"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C</a:t>
              </a:r>
              <a:endParaRPr lang="en-US" altLang="en-US" sz="1000">
                <a:latin typeface="Arial" charset="0"/>
              </a:endParaRPr>
            </a:p>
          </p:txBody>
        </p:sp>
      </p:grpSp>
      <p:sp>
        <p:nvSpPr>
          <p:cNvPr id="2" name="TextBox 1"/>
          <p:cNvSpPr txBox="1"/>
          <p:nvPr/>
        </p:nvSpPr>
        <p:spPr>
          <a:xfrm>
            <a:off x="6045200" y="1052736"/>
            <a:ext cx="1983184" cy="369332"/>
          </a:xfrm>
          <a:prstGeom prst="rect">
            <a:avLst/>
          </a:prstGeom>
          <a:noFill/>
        </p:spPr>
        <p:txBody>
          <a:bodyPr wrap="square" rtlCol="0">
            <a:spAutoFit/>
          </a:bodyPr>
          <a:lstStyle/>
          <a:p>
            <a:r>
              <a:rPr lang="en-GB" b="1" dirty="0" smtClean="0"/>
              <a:t>Page 14</a:t>
            </a:r>
            <a:endParaRPr lang="en-GB" b="1" dirty="0"/>
          </a:p>
        </p:txBody>
      </p:sp>
    </p:spTree>
    <p:extLst>
      <p:ext uri="{BB962C8B-B14F-4D97-AF65-F5344CB8AC3E}">
        <p14:creationId xmlns:p14="http://schemas.microsoft.com/office/powerpoint/2010/main" val="11783473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9"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3540"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3541"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3542"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3545" name="Text Box 9"/>
          <p:cNvSpPr txBox="1">
            <a:spLocks noChangeArrowheads="1"/>
          </p:cNvSpPr>
          <p:nvPr/>
        </p:nvSpPr>
        <p:spPr bwMode="auto">
          <a:xfrm>
            <a:off x="420688" y="974725"/>
            <a:ext cx="84899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CC3300"/>
                </a:solidFill>
                <a:latin typeface="Arial" charset="0"/>
              </a:rPr>
              <a:t>RATE</a:t>
            </a:r>
            <a:r>
              <a:rPr lang="en-GB" altLang="en-US" sz="1600" b="0">
                <a:latin typeface="Arial" charset="0"/>
              </a:rPr>
              <a:t>	</a:t>
            </a:r>
            <a:r>
              <a:rPr lang="en-GB" altLang="en-US" sz="1600">
                <a:latin typeface="Arial" charset="0"/>
              </a:rPr>
              <a:t>How much concentration changes with time. It is the equivalent of velocity.</a:t>
            </a:r>
            <a:endParaRPr lang="en-US" altLang="en-US" sz="1600">
              <a:latin typeface="Arial" charset="0"/>
            </a:endParaRPr>
          </a:p>
        </p:txBody>
      </p:sp>
      <p:sp>
        <p:nvSpPr>
          <p:cNvPr id="193546" name="Text Box 10"/>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MEASURING THE RATE</a:t>
            </a:r>
          </a:p>
        </p:txBody>
      </p:sp>
      <p:pic>
        <p:nvPicPr>
          <p:cNvPr id="193548" name="Picture 12" descr="yovx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950" y="1874838"/>
            <a:ext cx="3687763" cy="2862262"/>
          </a:xfrm>
          <a:prstGeom prst="rect">
            <a:avLst/>
          </a:prstGeom>
          <a:noFill/>
          <a:extLst>
            <a:ext uri="{909E8E84-426E-40DD-AFC4-6F175D3DCCD1}">
              <a14:hiddenFill xmlns:a14="http://schemas.microsoft.com/office/drawing/2010/main">
                <a:solidFill>
                  <a:srgbClr val="FFFFFF"/>
                </a:solidFill>
              </a14:hiddenFill>
            </a:ext>
          </a:extLst>
        </p:spPr>
      </p:pic>
      <p:sp>
        <p:nvSpPr>
          <p:cNvPr id="193552" name="Text Box 16"/>
          <p:cNvSpPr txBox="1">
            <a:spLocks noChangeArrowheads="1"/>
          </p:cNvSpPr>
          <p:nvPr/>
        </p:nvSpPr>
        <p:spPr bwMode="auto">
          <a:xfrm>
            <a:off x="6084888" y="3101975"/>
            <a:ext cx="2286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y</a:t>
            </a:r>
          </a:p>
        </p:txBody>
      </p:sp>
      <p:sp>
        <p:nvSpPr>
          <p:cNvPr id="193553" name="Text Box 17"/>
          <p:cNvSpPr txBox="1">
            <a:spLocks noChangeArrowheads="1"/>
          </p:cNvSpPr>
          <p:nvPr/>
        </p:nvSpPr>
        <p:spPr bwMode="auto">
          <a:xfrm rot="-5400000">
            <a:off x="1425575" y="3036888"/>
            <a:ext cx="18796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CONCENTRATION</a:t>
            </a:r>
          </a:p>
        </p:txBody>
      </p:sp>
      <p:grpSp>
        <p:nvGrpSpPr>
          <p:cNvPr id="193565" name="Group 29"/>
          <p:cNvGrpSpPr>
            <a:grpSpLocks/>
          </p:cNvGrpSpPr>
          <p:nvPr/>
        </p:nvGrpSpPr>
        <p:grpSpPr bwMode="auto">
          <a:xfrm>
            <a:off x="4945063" y="3951288"/>
            <a:ext cx="1905000" cy="606425"/>
            <a:chOff x="3563" y="2408"/>
            <a:chExt cx="1200" cy="382"/>
          </a:xfrm>
        </p:grpSpPr>
        <p:sp>
          <p:nvSpPr>
            <p:cNvPr id="193556" name="Text Box 20"/>
            <p:cNvSpPr txBox="1">
              <a:spLocks noChangeArrowheads="1"/>
            </p:cNvSpPr>
            <p:nvPr/>
          </p:nvSpPr>
          <p:spPr bwMode="auto">
            <a:xfrm>
              <a:off x="3563" y="2408"/>
              <a:ext cx="1200" cy="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 </a:t>
              </a:r>
              <a:r>
                <a:rPr lang="en-US" altLang="en-US" sz="1600">
                  <a:latin typeface="Arial" charset="0"/>
                </a:rPr>
                <a:t>gradient 	=  y</a:t>
              </a:r>
            </a:p>
            <a:p>
              <a:pPr algn="l">
                <a:spcAft>
                  <a:spcPts val="200"/>
                </a:spcAft>
              </a:pPr>
              <a:r>
                <a:rPr lang="en-US" altLang="en-US" sz="1600">
                  <a:latin typeface="Arial" charset="0"/>
                </a:rPr>
                <a:t>	    x</a:t>
              </a:r>
            </a:p>
          </p:txBody>
        </p:sp>
        <p:sp>
          <p:nvSpPr>
            <p:cNvPr id="193557" name="Line 21"/>
            <p:cNvSpPr>
              <a:spLocks noChangeShapeType="1"/>
            </p:cNvSpPr>
            <p:nvPr/>
          </p:nvSpPr>
          <p:spPr bwMode="auto">
            <a:xfrm>
              <a:off x="4279" y="2618"/>
              <a:ext cx="16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93560" name="Text Box 24"/>
          <p:cNvSpPr txBox="1">
            <a:spLocks noChangeArrowheads="1"/>
          </p:cNvSpPr>
          <p:nvPr/>
        </p:nvSpPr>
        <p:spPr bwMode="auto">
          <a:xfrm>
            <a:off x="5600700" y="3544888"/>
            <a:ext cx="2286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x</a:t>
            </a:r>
          </a:p>
        </p:txBody>
      </p:sp>
      <p:sp>
        <p:nvSpPr>
          <p:cNvPr id="193561" name="Text Box 25"/>
          <p:cNvSpPr txBox="1">
            <a:spLocks noChangeArrowheads="1"/>
          </p:cNvSpPr>
          <p:nvPr/>
        </p:nvSpPr>
        <p:spPr bwMode="auto">
          <a:xfrm>
            <a:off x="4129088" y="4737100"/>
            <a:ext cx="70008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400">
                <a:latin typeface="Arial" charset="0"/>
              </a:rPr>
              <a:t>TIME</a:t>
            </a:r>
          </a:p>
        </p:txBody>
      </p:sp>
      <p:sp>
        <p:nvSpPr>
          <p:cNvPr id="193563" name="Text Box 27"/>
          <p:cNvSpPr txBox="1">
            <a:spLocks noChangeArrowheads="1"/>
          </p:cNvSpPr>
          <p:nvPr/>
        </p:nvSpPr>
        <p:spPr bwMode="auto">
          <a:xfrm>
            <a:off x="368300" y="5335588"/>
            <a:ext cx="8435975" cy="125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25000"/>
              </a:spcBef>
              <a:spcAft>
                <a:spcPts val="200"/>
              </a:spcAft>
              <a:buFontTx/>
              <a:buChar char="•"/>
            </a:pPr>
            <a:r>
              <a:rPr lang="en-GB" altLang="en-US" sz="1600" dirty="0">
                <a:latin typeface="Arial" charset="0"/>
              </a:rPr>
              <a:t>  the rate of change of concentration is found from the slope (gradient) of the curve</a:t>
            </a:r>
          </a:p>
          <a:p>
            <a:pPr algn="l">
              <a:spcBef>
                <a:spcPct val="25000"/>
              </a:spcBef>
              <a:spcAft>
                <a:spcPts val="200"/>
              </a:spcAft>
              <a:buFontTx/>
              <a:buChar char="•"/>
            </a:pPr>
            <a:r>
              <a:rPr lang="en-GB" altLang="en-US" sz="1600" dirty="0">
                <a:latin typeface="Arial" charset="0"/>
              </a:rPr>
              <a:t>  the slope at the start of the reaction will give the </a:t>
            </a:r>
            <a:r>
              <a:rPr lang="en-GB" altLang="en-US" sz="1600" dirty="0">
                <a:solidFill>
                  <a:srgbClr val="CC3300"/>
                </a:solidFill>
                <a:latin typeface="Arial" charset="0"/>
              </a:rPr>
              <a:t>INITIAL </a:t>
            </a:r>
            <a:r>
              <a:rPr lang="en-GB" altLang="en-US" sz="1600" dirty="0" smtClean="0">
                <a:solidFill>
                  <a:srgbClr val="CC3300"/>
                </a:solidFill>
                <a:latin typeface="Arial" charset="0"/>
              </a:rPr>
              <a:t>RATE. </a:t>
            </a:r>
            <a:r>
              <a:rPr lang="en-GB" altLang="en-US" sz="1600" dirty="0" smtClean="0">
                <a:latin typeface="Arial" charset="0"/>
              </a:rPr>
              <a:t>This is the point at which we know the concentration to the highest degree of accuracy </a:t>
            </a:r>
            <a:endParaRPr lang="en-GB" altLang="en-US" sz="1600" dirty="0">
              <a:solidFill>
                <a:srgbClr val="CC3300"/>
              </a:solidFill>
              <a:latin typeface="Arial" charset="0"/>
            </a:endParaRPr>
          </a:p>
          <a:p>
            <a:pPr algn="l">
              <a:spcBef>
                <a:spcPct val="25000"/>
              </a:spcBef>
              <a:spcAft>
                <a:spcPts val="200"/>
              </a:spcAft>
              <a:buFontTx/>
              <a:buChar char="•"/>
            </a:pPr>
            <a:r>
              <a:rPr lang="en-GB" altLang="en-US" sz="1600" dirty="0">
                <a:latin typeface="Arial" charset="0"/>
              </a:rPr>
              <a:t>  the </a:t>
            </a:r>
            <a:r>
              <a:rPr lang="en-GB" altLang="en-US" sz="1600" dirty="0" smtClean="0">
                <a:latin typeface="Arial" charset="0"/>
              </a:rPr>
              <a:t>gradient </a:t>
            </a:r>
            <a:r>
              <a:rPr lang="en-GB" altLang="en-US" sz="1600" dirty="0">
                <a:latin typeface="Arial" charset="0"/>
              </a:rPr>
              <a:t>gets </a:t>
            </a:r>
            <a:r>
              <a:rPr lang="en-GB" altLang="en-US" sz="1600" dirty="0" smtClean="0">
                <a:latin typeface="Arial" charset="0"/>
              </a:rPr>
              <a:t>less, showing </a:t>
            </a:r>
            <a:r>
              <a:rPr lang="en-GB" altLang="en-US" sz="1600" dirty="0">
                <a:latin typeface="Arial" charset="0"/>
              </a:rPr>
              <a:t>the rate is slowing </a:t>
            </a:r>
            <a:r>
              <a:rPr lang="en-GB" altLang="en-US" sz="1600" dirty="0" smtClean="0">
                <a:latin typeface="Arial" charset="0"/>
              </a:rPr>
              <a:t>down, </a:t>
            </a:r>
            <a:r>
              <a:rPr lang="en-GB" altLang="en-US" sz="1600" dirty="0">
                <a:latin typeface="Arial" charset="0"/>
              </a:rPr>
              <a:t>as the reaction proceeds</a:t>
            </a:r>
            <a:endParaRPr lang="en-US" altLang="en-US" sz="1600" dirty="0">
              <a:latin typeface="Arial" charset="0"/>
            </a:endParaRPr>
          </a:p>
        </p:txBody>
      </p:sp>
      <p:sp>
        <p:nvSpPr>
          <p:cNvPr id="193564" name="Text Box 28"/>
          <p:cNvSpPr txBox="1">
            <a:spLocks noChangeArrowheads="1"/>
          </p:cNvSpPr>
          <p:nvPr/>
        </p:nvSpPr>
        <p:spPr bwMode="auto">
          <a:xfrm>
            <a:off x="2749550" y="1595438"/>
            <a:ext cx="3359150" cy="898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US" altLang="en-US" sz="1200">
                <a:latin typeface="Arial" charset="0"/>
              </a:rPr>
              <a:t>THE SLOPE OF THE GRADIENT OF THE</a:t>
            </a:r>
          </a:p>
          <a:p>
            <a:pPr algn="l">
              <a:spcAft>
                <a:spcPts val="200"/>
              </a:spcAft>
            </a:pPr>
            <a:r>
              <a:rPr lang="en-US" altLang="en-US" sz="1200">
                <a:latin typeface="Arial" charset="0"/>
              </a:rPr>
              <a:t>CURVE GETS LESS AS THE</a:t>
            </a:r>
          </a:p>
          <a:p>
            <a:pPr algn="l">
              <a:spcAft>
                <a:spcPts val="200"/>
              </a:spcAft>
            </a:pPr>
            <a:r>
              <a:rPr lang="en-US" altLang="en-US" sz="1200">
                <a:latin typeface="Arial" charset="0"/>
              </a:rPr>
              <a:t>REACTION SLOWS DOWN</a:t>
            </a:r>
          </a:p>
          <a:p>
            <a:pPr algn="l">
              <a:spcAft>
                <a:spcPts val="200"/>
              </a:spcAft>
            </a:pPr>
            <a:r>
              <a:rPr lang="en-US" altLang="en-US" sz="1200">
                <a:latin typeface="Arial" charset="0"/>
              </a:rPr>
              <a:t>WITH TIME</a:t>
            </a:r>
          </a:p>
        </p:txBody>
      </p:sp>
      <p:sp>
        <p:nvSpPr>
          <p:cNvPr id="2" name="TextBox 1"/>
          <p:cNvSpPr txBox="1"/>
          <p:nvPr/>
        </p:nvSpPr>
        <p:spPr>
          <a:xfrm>
            <a:off x="6588224" y="1595438"/>
            <a:ext cx="2073176" cy="369332"/>
          </a:xfrm>
          <a:prstGeom prst="rect">
            <a:avLst/>
          </a:prstGeom>
          <a:noFill/>
        </p:spPr>
        <p:txBody>
          <a:bodyPr wrap="square" rtlCol="0">
            <a:spAutoFit/>
          </a:bodyPr>
          <a:lstStyle/>
          <a:p>
            <a:r>
              <a:rPr lang="en-GB" b="1" dirty="0" smtClean="0"/>
              <a:t>Page </a:t>
            </a:r>
            <a:r>
              <a:rPr lang="en-GB" b="1" dirty="0" smtClean="0"/>
              <a:t>15-16</a:t>
            </a:r>
            <a:endParaRPr lang="en-GB" b="1" dirty="0"/>
          </a:p>
        </p:txBody>
      </p:sp>
    </p:spTree>
    <p:extLst>
      <p:ext uri="{BB962C8B-B14F-4D97-AF65-F5344CB8AC3E}">
        <p14:creationId xmlns:p14="http://schemas.microsoft.com/office/powerpoint/2010/main" val="3474948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620688"/>
            <a:ext cx="6480720" cy="369332"/>
          </a:xfrm>
          <a:prstGeom prst="rect">
            <a:avLst/>
          </a:prstGeom>
        </p:spPr>
        <p:txBody>
          <a:bodyPr wrap="square">
            <a:spAutoFit/>
          </a:bodyPr>
          <a:lstStyle/>
          <a:p>
            <a:r>
              <a:rPr lang="en-GB" dirty="0">
                <a:hlinkClick r:id="rId2"/>
              </a:rPr>
              <a:t>https://www.youtube.com/watch?v=RN_f1qp83bM</a:t>
            </a:r>
            <a:endParaRPr lang="en-GB" dirty="0"/>
          </a:p>
        </p:txBody>
      </p:sp>
      <p:grpSp>
        <p:nvGrpSpPr>
          <p:cNvPr id="3" name="Group 2"/>
          <p:cNvGrpSpPr>
            <a:grpSpLocks/>
          </p:cNvGrpSpPr>
          <p:nvPr/>
        </p:nvGrpSpPr>
        <p:grpSpPr bwMode="auto">
          <a:xfrm>
            <a:off x="683568" y="1124744"/>
            <a:ext cx="2298065" cy="2022475"/>
            <a:chOff x="7140" y="12028"/>
            <a:chExt cx="3619" cy="3185"/>
          </a:xfrm>
        </p:grpSpPr>
        <p:sp>
          <p:nvSpPr>
            <p:cNvPr id="4" name="Text Box 282"/>
            <p:cNvSpPr txBox="1">
              <a:spLocks noChangeArrowheads="1"/>
            </p:cNvSpPr>
            <p:nvPr/>
          </p:nvSpPr>
          <p:spPr bwMode="auto">
            <a:xfrm>
              <a:off x="8355" y="14928"/>
              <a:ext cx="1620"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Concentration</a:t>
              </a:r>
            </a:p>
          </p:txBody>
        </p:sp>
        <p:sp>
          <p:nvSpPr>
            <p:cNvPr id="5" name="Text Box 283"/>
            <p:cNvSpPr txBox="1">
              <a:spLocks noChangeArrowheads="1"/>
            </p:cNvSpPr>
            <p:nvPr/>
          </p:nvSpPr>
          <p:spPr bwMode="auto">
            <a:xfrm>
              <a:off x="7950" y="12603"/>
              <a:ext cx="1620"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First order</a:t>
              </a:r>
            </a:p>
          </p:txBody>
        </p:sp>
        <p:sp>
          <p:nvSpPr>
            <p:cNvPr id="6" name="Text Box 284"/>
            <p:cNvSpPr txBox="1">
              <a:spLocks noChangeArrowheads="1"/>
            </p:cNvSpPr>
            <p:nvPr/>
          </p:nvSpPr>
          <p:spPr bwMode="auto">
            <a:xfrm>
              <a:off x="7140" y="13248"/>
              <a:ext cx="315" cy="6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vert270"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Rate</a:t>
              </a:r>
            </a:p>
          </p:txBody>
        </p:sp>
        <p:grpSp>
          <p:nvGrpSpPr>
            <p:cNvPr id="7" name="Group 6"/>
            <p:cNvGrpSpPr>
              <a:grpSpLocks/>
            </p:cNvGrpSpPr>
            <p:nvPr/>
          </p:nvGrpSpPr>
          <p:grpSpPr bwMode="auto">
            <a:xfrm>
              <a:off x="7515" y="12028"/>
              <a:ext cx="3244" cy="2828"/>
              <a:chOff x="7515" y="12028"/>
              <a:chExt cx="3244" cy="2828"/>
            </a:xfrm>
          </p:grpSpPr>
          <p:grpSp>
            <p:nvGrpSpPr>
              <p:cNvPr id="8" name="Group 7"/>
              <p:cNvGrpSpPr>
                <a:grpSpLocks/>
              </p:cNvGrpSpPr>
              <p:nvPr/>
            </p:nvGrpSpPr>
            <p:grpSpPr bwMode="auto">
              <a:xfrm>
                <a:off x="7519" y="12028"/>
                <a:ext cx="3240" cy="2828"/>
                <a:chOff x="4564" y="4513"/>
                <a:chExt cx="3240" cy="2828"/>
              </a:xfrm>
            </p:grpSpPr>
            <p:cxnSp>
              <p:nvCxnSpPr>
                <p:cNvPr id="10" name="Line 279"/>
                <p:cNvCxnSpPr>
                  <a:cxnSpLocks noChangeShapeType="1"/>
                </p:cNvCxnSpPr>
                <p:nvPr/>
              </p:nvCxnSpPr>
              <p:spPr bwMode="auto">
                <a:xfrm>
                  <a:off x="4564" y="4513"/>
                  <a:ext cx="0" cy="28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Line 280"/>
                <p:cNvCxnSpPr>
                  <a:cxnSpLocks noChangeShapeType="1"/>
                </p:cNvCxnSpPr>
                <p:nvPr/>
              </p:nvCxnSpPr>
              <p:spPr bwMode="auto">
                <a:xfrm>
                  <a:off x="4564" y="7329"/>
                  <a:ext cx="32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cxnSp>
            <p:nvCxnSpPr>
              <p:cNvPr id="9" name="Line 285"/>
              <p:cNvCxnSpPr>
                <a:cxnSpLocks noChangeShapeType="1"/>
              </p:cNvCxnSpPr>
              <p:nvPr/>
            </p:nvCxnSpPr>
            <p:spPr bwMode="auto">
              <a:xfrm flipV="1">
                <a:off x="7515" y="12255"/>
                <a:ext cx="2760" cy="2580"/>
              </a:xfrm>
              <a:prstGeom prst="line">
                <a:avLst/>
              </a:prstGeom>
              <a:noFill/>
              <a:ln w="19050">
                <a:solidFill>
                  <a:srgbClr val="000080"/>
                </a:solidFill>
                <a:round/>
                <a:headEnd/>
                <a:tailEnd/>
              </a:ln>
              <a:extLst>
                <a:ext uri="{909E8E84-426E-40DD-AFC4-6F175D3DCCD1}">
                  <a14:hiddenFill xmlns:a14="http://schemas.microsoft.com/office/drawing/2010/main">
                    <a:noFill/>
                  </a14:hiddenFill>
                </a:ext>
              </a:extLst>
            </p:spPr>
          </p:cxnSp>
        </p:grpSp>
      </p:grpSp>
      <p:sp>
        <p:nvSpPr>
          <p:cNvPr id="12" name="TextBox 11"/>
          <p:cNvSpPr txBox="1"/>
          <p:nvPr/>
        </p:nvSpPr>
        <p:spPr>
          <a:xfrm>
            <a:off x="3275856" y="1628296"/>
            <a:ext cx="4706019" cy="646331"/>
          </a:xfrm>
          <a:prstGeom prst="rect">
            <a:avLst/>
          </a:prstGeom>
          <a:noFill/>
        </p:spPr>
        <p:txBody>
          <a:bodyPr wrap="square" rtlCol="0">
            <a:spAutoFit/>
          </a:bodyPr>
          <a:lstStyle/>
          <a:p>
            <a:r>
              <a:rPr lang="en-GB" dirty="0" smtClean="0"/>
              <a:t>This is a first order reaction, the concentration is directly proportional to the concentration</a:t>
            </a:r>
            <a:endParaRPr lang="en-GB" dirty="0"/>
          </a:p>
        </p:txBody>
      </p:sp>
      <p:grpSp>
        <p:nvGrpSpPr>
          <p:cNvPr id="22" name="Group 21"/>
          <p:cNvGrpSpPr>
            <a:grpSpLocks/>
          </p:cNvGrpSpPr>
          <p:nvPr/>
        </p:nvGrpSpPr>
        <p:grpSpPr bwMode="auto">
          <a:xfrm>
            <a:off x="880100" y="3595398"/>
            <a:ext cx="2145665" cy="1946275"/>
            <a:chOff x="4185" y="5065"/>
            <a:chExt cx="3619" cy="3185"/>
          </a:xfrm>
        </p:grpSpPr>
        <p:grpSp>
          <p:nvGrpSpPr>
            <p:cNvPr id="23" name="Group 22"/>
            <p:cNvGrpSpPr>
              <a:grpSpLocks/>
            </p:cNvGrpSpPr>
            <p:nvPr/>
          </p:nvGrpSpPr>
          <p:grpSpPr bwMode="auto">
            <a:xfrm>
              <a:off x="4564" y="5065"/>
              <a:ext cx="3240" cy="2828"/>
              <a:chOff x="4564" y="5065"/>
              <a:chExt cx="3240" cy="2828"/>
            </a:xfrm>
          </p:grpSpPr>
          <p:grpSp>
            <p:nvGrpSpPr>
              <p:cNvPr id="27" name="Group 26"/>
              <p:cNvGrpSpPr>
                <a:grpSpLocks/>
              </p:cNvGrpSpPr>
              <p:nvPr/>
            </p:nvGrpSpPr>
            <p:grpSpPr bwMode="auto">
              <a:xfrm>
                <a:off x="4564" y="5065"/>
                <a:ext cx="3240" cy="2828"/>
                <a:chOff x="4564" y="4513"/>
                <a:chExt cx="3240" cy="2828"/>
              </a:xfrm>
            </p:grpSpPr>
            <p:cxnSp>
              <p:nvCxnSpPr>
                <p:cNvPr id="29" name="Line 266"/>
                <p:cNvCxnSpPr>
                  <a:cxnSpLocks noChangeShapeType="1"/>
                </p:cNvCxnSpPr>
                <p:nvPr/>
              </p:nvCxnSpPr>
              <p:spPr bwMode="auto">
                <a:xfrm>
                  <a:off x="4564" y="4513"/>
                  <a:ext cx="0" cy="28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0" name="Line 267"/>
                <p:cNvCxnSpPr>
                  <a:cxnSpLocks noChangeShapeType="1"/>
                </p:cNvCxnSpPr>
                <p:nvPr/>
              </p:nvCxnSpPr>
              <p:spPr bwMode="auto">
                <a:xfrm>
                  <a:off x="4564" y="7329"/>
                  <a:ext cx="32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sp>
            <p:nvSpPr>
              <p:cNvPr id="28" name="Freeform 27"/>
              <p:cNvSpPr>
                <a:spLocks/>
              </p:cNvSpPr>
              <p:nvPr/>
            </p:nvSpPr>
            <p:spPr bwMode="auto">
              <a:xfrm>
                <a:off x="4583" y="5213"/>
                <a:ext cx="2647" cy="2652"/>
              </a:xfrm>
              <a:custGeom>
                <a:avLst/>
                <a:gdLst>
                  <a:gd name="T0" fmla="*/ 0 w 2767"/>
                  <a:gd name="T1" fmla="*/ 2562 h 2562"/>
                  <a:gd name="T2" fmla="*/ 1649 w 2767"/>
                  <a:gd name="T3" fmla="*/ 2120 h 2562"/>
                  <a:gd name="T4" fmla="*/ 2400 w 2767"/>
                  <a:gd name="T5" fmla="*/ 1369 h 2562"/>
                  <a:gd name="T6" fmla="*/ 2767 w 2767"/>
                  <a:gd name="T7" fmla="*/ 0 h 2562"/>
                </a:gdLst>
                <a:ahLst/>
                <a:cxnLst>
                  <a:cxn ang="0">
                    <a:pos x="T0" y="T1"/>
                  </a:cxn>
                  <a:cxn ang="0">
                    <a:pos x="T2" y="T3"/>
                  </a:cxn>
                  <a:cxn ang="0">
                    <a:pos x="T4" y="T5"/>
                  </a:cxn>
                  <a:cxn ang="0">
                    <a:pos x="T6" y="T7"/>
                  </a:cxn>
                </a:cxnLst>
                <a:rect l="0" t="0" r="r" b="b"/>
                <a:pathLst>
                  <a:path w="2767" h="2562">
                    <a:moveTo>
                      <a:pt x="0" y="2562"/>
                    </a:moveTo>
                    <a:cubicBezTo>
                      <a:pt x="624" y="2440"/>
                      <a:pt x="1249" y="2319"/>
                      <a:pt x="1649" y="2120"/>
                    </a:cubicBezTo>
                    <a:cubicBezTo>
                      <a:pt x="2049" y="1921"/>
                      <a:pt x="2214" y="1722"/>
                      <a:pt x="2400" y="1369"/>
                    </a:cubicBezTo>
                    <a:cubicBezTo>
                      <a:pt x="2586" y="1016"/>
                      <a:pt x="2676" y="508"/>
                      <a:pt x="2767" y="0"/>
                    </a:cubicBezTo>
                  </a:path>
                </a:pathLst>
              </a:custGeom>
              <a:noFill/>
              <a:ln w="19050">
                <a:solidFill>
                  <a:srgbClr val="00008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grpSp>
        <p:sp>
          <p:nvSpPr>
            <p:cNvPr id="24" name="Text Box 272"/>
            <p:cNvSpPr txBox="1">
              <a:spLocks noChangeArrowheads="1"/>
            </p:cNvSpPr>
            <p:nvPr/>
          </p:nvSpPr>
          <p:spPr bwMode="auto">
            <a:xfrm>
              <a:off x="5400" y="7965"/>
              <a:ext cx="1620"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Concentration</a:t>
              </a:r>
            </a:p>
          </p:txBody>
        </p:sp>
        <p:sp>
          <p:nvSpPr>
            <p:cNvPr id="25" name="Text Box 273"/>
            <p:cNvSpPr txBox="1">
              <a:spLocks noChangeArrowheads="1"/>
            </p:cNvSpPr>
            <p:nvPr/>
          </p:nvSpPr>
          <p:spPr bwMode="auto">
            <a:xfrm>
              <a:off x="4995" y="5640"/>
              <a:ext cx="1620"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Second order</a:t>
              </a:r>
            </a:p>
          </p:txBody>
        </p:sp>
        <p:sp>
          <p:nvSpPr>
            <p:cNvPr id="26" name="Text Box 274"/>
            <p:cNvSpPr txBox="1">
              <a:spLocks noChangeArrowheads="1"/>
            </p:cNvSpPr>
            <p:nvPr/>
          </p:nvSpPr>
          <p:spPr bwMode="auto">
            <a:xfrm>
              <a:off x="4185" y="6285"/>
              <a:ext cx="315" cy="6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vert270"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Rate</a:t>
              </a:r>
            </a:p>
          </p:txBody>
        </p:sp>
      </p:grpSp>
      <p:sp>
        <p:nvSpPr>
          <p:cNvPr id="31" name="TextBox 30"/>
          <p:cNvSpPr txBox="1"/>
          <p:nvPr/>
        </p:nvSpPr>
        <p:spPr>
          <a:xfrm>
            <a:off x="3131840" y="3808617"/>
            <a:ext cx="4354547" cy="923330"/>
          </a:xfrm>
          <a:prstGeom prst="rect">
            <a:avLst/>
          </a:prstGeom>
          <a:noFill/>
        </p:spPr>
        <p:txBody>
          <a:bodyPr wrap="square" rtlCol="0">
            <a:spAutoFit/>
          </a:bodyPr>
          <a:lstStyle/>
          <a:p>
            <a:r>
              <a:rPr lang="en-GB" dirty="0" smtClean="0"/>
              <a:t>This is a second order reaction the concentration is proportional to the square of the concentration. </a:t>
            </a:r>
            <a:endParaRPr lang="en-GB" dirty="0"/>
          </a:p>
        </p:txBody>
      </p:sp>
      <p:sp>
        <p:nvSpPr>
          <p:cNvPr id="32" name="TextBox 31"/>
          <p:cNvSpPr txBox="1"/>
          <p:nvPr/>
        </p:nvSpPr>
        <p:spPr>
          <a:xfrm>
            <a:off x="6660232" y="1215550"/>
            <a:ext cx="2016224" cy="369332"/>
          </a:xfrm>
          <a:prstGeom prst="rect">
            <a:avLst/>
          </a:prstGeom>
          <a:noFill/>
        </p:spPr>
        <p:txBody>
          <a:bodyPr wrap="square" rtlCol="0">
            <a:spAutoFit/>
          </a:bodyPr>
          <a:lstStyle/>
          <a:p>
            <a:r>
              <a:rPr lang="en-GB" b="1" dirty="0" smtClean="0"/>
              <a:t>Page 17</a:t>
            </a:r>
            <a:endParaRPr lang="en-GB" b="1" dirty="0"/>
          </a:p>
        </p:txBody>
      </p:sp>
    </p:spTree>
    <p:extLst>
      <p:ext uri="{BB962C8B-B14F-4D97-AF65-F5344CB8AC3E}">
        <p14:creationId xmlns:p14="http://schemas.microsoft.com/office/powerpoint/2010/main" val="4211510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899592" y="836712"/>
            <a:ext cx="2298065" cy="2022475"/>
            <a:chOff x="7065" y="10783"/>
            <a:chExt cx="3619" cy="3185"/>
          </a:xfrm>
        </p:grpSpPr>
        <p:sp>
          <p:nvSpPr>
            <p:cNvPr id="3" name="Text Box 289"/>
            <p:cNvSpPr txBox="1">
              <a:spLocks noChangeArrowheads="1"/>
            </p:cNvSpPr>
            <p:nvPr/>
          </p:nvSpPr>
          <p:spPr bwMode="auto">
            <a:xfrm>
              <a:off x="8280" y="13683"/>
              <a:ext cx="1620"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Concentration</a:t>
              </a:r>
            </a:p>
          </p:txBody>
        </p:sp>
        <p:sp>
          <p:nvSpPr>
            <p:cNvPr id="4" name="Text Box 290"/>
            <p:cNvSpPr txBox="1">
              <a:spLocks noChangeArrowheads="1"/>
            </p:cNvSpPr>
            <p:nvPr/>
          </p:nvSpPr>
          <p:spPr bwMode="auto">
            <a:xfrm>
              <a:off x="9075" y="11178"/>
              <a:ext cx="1305" cy="2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Zero order</a:t>
              </a:r>
            </a:p>
          </p:txBody>
        </p:sp>
        <p:sp>
          <p:nvSpPr>
            <p:cNvPr id="5" name="Text Box 291"/>
            <p:cNvSpPr txBox="1">
              <a:spLocks noChangeArrowheads="1"/>
            </p:cNvSpPr>
            <p:nvPr/>
          </p:nvSpPr>
          <p:spPr bwMode="auto">
            <a:xfrm>
              <a:off x="7065" y="12003"/>
              <a:ext cx="315" cy="6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vert270" wrap="square" lIns="0" tIns="0" rIns="0" bIns="0" anchor="t" anchorCtr="0" upright="1">
              <a:noAutofit/>
            </a:bodyPr>
            <a:lstStyle/>
            <a:p>
              <a:pPr>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Rate</a:t>
              </a:r>
            </a:p>
          </p:txBody>
        </p:sp>
        <p:grpSp>
          <p:nvGrpSpPr>
            <p:cNvPr id="6" name="Group 5"/>
            <p:cNvGrpSpPr>
              <a:grpSpLocks/>
            </p:cNvGrpSpPr>
            <p:nvPr/>
          </p:nvGrpSpPr>
          <p:grpSpPr bwMode="auto">
            <a:xfrm>
              <a:off x="7444" y="10783"/>
              <a:ext cx="3240" cy="2828"/>
              <a:chOff x="7444" y="10783"/>
              <a:chExt cx="3240" cy="2828"/>
            </a:xfrm>
          </p:grpSpPr>
          <p:grpSp>
            <p:nvGrpSpPr>
              <p:cNvPr id="7" name="Group 6"/>
              <p:cNvGrpSpPr>
                <a:grpSpLocks/>
              </p:cNvGrpSpPr>
              <p:nvPr/>
            </p:nvGrpSpPr>
            <p:grpSpPr bwMode="auto">
              <a:xfrm>
                <a:off x="7444" y="10783"/>
                <a:ext cx="3240" cy="2828"/>
                <a:chOff x="4564" y="4513"/>
                <a:chExt cx="3240" cy="2828"/>
              </a:xfrm>
            </p:grpSpPr>
            <p:cxnSp>
              <p:nvCxnSpPr>
                <p:cNvPr id="9" name="Line 294"/>
                <p:cNvCxnSpPr>
                  <a:cxnSpLocks noChangeShapeType="1"/>
                </p:cNvCxnSpPr>
                <p:nvPr/>
              </p:nvCxnSpPr>
              <p:spPr bwMode="auto">
                <a:xfrm>
                  <a:off x="4564" y="4513"/>
                  <a:ext cx="0" cy="28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 name="Line 295"/>
                <p:cNvCxnSpPr>
                  <a:cxnSpLocks noChangeShapeType="1"/>
                </p:cNvCxnSpPr>
                <p:nvPr/>
              </p:nvCxnSpPr>
              <p:spPr bwMode="auto">
                <a:xfrm>
                  <a:off x="4564" y="7329"/>
                  <a:ext cx="32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cxnSp>
            <p:nvCxnSpPr>
              <p:cNvPr id="8" name="Line 296"/>
              <p:cNvCxnSpPr>
                <a:cxnSpLocks noChangeShapeType="1"/>
              </p:cNvCxnSpPr>
              <p:nvPr/>
            </p:nvCxnSpPr>
            <p:spPr bwMode="auto">
              <a:xfrm>
                <a:off x="7455" y="12150"/>
                <a:ext cx="2925" cy="0"/>
              </a:xfrm>
              <a:prstGeom prst="line">
                <a:avLst/>
              </a:prstGeom>
              <a:noFill/>
              <a:ln w="19050">
                <a:solidFill>
                  <a:srgbClr val="000080"/>
                </a:solidFill>
                <a:round/>
                <a:headEnd/>
                <a:tailEnd/>
              </a:ln>
              <a:extLst>
                <a:ext uri="{909E8E84-426E-40DD-AFC4-6F175D3DCCD1}">
                  <a14:hiddenFill xmlns:a14="http://schemas.microsoft.com/office/drawing/2010/main">
                    <a:noFill/>
                  </a14:hiddenFill>
                </a:ext>
              </a:extLst>
            </p:spPr>
          </p:cxnSp>
        </p:grpSp>
      </p:grpSp>
      <p:sp>
        <p:nvSpPr>
          <p:cNvPr id="11" name="TextBox 10"/>
          <p:cNvSpPr txBox="1"/>
          <p:nvPr/>
        </p:nvSpPr>
        <p:spPr>
          <a:xfrm>
            <a:off x="3635896" y="1411436"/>
            <a:ext cx="4032448" cy="646331"/>
          </a:xfrm>
          <a:prstGeom prst="rect">
            <a:avLst/>
          </a:prstGeom>
          <a:noFill/>
        </p:spPr>
        <p:txBody>
          <a:bodyPr wrap="square" rtlCol="0">
            <a:spAutoFit/>
          </a:bodyPr>
          <a:lstStyle/>
          <a:p>
            <a:r>
              <a:rPr lang="en-GB" dirty="0" smtClean="0"/>
              <a:t>This is a zero order reaction the concentration has no effect on the rate</a:t>
            </a:r>
            <a:endParaRPr lang="en-GB" dirty="0"/>
          </a:p>
        </p:txBody>
      </p:sp>
      <p:sp>
        <p:nvSpPr>
          <p:cNvPr id="12" name="TextBox 11"/>
          <p:cNvSpPr txBox="1"/>
          <p:nvPr/>
        </p:nvSpPr>
        <p:spPr>
          <a:xfrm>
            <a:off x="6012160" y="620688"/>
            <a:ext cx="1656184" cy="369332"/>
          </a:xfrm>
          <a:prstGeom prst="rect">
            <a:avLst/>
          </a:prstGeom>
          <a:noFill/>
        </p:spPr>
        <p:txBody>
          <a:bodyPr wrap="square" rtlCol="0">
            <a:spAutoFit/>
          </a:bodyPr>
          <a:lstStyle/>
          <a:p>
            <a:r>
              <a:rPr lang="en-GB" b="1" dirty="0" smtClean="0"/>
              <a:t>Page 18</a:t>
            </a:r>
            <a:endParaRPr lang="en-GB" b="1" dirty="0"/>
          </a:p>
        </p:txBody>
      </p:sp>
      <p:sp>
        <p:nvSpPr>
          <p:cNvPr id="13" name="TextBox 12"/>
          <p:cNvSpPr txBox="1"/>
          <p:nvPr/>
        </p:nvSpPr>
        <p:spPr>
          <a:xfrm>
            <a:off x="1099617" y="3573016"/>
            <a:ext cx="6496719" cy="923330"/>
          </a:xfrm>
          <a:prstGeom prst="rect">
            <a:avLst/>
          </a:prstGeom>
          <a:noFill/>
        </p:spPr>
        <p:txBody>
          <a:bodyPr wrap="square" rtlCol="0">
            <a:spAutoFit/>
          </a:bodyPr>
          <a:lstStyle/>
          <a:p>
            <a:r>
              <a:rPr lang="en-GB" dirty="0" smtClean="0"/>
              <a:t>We can combine the information from each individual reactant into the rate equation which shows how each chemical impacts on the overall rate. </a:t>
            </a:r>
            <a:endParaRPr lang="en-GB" dirty="0"/>
          </a:p>
        </p:txBody>
      </p:sp>
    </p:spTree>
    <p:extLst>
      <p:ext uri="{BB962C8B-B14F-4D97-AF65-F5344CB8AC3E}">
        <p14:creationId xmlns:p14="http://schemas.microsoft.com/office/powerpoint/2010/main" val="2413291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Text Box 2"/>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THE RATE EQUATION</a:t>
            </a:r>
          </a:p>
        </p:txBody>
      </p:sp>
      <p:sp>
        <p:nvSpPr>
          <p:cNvPr id="195587"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588"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589"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590"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593" name="Text Box 9"/>
          <p:cNvSpPr txBox="1">
            <a:spLocks noChangeArrowheads="1"/>
          </p:cNvSpPr>
          <p:nvPr/>
        </p:nvSpPr>
        <p:spPr bwMode="auto">
          <a:xfrm>
            <a:off x="296863" y="936625"/>
            <a:ext cx="8580437" cy="5224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spcAft>
                <a:spcPts val="200"/>
              </a:spcAft>
            </a:pPr>
            <a:r>
              <a:rPr lang="en-GB" altLang="en-US" sz="1600" b="0">
                <a:latin typeface="Arial" charset="0"/>
              </a:rPr>
              <a:t>Format	</a:t>
            </a:r>
            <a:r>
              <a:rPr lang="en-GB" altLang="en-US" sz="1600">
                <a:solidFill>
                  <a:srgbClr val="CC0000"/>
                </a:solidFill>
                <a:latin typeface="Arial" charset="0"/>
              </a:rPr>
              <a:t>links the rate of reaction to the concentration of reactants</a:t>
            </a:r>
            <a:endParaRPr lang="en-GB" altLang="en-US" sz="1600" b="0">
              <a:latin typeface="Arial" charset="0"/>
            </a:endParaRPr>
          </a:p>
          <a:p>
            <a:pPr algn="l">
              <a:spcAft>
                <a:spcPts val="200"/>
              </a:spcAft>
            </a:pPr>
            <a:r>
              <a:rPr lang="en-GB" altLang="en-US" sz="1600" b="0">
                <a:latin typeface="Arial" charset="0"/>
              </a:rPr>
              <a:t>	</a:t>
            </a:r>
            <a:r>
              <a:rPr lang="en-GB" altLang="en-US" sz="1600">
                <a:latin typeface="Arial" charset="0"/>
              </a:rPr>
              <a:t>it can only be found by doing actual experiments</a:t>
            </a:r>
          </a:p>
          <a:p>
            <a:pPr algn="l">
              <a:spcAft>
                <a:spcPts val="200"/>
              </a:spcAft>
            </a:pPr>
            <a:r>
              <a:rPr lang="en-GB" altLang="en-US" sz="1600">
                <a:latin typeface="Arial" charset="0"/>
              </a:rPr>
              <a:t>	it cannot be found by just looking at the equation</a:t>
            </a:r>
          </a:p>
          <a:p>
            <a:pPr algn="l">
              <a:spcAft>
                <a:spcPts val="200"/>
              </a:spcAft>
            </a:pPr>
            <a:endParaRPr lang="en-GB" altLang="en-US" sz="1600" b="0">
              <a:latin typeface="Arial" charset="0"/>
            </a:endParaRPr>
          </a:p>
          <a:p>
            <a:pPr algn="l">
              <a:spcAft>
                <a:spcPts val="200"/>
              </a:spcAft>
            </a:pPr>
            <a:r>
              <a:rPr lang="en-GB" altLang="en-US" sz="1600" b="0">
                <a:latin typeface="Arial" charset="0"/>
              </a:rPr>
              <a:t>	the equation...			</a:t>
            </a:r>
            <a:r>
              <a:rPr lang="en-GB" altLang="en-US" sz="1800">
                <a:latin typeface="Arial" charset="0"/>
              </a:rPr>
              <a:t>A   +   B   ——&gt;   C  +  D</a:t>
            </a:r>
            <a:endParaRPr lang="en-GB" altLang="en-US" sz="1600" b="0">
              <a:latin typeface="Arial" charset="0"/>
            </a:endParaRPr>
          </a:p>
          <a:p>
            <a:pPr algn="l">
              <a:spcAft>
                <a:spcPts val="200"/>
              </a:spcAft>
            </a:pPr>
            <a:endParaRPr lang="en-GB" altLang="en-US" sz="1600" b="0">
              <a:latin typeface="Arial" charset="0"/>
            </a:endParaRPr>
          </a:p>
          <a:p>
            <a:pPr algn="l">
              <a:spcAft>
                <a:spcPts val="200"/>
              </a:spcAft>
            </a:pPr>
            <a:r>
              <a:rPr lang="en-GB" altLang="en-US" sz="1400" b="0">
                <a:latin typeface="Arial" charset="0"/>
              </a:rPr>
              <a:t>	</a:t>
            </a:r>
            <a:r>
              <a:rPr lang="en-GB" altLang="en-US" sz="1600">
                <a:solidFill>
                  <a:srgbClr val="CC3300"/>
                </a:solidFill>
                <a:latin typeface="Arial" charset="0"/>
              </a:rPr>
              <a:t>might</a:t>
            </a:r>
            <a:r>
              <a:rPr lang="en-GB" altLang="en-US" sz="1600">
                <a:latin typeface="Arial" charset="0"/>
              </a:rPr>
              <a:t> have a rate equation like this</a:t>
            </a:r>
            <a:r>
              <a:rPr lang="en-GB" altLang="en-US" sz="1400" b="0">
                <a:latin typeface="Arial" charset="0"/>
              </a:rPr>
              <a:t>	</a:t>
            </a:r>
            <a:r>
              <a:rPr lang="en-GB" altLang="en-US">
                <a:solidFill>
                  <a:srgbClr val="CC0000"/>
                </a:solidFill>
                <a:latin typeface="Arial" charset="0"/>
              </a:rPr>
              <a:t>r   =  k [A] [B]</a:t>
            </a:r>
            <a:r>
              <a:rPr lang="en-GB" altLang="en-US" baseline="30000">
                <a:solidFill>
                  <a:srgbClr val="CC0000"/>
                </a:solidFill>
                <a:latin typeface="Arial" charset="0"/>
              </a:rPr>
              <a:t>2</a:t>
            </a:r>
            <a:r>
              <a:rPr lang="en-GB" altLang="en-US" sz="1400" b="0">
                <a:latin typeface="Arial" charset="0"/>
              </a:rPr>
              <a:t>  </a:t>
            </a:r>
          </a:p>
          <a:p>
            <a:pPr algn="l">
              <a:spcAft>
                <a:spcPts val="200"/>
              </a:spcAft>
            </a:pPr>
            <a:endParaRPr lang="en-GB" altLang="en-US" sz="1400" b="0">
              <a:latin typeface="Arial" charset="0"/>
            </a:endParaRPr>
          </a:p>
          <a:p>
            <a:pPr algn="l">
              <a:spcAft>
                <a:spcPts val="200"/>
              </a:spcAft>
            </a:pPr>
            <a:endParaRPr lang="en-GB" altLang="en-US" sz="1400" b="0">
              <a:latin typeface="Arial" charset="0"/>
            </a:endParaRPr>
          </a:p>
          <a:p>
            <a:pPr algn="l">
              <a:spcAft>
                <a:spcPts val="200"/>
              </a:spcAft>
            </a:pPr>
            <a:r>
              <a:rPr lang="en-GB" altLang="en-US" sz="1600">
                <a:latin typeface="Arial" charset="0"/>
              </a:rPr>
              <a:t>        r	rate of reaction	units of        conc. / time     usually  </a:t>
            </a:r>
            <a:r>
              <a:rPr lang="en-GB" altLang="en-US" sz="1600">
                <a:solidFill>
                  <a:schemeClr val="accent2"/>
                </a:solidFill>
                <a:latin typeface="Arial" charset="0"/>
              </a:rPr>
              <a:t>mol dm</a:t>
            </a:r>
            <a:r>
              <a:rPr lang="en-GB" altLang="en-US" sz="1600" baseline="30000">
                <a:solidFill>
                  <a:schemeClr val="accent2"/>
                </a:solidFill>
                <a:latin typeface="Arial" charset="0"/>
              </a:rPr>
              <a:t>-3</a:t>
            </a:r>
            <a:r>
              <a:rPr lang="en-GB" altLang="en-US" sz="1600">
                <a:solidFill>
                  <a:schemeClr val="accent2"/>
                </a:solidFill>
                <a:latin typeface="Arial" charset="0"/>
              </a:rPr>
              <a:t> s</a:t>
            </a:r>
            <a:r>
              <a:rPr lang="en-GB" altLang="en-US" sz="1600" baseline="30000">
                <a:solidFill>
                  <a:schemeClr val="accent2"/>
                </a:solidFill>
                <a:latin typeface="Arial" charset="0"/>
              </a:rPr>
              <a:t>-1</a:t>
            </a:r>
            <a:endParaRPr lang="en-GB" altLang="en-US" sz="1600">
              <a:latin typeface="Arial" charset="0"/>
            </a:endParaRPr>
          </a:p>
          <a:p>
            <a:pPr algn="l">
              <a:spcAft>
                <a:spcPts val="200"/>
              </a:spcAft>
            </a:pPr>
            <a:r>
              <a:rPr lang="en-GB" altLang="en-US" sz="1600">
                <a:latin typeface="Arial" charset="0"/>
              </a:rPr>
              <a:t>        k	rate constant  	units            depend on the rate equation</a:t>
            </a:r>
          </a:p>
          <a:p>
            <a:pPr algn="l">
              <a:spcAft>
                <a:spcPts val="200"/>
              </a:spcAft>
            </a:pPr>
            <a:r>
              <a:rPr lang="en-GB" altLang="en-US" sz="1600">
                <a:latin typeface="Arial" charset="0"/>
              </a:rPr>
              <a:t>       [ ]  	concentration 	units of        </a:t>
            </a:r>
            <a:r>
              <a:rPr lang="en-GB" altLang="en-US" sz="1600">
                <a:solidFill>
                  <a:schemeClr val="accent2"/>
                </a:solidFill>
                <a:latin typeface="Arial" charset="0"/>
              </a:rPr>
              <a:t>mol dm</a:t>
            </a:r>
            <a:r>
              <a:rPr lang="en-GB" altLang="en-US" sz="1600" baseline="30000">
                <a:solidFill>
                  <a:schemeClr val="accent2"/>
                </a:solidFill>
                <a:latin typeface="Arial" charset="0"/>
              </a:rPr>
              <a:t>-3</a:t>
            </a:r>
            <a:endParaRPr lang="en-GB" altLang="en-US" sz="1600">
              <a:latin typeface="Arial" charset="0"/>
            </a:endParaRPr>
          </a:p>
          <a:p>
            <a:pPr algn="l">
              <a:spcAft>
                <a:spcPts val="200"/>
              </a:spcAft>
            </a:pPr>
            <a:endParaRPr lang="en-GB" altLang="en-US" sz="1600">
              <a:latin typeface="Arial" charset="0"/>
            </a:endParaRPr>
          </a:p>
          <a:p>
            <a:pPr>
              <a:spcAft>
                <a:spcPts val="200"/>
              </a:spcAft>
            </a:pPr>
            <a:endParaRPr lang="en-GB" altLang="en-US" sz="1200" b="0">
              <a:latin typeface="Arial" charset="0"/>
            </a:endParaRPr>
          </a:p>
          <a:p>
            <a:pPr>
              <a:spcAft>
                <a:spcPts val="200"/>
              </a:spcAft>
            </a:pPr>
            <a:r>
              <a:rPr lang="en-GB" altLang="en-US" sz="1600">
                <a:solidFill>
                  <a:srgbClr val="CC0000"/>
                </a:solidFill>
                <a:latin typeface="Arial" charset="0"/>
              </a:rPr>
              <a:t>Interpretation</a:t>
            </a:r>
            <a:endParaRPr lang="en-GB" altLang="en-US" sz="1600" b="0">
              <a:latin typeface="Arial" charset="0"/>
            </a:endParaRPr>
          </a:p>
          <a:p>
            <a:pPr algn="l">
              <a:spcBef>
                <a:spcPct val="35000"/>
              </a:spcBef>
              <a:spcAft>
                <a:spcPts val="200"/>
              </a:spcAft>
            </a:pPr>
            <a:r>
              <a:rPr lang="en-GB" altLang="en-US" sz="1600">
                <a:latin typeface="Arial" charset="0"/>
              </a:rPr>
              <a:t>The above rate equation tells you that the rate of reaction is...</a:t>
            </a:r>
          </a:p>
          <a:p>
            <a:pPr algn="l">
              <a:spcAft>
                <a:spcPts val="200"/>
              </a:spcAft>
            </a:pPr>
            <a:r>
              <a:rPr lang="en-GB" altLang="en-US" sz="1600">
                <a:latin typeface="Arial" charset="0"/>
              </a:rPr>
              <a:t>proportional to the concentration of reactant A	            doubling [A] doubles rate</a:t>
            </a:r>
          </a:p>
          <a:p>
            <a:pPr algn="l">
              <a:spcAft>
                <a:spcPts val="200"/>
              </a:spcAft>
            </a:pPr>
            <a:r>
              <a:rPr lang="en-GB" altLang="en-US" sz="1600">
                <a:latin typeface="Arial" charset="0"/>
              </a:rPr>
              <a:t>proportional to the square of the concentration of B    doubling [B] quadruples (2</a:t>
            </a:r>
            <a:r>
              <a:rPr lang="en-GB" altLang="en-US" sz="1600" baseline="30000">
                <a:latin typeface="Arial" charset="0"/>
              </a:rPr>
              <a:t>2</a:t>
            </a:r>
            <a:r>
              <a:rPr lang="en-GB" altLang="en-US" sz="1600">
                <a:latin typeface="Arial" charset="0"/>
              </a:rPr>
              <a:t>) rate</a:t>
            </a:r>
            <a:endParaRPr lang="en-US" altLang="en-US" sz="1600">
              <a:latin typeface="Arial" charset="0"/>
            </a:endParaRPr>
          </a:p>
        </p:txBody>
      </p:sp>
      <p:sp>
        <p:nvSpPr>
          <p:cNvPr id="195594" name="Line 10"/>
          <p:cNvSpPr>
            <a:spLocks noChangeShapeType="1"/>
          </p:cNvSpPr>
          <p:nvPr/>
        </p:nvSpPr>
        <p:spPr bwMode="auto">
          <a:xfrm>
            <a:off x="3930650" y="4541838"/>
            <a:ext cx="126365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 name="TextBox 1"/>
          <p:cNvSpPr txBox="1"/>
          <p:nvPr/>
        </p:nvSpPr>
        <p:spPr>
          <a:xfrm>
            <a:off x="6660232" y="774700"/>
            <a:ext cx="1800200" cy="369332"/>
          </a:xfrm>
          <a:prstGeom prst="rect">
            <a:avLst/>
          </a:prstGeom>
          <a:noFill/>
        </p:spPr>
        <p:txBody>
          <a:bodyPr wrap="square" rtlCol="0">
            <a:spAutoFit/>
          </a:bodyPr>
          <a:lstStyle/>
          <a:p>
            <a:r>
              <a:rPr lang="en-GB" b="1" dirty="0" smtClean="0"/>
              <a:t>Page 19</a:t>
            </a:r>
            <a:endParaRPr lang="en-GB" b="1" dirty="0"/>
          </a:p>
        </p:txBody>
      </p:sp>
    </p:spTree>
    <p:extLst>
      <p:ext uri="{BB962C8B-B14F-4D97-AF65-F5344CB8AC3E}">
        <p14:creationId xmlns:p14="http://schemas.microsoft.com/office/powerpoint/2010/main" val="11133953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ext Box 2"/>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ORDER OF REACTION </a:t>
            </a:r>
          </a:p>
        </p:txBody>
      </p:sp>
      <p:sp>
        <p:nvSpPr>
          <p:cNvPr id="196611"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6612"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6613"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6614"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6617" name="Text Box 9"/>
          <p:cNvSpPr txBox="1">
            <a:spLocks noChangeArrowheads="1"/>
          </p:cNvSpPr>
          <p:nvPr/>
        </p:nvSpPr>
        <p:spPr bwMode="auto">
          <a:xfrm>
            <a:off x="227013" y="1470025"/>
            <a:ext cx="8729662" cy="90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CC0000"/>
                </a:solidFill>
                <a:latin typeface="Arial" charset="0"/>
              </a:rPr>
              <a:t>Individual order</a:t>
            </a:r>
            <a:r>
              <a:rPr lang="en-GB" altLang="en-US" sz="1600" b="0">
                <a:latin typeface="Arial" charset="0"/>
              </a:rPr>
              <a:t>   	</a:t>
            </a:r>
            <a:r>
              <a:rPr lang="en-GB" altLang="en-US" sz="1600">
                <a:latin typeface="Arial" charset="0"/>
              </a:rPr>
              <a:t>The power to which a concentration is raised in the rate equation</a:t>
            </a:r>
          </a:p>
          <a:p>
            <a:pPr algn="l">
              <a:spcAft>
                <a:spcPts val="200"/>
              </a:spcAft>
            </a:pPr>
            <a:endParaRPr lang="en-GB" altLang="en-US" sz="1600" b="0">
              <a:latin typeface="Arial" charset="0"/>
            </a:endParaRPr>
          </a:p>
          <a:p>
            <a:pPr algn="l">
              <a:spcAft>
                <a:spcPts val="200"/>
              </a:spcAft>
            </a:pPr>
            <a:r>
              <a:rPr lang="en-GB" altLang="en-US" sz="1600">
                <a:solidFill>
                  <a:srgbClr val="CC0000"/>
                </a:solidFill>
                <a:latin typeface="Arial" charset="0"/>
              </a:rPr>
              <a:t>Overall</a:t>
            </a:r>
            <a:r>
              <a:rPr lang="en-GB" altLang="en-US" sz="1600">
                <a:latin typeface="Arial" charset="0"/>
              </a:rPr>
              <a:t> </a:t>
            </a:r>
            <a:r>
              <a:rPr lang="en-GB" altLang="en-US" sz="1600">
                <a:solidFill>
                  <a:srgbClr val="CC0000"/>
                </a:solidFill>
                <a:latin typeface="Arial" charset="0"/>
              </a:rPr>
              <a:t>order</a:t>
            </a:r>
            <a:r>
              <a:rPr lang="en-GB" altLang="en-US" sz="1600" b="0">
                <a:latin typeface="Arial" charset="0"/>
              </a:rPr>
              <a:t>	</a:t>
            </a:r>
            <a:r>
              <a:rPr lang="en-GB" altLang="en-US" sz="1600">
                <a:latin typeface="Arial" charset="0"/>
              </a:rPr>
              <a:t>The sum of all the individual orders in the rate equation.</a:t>
            </a:r>
            <a:endParaRPr lang="en-US" altLang="en-US" sz="1500" b="0">
              <a:solidFill>
                <a:srgbClr val="333399"/>
              </a:solidFill>
              <a:latin typeface="Arial" charset="0"/>
            </a:endParaRPr>
          </a:p>
        </p:txBody>
      </p:sp>
      <p:sp>
        <p:nvSpPr>
          <p:cNvPr id="196618" name="Text Box 10"/>
          <p:cNvSpPr txBox="1">
            <a:spLocks noChangeArrowheads="1"/>
          </p:cNvSpPr>
          <p:nvPr/>
        </p:nvSpPr>
        <p:spPr bwMode="auto">
          <a:xfrm>
            <a:off x="411163" y="876300"/>
            <a:ext cx="8250237"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600">
                <a:solidFill>
                  <a:srgbClr val="CC3300"/>
                </a:solidFill>
                <a:latin typeface="Arial" charset="0"/>
              </a:rPr>
              <a:t>Order tells you how much the concentration of a reactant affects the rate</a:t>
            </a:r>
            <a:endParaRPr lang="en-US" altLang="en-US" sz="1600">
              <a:solidFill>
                <a:srgbClr val="CC3300"/>
              </a:solidFill>
              <a:latin typeface="Arial" charset="0"/>
            </a:endParaRPr>
          </a:p>
        </p:txBody>
      </p:sp>
    </p:spTree>
    <p:extLst>
      <p:ext uri="{BB962C8B-B14F-4D97-AF65-F5344CB8AC3E}">
        <p14:creationId xmlns:p14="http://schemas.microsoft.com/office/powerpoint/2010/main" val="10589120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ext Box 2"/>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ORDER OF REACTION </a:t>
            </a:r>
          </a:p>
        </p:txBody>
      </p:sp>
      <p:sp>
        <p:nvSpPr>
          <p:cNvPr id="288771"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8772"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8773"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8774"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8775" name="Text Box 7"/>
          <p:cNvSpPr txBox="1">
            <a:spLocks noChangeArrowheads="1"/>
          </p:cNvSpPr>
          <p:nvPr/>
        </p:nvSpPr>
        <p:spPr bwMode="auto">
          <a:xfrm>
            <a:off x="227013" y="1470025"/>
            <a:ext cx="8729662" cy="3584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CC0000"/>
                </a:solidFill>
                <a:latin typeface="Arial" charset="0"/>
              </a:rPr>
              <a:t>Individual order</a:t>
            </a:r>
            <a:r>
              <a:rPr lang="en-GB" altLang="en-US" sz="1600" b="0">
                <a:latin typeface="Arial" charset="0"/>
              </a:rPr>
              <a:t>   	</a:t>
            </a:r>
            <a:r>
              <a:rPr lang="en-GB" altLang="en-US" sz="1600">
                <a:latin typeface="Arial" charset="0"/>
              </a:rPr>
              <a:t>The power to which a concentration is raised in the rate equation</a:t>
            </a:r>
          </a:p>
          <a:p>
            <a:pPr algn="l">
              <a:spcAft>
                <a:spcPts val="200"/>
              </a:spcAft>
            </a:pPr>
            <a:endParaRPr lang="en-GB" altLang="en-US" sz="1600" b="0">
              <a:latin typeface="Arial" charset="0"/>
            </a:endParaRPr>
          </a:p>
          <a:p>
            <a:pPr algn="l">
              <a:spcAft>
                <a:spcPts val="200"/>
              </a:spcAft>
            </a:pPr>
            <a:r>
              <a:rPr lang="en-GB" altLang="en-US" sz="1600">
                <a:solidFill>
                  <a:srgbClr val="CC0000"/>
                </a:solidFill>
                <a:latin typeface="Arial" charset="0"/>
              </a:rPr>
              <a:t>Overall</a:t>
            </a:r>
            <a:r>
              <a:rPr lang="en-GB" altLang="en-US" sz="1600">
                <a:latin typeface="Arial" charset="0"/>
              </a:rPr>
              <a:t> </a:t>
            </a:r>
            <a:r>
              <a:rPr lang="en-GB" altLang="en-US" sz="1600">
                <a:solidFill>
                  <a:srgbClr val="CC0000"/>
                </a:solidFill>
                <a:latin typeface="Arial" charset="0"/>
              </a:rPr>
              <a:t>order</a:t>
            </a:r>
            <a:r>
              <a:rPr lang="en-GB" altLang="en-US" sz="1600" b="0">
                <a:latin typeface="Arial" charset="0"/>
              </a:rPr>
              <a:t>	</a:t>
            </a:r>
            <a:r>
              <a:rPr lang="en-GB" altLang="en-US" sz="1600">
                <a:latin typeface="Arial" charset="0"/>
              </a:rPr>
              <a:t>The sum of all the individual orders in the rate equation.</a:t>
            </a:r>
          </a:p>
          <a:p>
            <a:pPr algn="l">
              <a:spcAft>
                <a:spcPts val="200"/>
              </a:spcAft>
            </a:pPr>
            <a:endParaRPr lang="en-GB" altLang="en-US" sz="1600" b="0">
              <a:latin typeface="Arial" charset="0"/>
            </a:endParaRPr>
          </a:p>
          <a:p>
            <a:pPr algn="l">
              <a:spcAft>
                <a:spcPts val="200"/>
              </a:spcAft>
            </a:pPr>
            <a:r>
              <a:rPr lang="en-GB" altLang="en-US" sz="1600" b="0">
                <a:latin typeface="Arial" charset="0"/>
              </a:rPr>
              <a:t>	    </a:t>
            </a:r>
            <a:r>
              <a:rPr lang="en-GB" altLang="en-US" sz="1600">
                <a:solidFill>
                  <a:srgbClr val="663300"/>
                </a:solidFill>
                <a:latin typeface="Arial" charset="0"/>
              </a:rPr>
              <a:t>e.g.	in the rate equation 	  r   =  k [A] [B]</a:t>
            </a:r>
            <a:r>
              <a:rPr lang="en-GB" altLang="en-US" sz="1600" baseline="30000">
                <a:solidFill>
                  <a:srgbClr val="663300"/>
                </a:solidFill>
                <a:latin typeface="Arial" charset="0"/>
              </a:rPr>
              <a:t>2</a:t>
            </a:r>
            <a:endParaRPr lang="en-GB" altLang="en-US" sz="1600">
              <a:solidFill>
                <a:srgbClr val="663300"/>
              </a:solidFill>
              <a:latin typeface="Arial" charset="0"/>
            </a:endParaRPr>
          </a:p>
          <a:p>
            <a:pPr algn="l">
              <a:spcAft>
                <a:spcPts val="200"/>
              </a:spcAft>
            </a:pPr>
            <a:endParaRPr lang="en-GB" altLang="en-US" sz="1600">
              <a:solidFill>
                <a:srgbClr val="663300"/>
              </a:solidFill>
              <a:latin typeface="Arial" charset="0"/>
            </a:endParaRPr>
          </a:p>
          <a:p>
            <a:pPr algn="l">
              <a:spcAft>
                <a:spcPts val="200"/>
              </a:spcAft>
            </a:pPr>
            <a:r>
              <a:rPr lang="en-GB" altLang="en-US" sz="1600">
                <a:solidFill>
                  <a:srgbClr val="663300"/>
                </a:solidFill>
                <a:latin typeface="Arial" charset="0"/>
              </a:rPr>
              <a:t>		the order with respect to A is 	1   	1st Order</a:t>
            </a:r>
          </a:p>
          <a:p>
            <a:pPr algn="l">
              <a:spcAft>
                <a:spcPts val="200"/>
              </a:spcAft>
            </a:pPr>
            <a:r>
              <a:rPr lang="en-GB" altLang="en-US" sz="1600">
                <a:solidFill>
                  <a:srgbClr val="663300"/>
                </a:solidFill>
                <a:latin typeface="Arial" charset="0"/>
              </a:rPr>
              <a:t>		the order with respect to B is 	2  	2nd Order</a:t>
            </a:r>
          </a:p>
          <a:p>
            <a:pPr algn="l">
              <a:spcAft>
                <a:spcPts val="200"/>
              </a:spcAft>
            </a:pPr>
            <a:r>
              <a:rPr lang="en-GB" altLang="en-US" sz="1600">
                <a:solidFill>
                  <a:srgbClr val="663300"/>
                </a:solidFill>
                <a:latin typeface="Arial" charset="0"/>
              </a:rPr>
              <a:t>	    and	the overall order is 		3  	3rd Order</a:t>
            </a:r>
          </a:p>
          <a:p>
            <a:pPr algn="l">
              <a:spcAft>
                <a:spcPts val="200"/>
              </a:spcAft>
            </a:pPr>
            <a:endParaRPr lang="en-GB" altLang="en-US" sz="1600">
              <a:solidFill>
                <a:srgbClr val="663300"/>
              </a:solidFill>
              <a:latin typeface="Arial" charset="0"/>
            </a:endParaRPr>
          </a:p>
          <a:p>
            <a:pPr algn="l">
              <a:spcAft>
                <a:spcPts val="200"/>
              </a:spcAft>
            </a:pPr>
            <a:r>
              <a:rPr lang="en-GB" altLang="en-US" sz="1600">
                <a:solidFill>
                  <a:srgbClr val="CC3300"/>
                </a:solidFill>
                <a:latin typeface="Arial" charset="0"/>
              </a:rPr>
              <a:t>Value(s)</a:t>
            </a:r>
            <a:r>
              <a:rPr lang="en-GB" altLang="en-US" sz="1600" b="0">
                <a:latin typeface="Arial" charset="0"/>
              </a:rPr>
              <a:t>	    </a:t>
            </a:r>
            <a:r>
              <a:rPr lang="en-GB" altLang="en-US" sz="1600">
                <a:latin typeface="Arial" charset="0"/>
              </a:rPr>
              <a:t>need not be whole numbers</a:t>
            </a:r>
          </a:p>
          <a:p>
            <a:pPr algn="l">
              <a:spcAft>
                <a:spcPts val="200"/>
              </a:spcAft>
            </a:pPr>
            <a:r>
              <a:rPr lang="en-GB" altLang="en-US" sz="1600">
                <a:latin typeface="Arial" charset="0"/>
              </a:rPr>
              <a:t>	    can be zero if the rate is unaffected by how much of a substance is present</a:t>
            </a:r>
          </a:p>
          <a:p>
            <a:pPr algn="l">
              <a:spcAft>
                <a:spcPts val="200"/>
              </a:spcAft>
            </a:pPr>
            <a:endParaRPr lang="en-US" altLang="en-US" sz="1500" b="0">
              <a:solidFill>
                <a:srgbClr val="333399"/>
              </a:solidFill>
              <a:latin typeface="Arial" charset="0"/>
            </a:endParaRPr>
          </a:p>
        </p:txBody>
      </p:sp>
      <p:sp>
        <p:nvSpPr>
          <p:cNvPr id="288776" name="Text Box 8"/>
          <p:cNvSpPr txBox="1">
            <a:spLocks noChangeArrowheads="1"/>
          </p:cNvSpPr>
          <p:nvPr/>
        </p:nvSpPr>
        <p:spPr bwMode="auto">
          <a:xfrm>
            <a:off x="411163" y="876300"/>
            <a:ext cx="8250237"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600">
                <a:solidFill>
                  <a:srgbClr val="CC3300"/>
                </a:solidFill>
                <a:latin typeface="Arial" charset="0"/>
              </a:rPr>
              <a:t>Order tells you how much the concentration of a reactant affects the rate</a:t>
            </a:r>
            <a:endParaRPr lang="en-US" altLang="en-US" sz="1600">
              <a:solidFill>
                <a:srgbClr val="CC3300"/>
              </a:solidFill>
              <a:latin typeface="Arial" charset="0"/>
            </a:endParaRPr>
          </a:p>
        </p:txBody>
      </p:sp>
    </p:spTree>
    <p:extLst>
      <p:ext uri="{BB962C8B-B14F-4D97-AF65-F5344CB8AC3E}">
        <p14:creationId xmlns:p14="http://schemas.microsoft.com/office/powerpoint/2010/main" val="28535390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Text Box 2"/>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ORDER OF REACTION </a:t>
            </a:r>
          </a:p>
        </p:txBody>
      </p:sp>
      <p:sp>
        <p:nvSpPr>
          <p:cNvPr id="289795"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9796"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9797"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9798"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9799" name="Text Box 7"/>
          <p:cNvSpPr txBox="1">
            <a:spLocks noChangeArrowheads="1"/>
          </p:cNvSpPr>
          <p:nvPr/>
        </p:nvSpPr>
        <p:spPr bwMode="auto">
          <a:xfrm>
            <a:off x="227013" y="1470025"/>
            <a:ext cx="8729662" cy="490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CC0000"/>
                </a:solidFill>
                <a:latin typeface="Arial" charset="0"/>
              </a:rPr>
              <a:t>Individual order</a:t>
            </a:r>
            <a:r>
              <a:rPr lang="en-GB" altLang="en-US" sz="1600" b="0">
                <a:latin typeface="Arial" charset="0"/>
              </a:rPr>
              <a:t>   	</a:t>
            </a:r>
            <a:r>
              <a:rPr lang="en-GB" altLang="en-US" sz="1600">
                <a:latin typeface="Arial" charset="0"/>
              </a:rPr>
              <a:t>The power to which a concentration is raised in the rate equation</a:t>
            </a:r>
          </a:p>
          <a:p>
            <a:pPr algn="l">
              <a:spcAft>
                <a:spcPts val="200"/>
              </a:spcAft>
            </a:pPr>
            <a:endParaRPr lang="en-GB" altLang="en-US" sz="1600" b="0">
              <a:latin typeface="Arial" charset="0"/>
            </a:endParaRPr>
          </a:p>
          <a:p>
            <a:pPr algn="l">
              <a:spcAft>
                <a:spcPts val="200"/>
              </a:spcAft>
            </a:pPr>
            <a:r>
              <a:rPr lang="en-GB" altLang="en-US" sz="1600">
                <a:solidFill>
                  <a:srgbClr val="CC0000"/>
                </a:solidFill>
                <a:latin typeface="Arial" charset="0"/>
              </a:rPr>
              <a:t>Overall</a:t>
            </a:r>
            <a:r>
              <a:rPr lang="en-GB" altLang="en-US" sz="1600">
                <a:latin typeface="Arial" charset="0"/>
              </a:rPr>
              <a:t> </a:t>
            </a:r>
            <a:r>
              <a:rPr lang="en-GB" altLang="en-US" sz="1600">
                <a:solidFill>
                  <a:srgbClr val="CC0000"/>
                </a:solidFill>
                <a:latin typeface="Arial" charset="0"/>
              </a:rPr>
              <a:t>order</a:t>
            </a:r>
            <a:r>
              <a:rPr lang="en-GB" altLang="en-US" sz="1600" b="0">
                <a:latin typeface="Arial" charset="0"/>
              </a:rPr>
              <a:t>	</a:t>
            </a:r>
            <a:r>
              <a:rPr lang="en-GB" altLang="en-US" sz="1600">
                <a:latin typeface="Arial" charset="0"/>
              </a:rPr>
              <a:t>The sum of all the individual orders in the rate equation.</a:t>
            </a:r>
          </a:p>
          <a:p>
            <a:pPr algn="l">
              <a:spcAft>
                <a:spcPts val="200"/>
              </a:spcAft>
            </a:pPr>
            <a:endParaRPr lang="en-GB" altLang="en-US" sz="1600" b="0">
              <a:latin typeface="Arial" charset="0"/>
            </a:endParaRPr>
          </a:p>
          <a:p>
            <a:pPr algn="l">
              <a:spcAft>
                <a:spcPts val="200"/>
              </a:spcAft>
            </a:pPr>
            <a:r>
              <a:rPr lang="en-GB" altLang="en-US" sz="1600" b="0">
                <a:latin typeface="Arial" charset="0"/>
              </a:rPr>
              <a:t>	    </a:t>
            </a:r>
            <a:r>
              <a:rPr lang="en-GB" altLang="en-US" sz="1600">
                <a:solidFill>
                  <a:srgbClr val="663300"/>
                </a:solidFill>
                <a:latin typeface="Arial" charset="0"/>
              </a:rPr>
              <a:t>e.g.	in the rate equation 	  r   =  k [A] [B]</a:t>
            </a:r>
            <a:r>
              <a:rPr lang="en-GB" altLang="en-US" sz="1600" baseline="30000">
                <a:solidFill>
                  <a:srgbClr val="663300"/>
                </a:solidFill>
                <a:latin typeface="Arial" charset="0"/>
              </a:rPr>
              <a:t>2</a:t>
            </a:r>
            <a:endParaRPr lang="en-GB" altLang="en-US" sz="1600">
              <a:solidFill>
                <a:srgbClr val="663300"/>
              </a:solidFill>
              <a:latin typeface="Arial" charset="0"/>
            </a:endParaRPr>
          </a:p>
          <a:p>
            <a:pPr algn="l">
              <a:spcAft>
                <a:spcPts val="200"/>
              </a:spcAft>
            </a:pPr>
            <a:endParaRPr lang="en-GB" altLang="en-US" sz="1600">
              <a:solidFill>
                <a:srgbClr val="663300"/>
              </a:solidFill>
              <a:latin typeface="Arial" charset="0"/>
            </a:endParaRPr>
          </a:p>
          <a:p>
            <a:pPr algn="l">
              <a:spcAft>
                <a:spcPts val="200"/>
              </a:spcAft>
            </a:pPr>
            <a:r>
              <a:rPr lang="en-GB" altLang="en-US" sz="1600">
                <a:solidFill>
                  <a:srgbClr val="663300"/>
                </a:solidFill>
                <a:latin typeface="Arial" charset="0"/>
              </a:rPr>
              <a:t>		the order with respect to A is 	1   	1st Order</a:t>
            </a:r>
          </a:p>
          <a:p>
            <a:pPr algn="l">
              <a:spcAft>
                <a:spcPts val="200"/>
              </a:spcAft>
            </a:pPr>
            <a:r>
              <a:rPr lang="en-GB" altLang="en-US" sz="1600">
                <a:solidFill>
                  <a:srgbClr val="663300"/>
                </a:solidFill>
                <a:latin typeface="Arial" charset="0"/>
              </a:rPr>
              <a:t>		the order with respect to B is 	2  	2nd Order</a:t>
            </a:r>
          </a:p>
          <a:p>
            <a:pPr algn="l">
              <a:spcAft>
                <a:spcPts val="200"/>
              </a:spcAft>
            </a:pPr>
            <a:r>
              <a:rPr lang="en-GB" altLang="en-US" sz="1600">
                <a:solidFill>
                  <a:srgbClr val="663300"/>
                </a:solidFill>
                <a:latin typeface="Arial" charset="0"/>
              </a:rPr>
              <a:t>	    and	the overall order is 		3  	3rd Order</a:t>
            </a:r>
          </a:p>
          <a:p>
            <a:pPr algn="l">
              <a:spcAft>
                <a:spcPts val="200"/>
              </a:spcAft>
            </a:pPr>
            <a:endParaRPr lang="en-GB" altLang="en-US" sz="1600">
              <a:solidFill>
                <a:srgbClr val="663300"/>
              </a:solidFill>
              <a:latin typeface="Arial" charset="0"/>
            </a:endParaRPr>
          </a:p>
          <a:p>
            <a:pPr algn="l">
              <a:spcAft>
                <a:spcPts val="200"/>
              </a:spcAft>
            </a:pPr>
            <a:r>
              <a:rPr lang="en-GB" altLang="en-US" sz="1600">
                <a:solidFill>
                  <a:srgbClr val="CC3300"/>
                </a:solidFill>
                <a:latin typeface="Arial" charset="0"/>
              </a:rPr>
              <a:t>Value(s)</a:t>
            </a:r>
            <a:r>
              <a:rPr lang="en-GB" altLang="en-US" sz="1600" b="0">
                <a:latin typeface="Arial" charset="0"/>
              </a:rPr>
              <a:t>	    </a:t>
            </a:r>
            <a:r>
              <a:rPr lang="en-GB" altLang="en-US" sz="1600">
                <a:latin typeface="Arial" charset="0"/>
              </a:rPr>
              <a:t>need not be whole numbers</a:t>
            </a:r>
          </a:p>
          <a:p>
            <a:pPr algn="l">
              <a:spcAft>
                <a:spcPts val="200"/>
              </a:spcAft>
            </a:pPr>
            <a:r>
              <a:rPr lang="en-GB" altLang="en-US" sz="1600">
                <a:latin typeface="Arial" charset="0"/>
              </a:rPr>
              <a:t>	    can be zero if the rate is unaffected by how much of a substance is present</a:t>
            </a:r>
          </a:p>
          <a:p>
            <a:pPr algn="l">
              <a:spcAft>
                <a:spcPts val="200"/>
              </a:spcAft>
            </a:pPr>
            <a:endParaRPr lang="en-GB" altLang="en-US" sz="1600">
              <a:latin typeface="Arial" charset="0"/>
            </a:endParaRPr>
          </a:p>
          <a:p>
            <a:pPr algn="l">
              <a:spcAft>
                <a:spcPts val="200"/>
              </a:spcAft>
            </a:pPr>
            <a:endParaRPr lang="en-GB" altLang="en-US" sz="1600" b="0">
              <a:latin typeface="Arial" charset="0"/>
            </a:endParaRPr>
          </a:p>
          <a:p>
            <a:pPr algn="l">
              <a:spcAft>
                <a:spcPts val="200"/>
              </a:spcAft>
            </a:pPr>
            <a:r>
              <a:rPr lang="en-GB" altLang="en-US" sz="1600">
                <a:solidFill>
                  <a:srgbClr val="CC3300"/>
                </a:solidFill>
                <a:latin typeface="Arial" charset="0"/>
              </a:rPr>
              <a:t>NOTES</a:t>
            </a:r>
          </a:p>
          <a:p>
            <a:pPr algn="l">
              <a:spcAft>
                <a:spcPts val="200"/>
              </a:spcAft>
            </a:pPr>
            <a:r>
              <a:rPr lang="en-GB" altLang="en-US" sz="1500">
                <a:solidFill>
                  <a:srgbClr val="333399"/>
                </a:solidFill>
                <a:latin typeface="Arial" charset="0"/>
              </a:rPr>
              <a:t>The rate equation is derived from experimental evidence not by looking at an equation.</a:t>
            </a:r>
          </a:p>
          <a:p>
            <a:pPr algn="l">
              <a:spcAft>
                <a:spcPts val="200"/>
              </a:spcAft>
            </a:pPr>
            <a:r>
              <a:rPr lang="en-GB" altLang="en-US" sz="1500">
                <a:solidFill>
                  <a:srgbClr val="333399"/>
                </a:solidFill>
                <a:latin typeface="Arial" charset="0"/>
              </a:rPr>
              <a:t>Species appearing in the stoichiometric equation sometimes aren’t in the rate equation.</a:t>
            </a:r>
          </a:p>
          <a:p>
            <a:pPr algn="l">
              <a:spcAft>
                <a:spcPts val="200"/>
              </a:spcAft>
            </a:pPr>
            <a:r>
              <a:rPr lang="en-GB" altLang="en-US" sz="1500">
                <a:solidFill>
                  <a:srgbClr val="333399"/>
                </a:solidFill>
                <a:latin typeface="Arial" charset="0"/>
              </a:rPr>
              <a:t>Substances not in the stoichiometric equation can appear in the rate equation - CATALYSTS</a:t>
            </a:r>
            <a:endParaRPr lang="en-US" altLang="en-US" sz="1500" b="0">
              <a:solidFill>
                <a:srgbClr val="333399"/>
              </a:solidFill>
              <a:latin typeface="Arial" charset="0"/>
            </a:endParaRPr>
          </a:p>
        </p:txBody>
      </p:sp>
      <p:sp>
        <p:nvSpPr>
          <p:cNvPr id="289800" name="Text Box 8"/>
          <p:cNvSpPr txBox="1">
            <a:spLocks noChangeArrowheads="1"/>
          </p:cNvSpPr>
          <p:nvPr/>
        </p:nvSpPr>
        <p:spPr bwMode="auto">
          <a:xfrm>
            <a:off x="411163" y="876300"/>
            <a:ext cx="8250237"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600">
                <a:solidFill>
                  <a:srgbClr val="CC3300"/>
                </a:solidFill>
                <a:latin typeface="Arial" charset="0"/>
              </a:rPr>
              <a:t>Order tells you how much the concentration of a reactant affects the rate</a:t>
            </a:r>
            <a:endParaRPr lang="en-US" altLang="en-US" sz="1600">
              <a:solidFill>
                <a:srgbClr val="CC3300"/>
              </a:solidFill>
              <a:latin typeface="Arial" charset="0"/>
            </a:endParaRPr>
          </a:p>
        </p:txBody>
      </p:sp>
    </p:spTree>
    <p:extLst>
      <p:ext uri="{BB962C8B-B14F-4D97-AF65-F5344CB8AC3E}">
        <p14:creationId xmlns:p14="http://schemas.microsoft.com/office/powerpoint/2010/main" val="12814583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Text Box 2"/>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THE RATE EQUATION</a:t>
            </a:r>
          </a:p>
        </p:txBody>
      </p:sp>
      <p:sp>
        <p:nvSpPr>
          <p:cNvPr id="197635"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7636"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7637"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7638"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7640" name="AutoShape 8">
            <a:hlinkClick r:id="rId3" action="ppaction://hlinksldjump" highlightClick="1"/>
          </p:cNvPr>
          <p:cNvSpPr>
            <a:spLocks noChangeArrowheads="1"/>
          </p:cNvSpPr>
          <p:nvPr/>
        </p:nvSpPr>
        <p:spPr bwMode="auto">
          <a:xfrm>
            <a:off x="4051300" y="6459538"/>
            <a:ext cx="1003300" cy="279400"/>
          </a:xfrm>
          <a:prstGeom prst="actionButtonBlank">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7641" name="Text Box 9"/>
          <p:cNvSpPr txBox="1">
            <a:spLocks noChangeArrowheads="1"/>
          </p:cNvSpPr>
          <p:nvPr/>
        </p:nvSpPr>
        <p:spPr bwMode="auto">
          <a:xfrm>
            <a:off x="273050" y="936625"/>
            <a:ext cx="8677275" cy="3303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800">
                <a:solidFill>
                  <a:srgbClr val="CC3300"/>
                </a:solidFill>
                <a:latin typeface="Arial" charset="0"/>
              </a:rPr>
              <a:t>Experimental determination of order</a:t>
            </a:r>
          </a:p>
          <a:p>
            <a:pPr>
              <a:spcAft>
                <a:spcPts val="200"/>
              </a:spcAft>
            </a:pPr>
            <a:endParaRPr lang="en-GB" altLang="en-US" sz="1400" b="0">
              <a:latin typeface="Arial" charset="0"/>
            </a:endParaRPr>
          </a:p>
          <a:p>
            <a:pPr algn="l">
              <a:spcAft>
                <a:spcPts val="200"/>
              </a:spcAft>
            </a:pPr>
            <a:r>
              <a:rPr lang="en-GB" altLang="en-US" sz="1600">
                <a:solidFill>
                  <a:srgbClr val="CC3300"/>
                </a:solidFill>
                <a:latin typeface="Arial" charset="0"/>
              </a:rPr>
              <a:t>Method 1</a:t>
            </a:r>
            <a:endParaRPr lang="en-GB" altLang="en-US" sz="1600" b="0">
              <a:latin typeface="Arial" charset="0"/>
            </a:endParaRPr>
          </a:p>
          <a:p>
            <a:pPr algn="l">
              <a:spcAft>
                <a:spcPts val="200"/>
              </a:spcAft>
            </a:pPr>
            <a:r>
              <a:rPr lang="en-GB" altLang="en-US" sz="1600">
                <a:latin typeface="Arial" charset="0"/>
              </a:rPr>
              <a:t>Plot a concentration / time graph and calculate the rate (gradient) at points on the curve</a:t>
            </a:r>
          </a:p>
          <a:p>
            <a:pPr algn="l">
              <a:spcAft>
                <a:spcPts val="200"/>
              </a:spcAft>
            </a:pPr>
            <a:r>
              <a:rPr lang="en-GB" altLang="en-US" sz="1600">
                <a:latin typeface="Arial" charset="0"/>
              </a:rPr>
              <a:t>Plot another graph of the rate (y axis) versus the concentration at that point (x axis)</a:t>
            </a:r>
          </a:p>
          <a:p>
            <a:pPr algn="l">
              <a:spcAft>
                <a:spcPts val="200"/>
              </a:spcAft>
            </a:pPr>
            <a:endParaRPr lang="en-GB" altLang="en-US" sz="1600">
              <a:latin typeface="Arial" charset="0"/>
            </a:endParaRPr>
          </a:p>
          <a:p>
            <a:pPr algn="l">
              <a:spcAft>
                <a:spcPts val="200"/>
              </a:spcAft>
            </a:pPr>
            <a:r>
              <a:rPr lang="en-GB" altLang="en-US" sz="1600">
                <a:latin typeface="Arial" charset="0"/>
              </a:rPr>
              <a:t>If it gives a straight line, the rate is directly proportional to concentration - </a:t>
            </a:r>
            <a:r>
              <a:rPr lang="en-GB" altLang="en-US" sz="1600">
                <a:solidFill>
                  <a:srgbClr val="CC3300"/>
                </a:solidFill>
                <a:latin typeface="Arial" charset="0"/>
              </a:rPr>
              <a:t>1st ORDER</a:t>
            </a:r>
            <a:r>
              <a:rPr lang="en-GB" altLang="en-US" sz="1600">
                <a:latin typeface="Arial" charset="0"/>
              </a:rPr>
              <a:t>.</a:t>
            </a:r>
          </a:p>
          <a:p>
            <a:pPr algn="l">
              <a:spcAft>
                <a:spcPts val="200"/>
              </a:spcAft>
            </a:pPr>
            <a:endParaRPr lang="en-GB" altLang="en-US" sz="1600">
              <a:latin typeface="Arial" charset="0"/>
            </a:endParaRPr>
          </a:p>
          <a:p>
            <a:pPr algn="l">
              <a:spcAft>
                <a:spcPts val="200"/>
              </a:spcAft>
            </a:pPr>
            <a:r>
              <a:rPr lang="en-GB" altLang="en-US" sz="1600">
                <a:latin typeface="Arial" charset="0"/>
              </a:rPr>
              <a:t>If the plot is a curve then it must have another order.  Try plotting rate v. (conc.)</a:t>
            </a:r>
            <a:r>
              <a:rPr lang="en-GB" altLang="en-US" sz="1600" baseline="30000">
                <a:latin typeface="Arial" charset="0"/>
              </a:rPr>
              <a:t>2</a:t>
            </a:r>
            <a:r>
              <a:rPr lang="en-GB" altLang="en-US" sz="1600">
                <a:latin typeface="Arial" charset="0"/>
              </a:rPr>
              <a:t>.</a:t>
            </a:r>
          </a:p>
          <a:p>
            <a:pPr algn="l">
              <a:spcAft>
                <a:spcPts val="200"/>
              </a:spcAft>
            </a:pPr>
            <a:r>
              <a:rPr lang="en-GB" altLang="en-US" sz="1600">
                <a:latin typeface="Arial" charset="0"/>
              </a:rPr>
              <a:t>A straight line would mean </a:t>
            </a:r>
            <a:r>
              <a:rPr lang="en-GB" altLang="en-US" sz="1600">
                <a:solidFill>
                  <a:srgbClr val="CC3300"/>
                </a:solidFill>
                <a:latin typeface="Arial" charset="0"/>
              </a:rPr>
              <a:t>2nd ORDER</a:t>
            </a:r>
            <a:r>
              <a:rPr lang="en-GB" altLang="en-US" sz="1600">
                <a:latin typeface="Arial" charset="0"/>
              </a:rPr>
              <a:t>.   This method is based on trial and error.</a:t>
            </a:r>
          </a:p>
          <a:p>
            <a:pPr algn="l">
              <a:spcAft>
                <a:spcPts val="200"/>
              </a:spcAft>
            </a:pPr>
            <a:endParaRPr lang="en-GB" altLang="en-US" sz="1600">
              <a:latin typeface="Arial" charset="0"/>
            </a:endParaRPr>
          </a:p>
          <a:p>
            <a:pPr algn="l">
              <a:spcAft>
                <a:spcPts val="200"/>
              </a:spcAft>
            </a:pPr>
            <a:endParaRPr lang="en-GB" altLang="en-US" sz="1600">
              <a:latin typeface="Arial" charset="0"/>
            </a:endParaRPr>
          </a:p>
        </p:txBody>
      </p:sp>
    </p:spTree>
    <p:extLst>
      <p:ext uri="{BB962C8B-B14F-4D97-AF65-F5344CB8AC3E}">
        <p14:creationId xmlns:p14="http://schemas.microsoft.com/office/powerpoint/2010/main" val="6343112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Text Box 2"/>
          <p:cNvSpPr txBox="1">
            <a:spLocks noChangeArrowheads="1"/>
          </p:cNvSpPr>
          <p:nvPr/>
        </p:nvSpPr>
        <p:spPr bwMode="auto">
          <a:xfrm>
            <a:off x="482600" y="317500"/>
            <a:ext cx="7213600"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dirty="0">
                <a:solidFill>
                  <a:srgbClr val="000066"/>
                </a:solidFill>
                <a:effectLst>
                  <a:outerShdw blurRad="38100" dist="38100" dir="2700000" algn="tl">
                    <a:srgbClr val="000000"/>
                  </a:outerShdw>
                </a:effectLst>
                <a:latin typeface="Arial" charset="0"/>
              </a:rPr>
              <a:t>COLLISION </a:t>
            </a:r>
            <a:r>
              <a:rPr lang="en-US" altLang="en-US" dirty="0" smtClean="0">
                <a:solidFill>
                  <a:srgbClr val="000066"/>
                </a:solidFill>
                <a:effectLst>
                  <a:outerShdw blurRad="38100" dist="38100" dir="2700000" algn="tl">
                    <a:srgbClr val="000000"/>
                  </a:outerShdw>
                </a:effectLst>
                <a:latin typeface="Arial" charset="0"/>
              </a:rPr>
              <a:t>THEORY</a:t>
            </a:r>
          </a:p>
          <a:p>
            <a:pPr>
              <a:spcBef>
                <a:spcPct val="50000"/>
              </a:spcBef>
            </a:pPr>
            <a:endParaRPr lang="en-GB" dirty="0" smtClean="0"/>
          </a:p>
          <a:p>
            <a:pPr>
              <a:spcBef>
                <a:spcPct val="50000"/>
              </a:spcBef>
            </a:pPr>
            <a:r>
              <a:rPr lang="en-GB" dirty="0" smtClean="0"/>
              <a:t>Before </a:t>
            </a:r>
            <a:r>
              <a:rPr lang="en-GB" dirty="0"/>
              <a:t>you start WATCH </a:t>
            </a:r>
            <a:r>
              <a:rPr lang="en-GB" u="sng" dirty="0">
                <a:hlinkClick r:id="rId3"/>
              </a:rPr>
              <a:t>https://www.youtube.com/watch?v=7qOFtL3VEBc</a:t>
            </a:r>
            <a:endParaRPr lang="en-GB" dirty="0"/>
          </a:p>
          <a:p>
            <a:pPr>
              <a:spcBef>
                <a:spcPct val="50000"/>
              </a:spcBef>
            </a:pPr>
            <a:r>
              <a:rPr lang="en-GB" b="1" dirty="0"/>
              <a:t>Watch </a:t>
            </a:r>
            <a:r>
              <a:rPr lang="en-GB" u="sng" dirty="0">
                <a:hlinkClick r:id="rId4"/>
              </a:rPr>
              <a:t>https://</a:t>
            </a:r>
            <a:r>
              <a:rPr lang="en-GB" u="sng" dirty="0" smtClean="0">
                <a:hlinkClick r:id="rId4"/>
              </a:rPr>
              <a:t>www.youtube.com/watch?v=OttRV5ykP7A</a:t>
            </a:r>
            <a:endParaRPr lang="en-GB" dirty="0"/>
          </a:p>
        </p:txBody>
      </p:sp>
      <p:sp>
        <p:nvSpPr>
          <p:cNvPr id="201731"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1732"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1733"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1734"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1737" name="Text Box 9"/>
          <p:cNvSpPr txBox="1">
            <a:spLocks noChangeArrowheads="1"/>
          </p:cNvSpPr>
          <p:nvPr/>
        </p:nvSpPr>
        <p:spPr bwMode="auto">
          <a:xfrm>
            <a:off x="755576" y="2330700"/>
            <a:ext cx="8631237" cy="26363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spcAft>
                <a:spcPts val="200"/>
              </a:spcAft>
            </a:pPr>
            <a:r>
              <a:rPr lang="en-GB" altLang="en-US" sz="1600" dirty="0">
                <a:solidFill>
                  <a:srgbClr val="CC0000"/>
                </a:solidFill>
                <a:latin typeface="Arial" charset="0"/>
              </a:rPr>
              <a:t>Collision theory states that...</a:t>
            </a:r>
          </a:p>
          <a:p>
            <a:pPr algn="l">
              <a:spcAft>
                <a:spcPts val="200"/>
              </a:spcAft>
            </a:pPr>
            <a:endParaRPr lang="en-GB" altLang="en-US" sz="1600" dirty="0">
              <a:solidFill>
                <a:srgbClr val="CC0000"/>
              </a:solidFill>
              <a:latin typeface="Arial" charset="0"/>
            </a:endParaRPr>
          </a:p>
          <a:p>
            <a:pPr algn="l">
              <a:spcAft>
                <a:spcPts val="200"/>
              </a:spcAft>
              <a:buFontTx/>
              <a:buChar char="•"/>
            </a:pPr>
            <a:r>
              <a:rPr lang="en-GB" altLang="en-US" sz="1600" b="0" dirty="0">
                <a:latin typeface="Arial" charset="0"/>
              </a:rPr>
              <a:t> </a:t>
            </a:r>
            <a:r>
              <a:rPr lang="en-GB" altLang="en-US" sz="1600" dirty="0">
                <a:latin typeface="Arial" charset="0"/>
              </a:rPr>
              <a:t>particles must </a:t>
            </a:r>
            <a:r>
              <a:rPr lang="en-GB" altLang="en-US" sz="1600" dirty="0">
                <a:solidFill>
                  <a:srgbClr val="CC3300"/>
                </a:solidFill>
                <a:latin typeface="Arial" charset="0"/>
              </a:rPr>
              <a:t>COLLIDE</a:t>
            </a:r>
            <a:r>
              <a:rPr lang="en-GB" altLang="en-US" sz="1600" dirty="0">
                <a:latin typeface="Arial" charset="0"/>
              </a:rPr>
              <a:t> before a reaction can take place</a:t>
            </a:r>
          </a:p>
          <a:p>
            <a:pPr algn="l">
              <a:spcAft>
                <a:spcPts val="200"/>
              </a:spcAft>
              <a:buFontTx/>
              <a:buChar char="•"/>
            </a:pPr>
            <a:r>
              <a:rPr lang="en-GB" altLang="en-US" sz="1600" dirty="0">
                <a:latin typeface="Arial" charset="0"/>
              </a:rPr>
              <a:t> not all collisions lead to a reaction</a:t>
            </a:r>
          </a:p>
          <a:p>
            <a:pPr algn="l">
              <a:spcAft>
                <a:spcPts val="200"/>
              </a:spcAft>
              <a:buFontTx/>
              <a:buChar char="•"/>
            </a:pPr>
            <a:r>
              <a:rPr lang="en-GB" altLang="en-US" sz="1600" dirty="0">
                <a:latin typeface="Arial" charset="0"/>
              </a:rPr>
              <a:t> reactants must possess at least a minimum amount of energy - </a:t>
            </a:r>
            <a:r>
              <a:rPr lang="en-GB" altLang="en-US" sz="1600" dirty="0">
                <a:solidFill>
                  <a:srgbClr val="CC3300"/>
                </a:solidFill>
                <a:latin typeface="Arial" charset="0"/>
              </a:rPr>
              <a:t>ACTIVATION ENERGY</a:t>
            </a:r>
          </a:p>
          <a:p>
            <a:pPr algn="l">
              <a:spcAft>
                <a:spcPts val="200"/>
              </a:spcAft>
              <a:buFontTx/>
              <a:buChar char="•"/>
            </a:pPr>
            <a:endParaRPr lang="en-GB" altLang="en-US" sz="1600" dirty="0">
              <a:latin typeface="Arial" charset="0"/>
            </a:endParaRPr>
          </a:p>
          <a:p>
            <a:pPr>
              <a:spcAft>
                <a:spcPts val="200"/>
              </a:spcAft>
            </a:pPr>
            <a:r>
              <a:rPr lang="en-GB" altLang="en-US" sz="1600" i="1" dirty="0">
                <a:latin typeface="Arial" charset="0"/>
              </a:rPr>
              <a:t>plus</a:t>
            </a:r>
            <a:endParaRPr lang="en-GB" altLang="en-US" sz="1600" dirty="0">
              <a:latin typeface="Arial" charset="0"/>
            </a:endParaRPr>
          </a:p>
          <a:p>
            <a:pPr algn="l">
              <a:spcAft>
                <a:spcPts val="200"/>
              </a:spcAft>
              <a:buFontTx/>
              <a:buChar char="•"/>
            </a:pPr>
            <a:r>
              <a:rPr lang="en-GB" altLang="en-US" sz="1600" dirty="0">
                <a:latin typeface="Arial" charset="0"/>
              </a:rPr>
              <a:t> particles must approach each other in a certain relative way -  the </a:t>
            </a:r>
            <a:r>
              <a:rPr lang="en-GB" altLang="en-US" sz="1600" dirty="0">
                <a:solidFill>
                  <a:srgbClr val="CC3300"/>
                </a:solidFill>
                <a:latin typeface="Arial" charset="0"/>
              </a:rPr>
              <a:t>STERIC EFFECT</a:t>
            </a:r>
          </a:p>
          <a:p>
            <a:pPr algn="l">
              <a:spcAft>
                <a:spcPts val="200"/>
              </a:spcAft>
            </a:pPr>
            <a:endParaRPr lang="en-GB" altLang="en-US" sz="1600" b="0" dirty="0">
              <a:latin typeface="Arial" charset="0"/>
            </a:endParaRPr>
          </a:p>
          <a:p>
            <a:pPr algn="l">
              <a:spcAft>
                <a:spcPts val="200"/>
              </a:spcAft>
            </a:pPr>
            <a:endParaRPr lang="en-GB" altLang="en-US" sz="1600" b="0" dirty="0">
              <a:latin typeface="Arial" charset="0"/>
            </a:endParaRPr>
          </a:p>
        </p:txBody>
      </p:sp>
      <p:sp>
        <p:nvSpPr>
          <p:cNvPr id="2" name="TextBox 1"/>
          <p:cNvSpPr txBox="1"/>
          <p:nvPr/>
        </p:nvSpPr>
        <p:spPr>
          <a:xfrm>
            <a:off x="5580112" y="548680"/>
            <a:ext cx="1872208" cy="369332"/>
          </a:xfrm>
          <a:prstGeom prst="rect">
            <a:avLst/>
          </a:prstGeom>
          <a:noFill/>
        </p:spPr>
        <p:txBody>
          <a:bodyPr wrap="square" rtlCol="0">
            <a:spAutoFit/>
          </a:bodyPr>
          <a:lstStyle/>
          <a:p>
            <a:r>
              <a:rPr lang="en-GB" b="1" dirty="0" smtClean="0"/>
              <a:t>Page 3</a:t>
            </a:r>
            <a:endParaRPr lang="en-GB" b="1" dirty="0"/>
          </a:p>
        </p:txBody>
      </p:sp>
    </p:spTree>
    <p:extLst>
      <p:ext uri="{BB962C8B-B14F-4D97-AF65-F5344CB8AC3E}">
        <p14:creationId xmlns:p14="http://schemas.microsoft.com/office/powerpoint/2010/main" val="36855751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Text Box 1026"/>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THE RATE EQUATION</a:t>
            </a:r>
          </a:p>
        </p:txBody>
      </p:sp>
      <p:sp>
        <p:nvSpPr>
          <p:cNvPr id="286723" name="Line 1027"/>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6724" name="AutoShape 1028">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6725" name="Line 1029"/>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6726" name="AutoShape 1030">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6728" name="Text Box 1032"/>
          <p:cNvSpPr txBox="1">
            <a:spLocks noChangeArrowheads="1"/>
          </p:cNvSpPr>
          <p:nvPr/>
        </p:nvSpPr>
        <p:spPr bwMode="auto">
          <a:xfrm>
            <a:off x="273050" y="936625"/>
            <a:ext cx="8677275" cy="4821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altLang="en-US" sz="1800" dirty="0">
                <a:solidFill>
                  <a:srgbClr val="CC3300"/>
                </a:solidFill>
                <a:latin typeface="Arial" charset="0"/>
              </a:rPr>
              <a:t>Experimental determination of order</a:t>
            </a:r>
          </a:p>
          <a:p>
            <a:pPr>
              <a:spcAft>
                <a:spcPts val="200"/>
              </a:spcAft>
            </a:pPr>
            <a:endParaRPr lang="en-GB" altLang="en-US" sz="1400" b="0" dirty="0">
              <a:latin typeface="Arial" charset="0"/>
            </a:endParaRPr>
          </a:p>
          <a:p>
            <a:pPr algn="l">
              <a:spcAft>
                <a:spcPts val="200"/>
              </a:spcAft>
            </a:pPr>
            <a:r>
              <a:rPr lang="en-GB" altLang="en-US" sz="1600" dirty="0">
                <a:latin typeface="Arial" charset="0"/>
              </a:rPr>
              <a:t>Method 1</a:t>
            </a:r>
            <a:endParaRPr lang="en-GB" altLang="en-US" sz="1600" b="0" dirty="0">
              <a:latin typeface="Arial" charset="0"/>
            </a:endParaRPr>
          </a:p>
          <a:p>
            <a:pPr algn="l">
              <a:spcAft>
                <a:spcPts val="200"/>
              </a:spcAft>
            </a:pPr>
            <a:r>
              <a:rPr lang="en-GB" altLang="en-US" sz="1600" dirty="0">
                <a:latin typeface="Arial" charset="0"/>
              </a:rPr>
              <a:t>Plot a concentration / time graph and calculate the rate (gradient) at points on the curve</a:t>
            </a:r>
          </a:p>
          <a:p>
            <a:pPr algn="l">
              <a:spcAft>
                <a:spcPts val="200"/>
              </a:spcAft>
            </a:pPr>
            <a:r>
              <a:rPr lang="en-GB" altLang="en-US" sz="1600" dirty="0">
                <a:latin typeface="Arial" charset="0"/>
              </a:rPr>
              <a:t>Plot another graph of the rate (y axis) versus the concentration at that point (x axis)</a:t>
            </a:r>
          </a:p>
          <a:p>
            <a:pPr algn="l">
              <a:spcAft>
                <a:spcPts val="200"/>
              </a:spcAft>
            </a:pPr>
            <a:endParaRPr lang="en-GB" altLang="en-US" sz="1600" dirty="0">
              <a:latin typeface="Arial" charset="0"/>
            </a:endParaRPr>
          </a:p>
          <a:p>
            <a:pPr algn="l">
              <a:spcAft>
                <a:spcPts val="200"/>
              </a:spcAft>
            </a:pPr>
            <a:r>
              <a:rPr lang="en-GB" altLang="en-US" sz="1600" dirty="0">
                <a:latin typeface="Arial" charset="0"/>
              </a:rPr>
              <a:t>If it gives a straight line, the rate is directly proportional to concentration - 1st ORDER.</a:t>
            </a:r>
          </a:p>
          <a:p>
            <a:pPr algn="l">
              <a:spcAft>
                <a:spcPts val="200"/>
              </a:spcAft>
            </a:pPr>
            <a:endParaRPr lang="en-GB" altLang="en-US" sz="1600" dirty="0">
              <a:latin typeface="Arial" charset="0"/>
            </a:endParaRPr>
          </a:p>
          <a:p>
            <a:pPr algn="l">
              <a:spcAft>
                <a:spcPts val="200"/>
              </a:spcAft>
            </a:pPr>
            <a:r>
              <a:rPr lang="en-GB" altLang="en-US" sz="1600" dirty="0">
                <a:latin typeface="Arial" charset="0"/>
              </a:rPr>
              <a:t>If the plot is a curve then it must have another order.  Try plotting rate v. (conc.)</a:t>
            </a:r>
            <a:r>
              <a:rPr lang="en-GB" altLang="en-US" sz="1600" baseline="30000" dirty="0">
                <a:latin typeface="Arial" charset="0"/>
              </a:rPr>
              <a:t>2</a:t>
            </a:r>
            <a:r>
              <a:rPr lang="en-GB" altLang="en-US" sz="1600" dirty="0">
                <a:latin typeface="Arial" charset="0"/>
              </a:rPr>
              <a:t>.</a:t>
            </a:r>
          </a:p>
          <a:p>
            <a:pPr algn="l">
              <a:spcAft>
                <a:spcPts val="200"/>
              </a:spcAft>
            </a:pPr>
            <a:r>
              <a:rPr lang="en-GB" altLang="en-US" sz="1600" dirty="0">
                <a:latin typeface="Arial" charset="0"/>
              </a:rPr>
              <a:t>A straight line would mean 2nd ORDER.   This method is based on trial and error.</a:t>
            </a:r>
          </a:p>
          <a:p>
            <a:pPr algn="l">
              <a:spcAft>
                <a:spcPts val="200"/>
              </a:spcAft>
            </a:pPr>
            <a:endParaRPr lang="en-GB" altLang="en-US" sz="1600" dirty="0">
              <a:latin typeface="Arial" charset="0"/>
            </a:endParaRPr>
          </a:p>
          <a:p>
            <a:pPr algn="l">
              <a:spcAft>
                <a:spcPts val="200"/>
              </a:spcAft>
            </a:pPr>
            <a:endParaRPr lang="en-GB" altLang="en-US" sz="1600" dirty="0">
              <a:latin typeface="Arial" charset="0"/>
            </a:endParaRPr>
          </a:p>
          <a:p>
            <a:pPr algn="l">
              <a:spcAft>
                <a:spcPts val="200"/>
              </a:spcAft>
            </a:pPr>
            <a:r>
              <a:rPr lang="en-GB" altLang="en-US" sz="1600" dirty="0">
                <a:solidFill>
                  <a:srgbClr val="CC3300"/>
                </a:solidFill>
                <a:latin typeface="Arial" charset="0"/>
              </a:rPr>
              <a:t>Method 2</a:t>
            </a:r>
            <a:r>
              <a:rPr lang="en-GB" altLang="en-US" sz="1600" dirty="0">
                <a:latin typeface="Arial" charset="0"/>
              </a:rPr>
              <a:t>	</a:t>
            </a:r>
            <a:r>
              <a:rPr lang="en-GB" altLang="en-US" sz="1600" dirty="0">
                <a:solidFill>
                  <a:srgbClr val="CC3300"/>
                </a:solidFill>
                <a:latin typeface="Arial" charset="0"/>
              </a:rPr>
              <a:t>-</a:t>
            </a:r>
            <a:r>
              <a:rPr lang="en-GB" altLang="en-US" sz="1600" dirty="0">
                <a:latin typeface="Arial" charset="0"/>
              </a:rPr>
              <a:t> </a:t>
            </a:r>
            <a:r>
              <a:rPr lang="en-GB" altLang="en-US" sz="1600" dirty="0">
                <a:solidFill>
                  <a:srgbClr val="CC3300"/>
                </a:solidFill>
                <a:latin typeface="Arial" charset="0"/>
              </a:rPr>
              <a:t>The initial rates method.</a:t>
            </a:r>
            <a:endParaRPr lang="en-GB" altLang="en-US" sz="1600" dirty="0">
              <a:latin typeface="Arial" charset="0"/>
            </a:endParaRPr>
          </a:p>
          <a:p>
            <a:pPr algn="l">
              <a:spcAft>
                <a:spcPts val="200"/>
              </a:spcAft>
            </a:pPr>
            <a:r>
              <a:rPr lang="en-GB" altLang="en-US" sz="1600" dirty="0">
                <a:latin typeface="Arial" charset="0"/>
              </a:rPr>
              <a:t>Do a series of experiments (at the same temperature) at different concentrations of a reactant but keeping all others constant.  Plot a series of concentration / time graphs and calculate the initial rate (slope of curve at start) for each reaction.  From the results calculate the relationship between concentration and rate and hence deduce the rate equation.  To find order directly,  logarithmic plots are required.</a:t>
            </a:r>
            <a:endParaRPr lang="en-US" altLang="en-US" sz="1600" b="0" dirty="0">
              <a:latin typeface="Arial" charset="0"/>
            </a:endParaRPr>
          </a:p>
        </p:txBody>
      </p:sp>
    </p:spTree>
    <p:extLst>
      <p:ext uri="{BB962C8B-B14F-4D97-AF65-F5344CB8AC3E}">
        <p14:creationId xmlns:p14="http://schemas.microsoft.com/office/powerpoint/2010/main" val="26155264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Text Box 2"/>
          <p:cNvSpPr txBox="1">
            <a:spLocks noChangeArrowheads="1"/>
          </p:cNvSpPr>
          <p:nvPr/>
        </p:nvSpPr>
        <p:spPr bwMode="auto">
          <a:xfrm>
            <a:off x="1447800" y="3175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THE RATE CONSTANT (k)</a:t>
            </a:r>
          </a:p>
        </p:txBody>
      </p:sp>
      <p:sp>
        <p:nvSpPr>
          <p:cNvPr id="198659"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8660"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8661"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8662"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8665" name="Text Box 9"/>
          <p:cNvSpPr txBox="1">
            <a:spLocks noChangeArrowheads="1"/>
          </p:cNvSpPr>
          <p:nvPr/>
        </p:nvSpPr>
        <p:spPr bwMode="auto">
          <a:xfrm>
            <a:off x="233363" y="1000125"/>
            <a:ext cx="8656637" cy="4200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CC3300"/>
                </a:solidFill>
                <a:latin typeface="Arial" charset="0"/>
              </a:rPr>
              <a:t>Units</a:t>
            </a:r>
            <a:r>
              <a:rPr lang="en-GB" altLang="en-US" sz="1600" b="0">
                <a:latin typeface="Arial" charset="0"/>
              </a:rPr>
              <a:t>	</a:t>
            </a:r>
            <a:r>
              <a:rPr lang="en-GB" altLang="en-US" sz="1600">
                <a:latin typeface="Arial" charset="0"/>
              </a:rPr>
              <a:t>The units of k depend on the overall order of reaction.</a:t>
            </a:r>
            <a:endParaRPr lang="en-GB" altLang="en-US" sz="1600" b="0">
              <a:latin typeface="Arial" charset="0"/>
            </a:endParaRPr>
          </a:p>
          <a:p>
            <a:pPr algn="l">
              <a:spcAft>
                <a:spcPts val="200"/>
              </a:spcAft>
            </a:pPr>
            <a:endParaRPr lang="en-GB" altLang="en-US" sz="1000" b="0">
              <a:latin typeface="Arial" charset="0"/>
            </a:endParaRPr>
          </a:p>
          <a:p>
            <a:pPr algn="l">
              <a:spcAft>
                <a:spcPts val="200"/>
              </a:spcAft>
            </a:pPr>
            <a:endParaRPr lang="en-GB" altLang="en-US" sz="1000" b="0">
              <a:latin typeface="Arial" charset="0"/>
            </a:endParaRPr>
          </a:p>
          <a:p>
            <a:pPr algn="l">
              <a:spcAft>
                <a:spcPts val="200"/>
              </a:spcAft>
            </a:pPr>
            <a:r>
              <a:rPr lang="en-GB" altLang="en-US" sz="1600" b="0">
                <a:latin typeface="Arial" charset="0"/>
              </a:rPr>
              <a:t>       </a:t>
            </a:r>
            <a:r>
              <a:rPr lang="en-GB" altLang="en-US" sz="1600" i="1">
                <a:latin typeface="Arial" charset="0"/>
              </a:rPr>
              <a:t>e.g.</a:t>
            </a:r>
            <a:r>
              <a:rPr lang="en-GB" altLang="en-US" sz="1600">
                <a:latin typeface="Arial" charset="0"/>
              </a:rPr>
              <a:t>	if the rate equation is...    rate = k [A]</a:t>
            </a:r>
            <a:r>
              <a:rPr lang="en-GB" altLang="en-US" sz="1600" baseline="30000">
                <a:latin typeface="Arial" charset="0"/>
              </a:rPr>
              <a:t>2</a:t>
            </a:r>
            <a:r>
              <a:rPr lang="en-GB" altLang="en-US" sz="1600">
                <a:latin typeface="Arial" charset="0"/>
              </a:rPr>
              <a:t>    the units of k will be dm</a:t>
            </a:r>
            <a:r>
              <a:rPr lang="en-GB" altLang="en-US" sz="1600" baseline="30000">
                <a:latin typeface="Arial" charset="0"/>
              </a:rPr>
              <a:t>3</a:t>
            </a:r>
            <a:r>
              <a:rPr lang="en-GB" altLang="en-US" sz="1600">
                <a:latin typeface="Arial" charset="0"/>
              </a:rPr>
              <a:t> mol</a:t>
            </a:r>
            <a:r>
              <a:rPr lang="en-GB" altLang="en-US" sz="1600" baseline="30000">
                <a:latin typeface="Arial" charset="0"/>
              </a:rPr>
              <a:t>-1</a:t>
            </a:r>
            <a:r>
              <a:rPr lang="en-GB" altLang="en-US" sz="1600">
                <a:latin typeface="Arial" charset="0"/>
              </a:rPr>
              <a:t> sec</a:t>
            </a:r>
            <a:r>
              <a:rPr lang="en-GB" altLang="en-US" sz="1600" baseline="30000">
                <a:latin typeface="Arial" charset="0"/>
              </a:rPr>
              <a:t>-1</a:t>
            </a:r>
            <a:endParaRPr lang="en-GB" altLang="en-US" sz="1600">
              <a:latin typeface="Arial" charset="0"/>
            </a:endParaRPr>
          </a:p>
          <a:p>
            <a:pPr algn="l">
              <a:spcAft>
                <a:spcPts val="200"/>
              </a:spcAft>
            </a:pPr>
            <a:endParaRPr lang="en-GB" altLang="en-US" sz="1600">
              <a:latin typeface="Arial" charset="0"/>
            </a:endParaRPr>
          </a:p>
          <a:p>
            <a:pPr algn="l">
              <a:spcAft>
                <a:spcPts val="200"/>
              </a:spcAft>
            </a:pPr>
            <a:r>
              <a:rPr lang="en-GB" altLang="en-US" sz="1600">
                <a:latin typeface="Arial" charset="0"/>
              </a:rPr>
              <a:t>	Divide the rate by as many concentrations as appear in the rate equation.</a:t>
            </a:r>
          </a:p>
          <a:p>
            <a:pPr algn="l">
              <a:spcAft>
                <a:spcPts val="200"/>
              </a:spcAft>
            </a:pPr>
            <a:endParaRPr lang="en-GB" altLang="en-US" sz="1600">
              <a:latin typeface="Arial" charset="0"/>
            </a:endParaRPr>
          </a:p>
          <a:p>
            <a:pPr algn="l">
              <a:spcAft>
                <a:spcPts val="200"/>
              </a:spcAft>
            </a:pPr>
            <a:endParaRPr lang="en-GB" altLang="en-US" sz="1600" b="0">
              <a:latin typeface="Arial" charset="0"/>
            </a:endParaRPr>
          </a:p>
          <a:p>
            <a:pPr algn="l">
              <a:spcAft>
                <a:spcPts val="200"/>
              </a:spcAft>
            </a:pPr>
            <a:r>
              <a:rPr lang="en-GB" altLang="en-US" sz="1600">
                <a:solidFill>
                  <a:schemeClr val="accent2"/>
                </a:solidFill>
                <a:latin typeface="Arial" charset="0"/>
              </a:rPr>
              <a:t>Overall Order	    0	            1	               	        2	               		3</a:t>
            </a:r>
          </a:p>
          <a:p>
            <a:pPr algn="l">
              <a:spcAft>
                <a:spcPts val="200"/>
              </a:spcAft>
            </a:pPr>
            <a:r>
              <a:rPr lang="en-GB" altLang="en-US" sz="1600">
                <a:solidFill>
                  <a:srgbClr val="CC0000"/>
                </a:solidFill>
                <a:latin typeface="Arial" charset="0"/>
              </a:rPr>
              <a:t>units of k	         mol dm</a:t>
            </a:r>
            <a:r>
              <a:rPr lang="en-GB" altLang="en-US" sz="1600" baseline="30000">
                <a:solidFill>
                  <a:srgbClr val="CC0000"/>
                </a:solidFill>
                <a:latin typeface="Arial" charset="0"/>
              </a:rPr>
              <a:t>-3</a:t>
            </a:r>
            <a:r>
              <a:rPr lang="en-GB" altLang="en-US" sz="1600">
                <a:solidFill>
                  <a:srgbClr val="CC0000"/>
                </a:solidFill>
                <a:latin typeface="Arial" charset="0"/>
              </a:rPr>
              <a:t> sec</a:t>
            </a:r>
            <a:r>
              <a:rPr lang="en-GB" altLang="en-US" sz="1600" baseline="30000">
                <a:solidFill>
                  <a:srgbClr val="CC0000"/>
                </a:solidFill>
                <a:latin typeface="Arial" charset="0"/>
              </a:rPr>
              <a:t>-1</a:t>
            </a:r>
            <a:r>
              <a:rPr lang="en-GB" altLang="en-US" sz="1600">
                <a:solidFill>
                  <a:srgbClr val="CC0000"/>
                </a:solidFill>
                <a:latin typeface="Arial" charset="0"/>
              </a:rPr>
              <a:t>        sec</a:t>
            </a:r>
            <a:r>
              <a:rPr lang="en-GB" altLang="en-US" sz="1600" baseline="30000">
                <a:solidFill>
                  <a:srgbClr val="CC0000"/>
                </a:solidFill>
                <a:latin typeface="Arial" charset="0"/>
              </a:rPr>
              <a:t>-1</a:t>
            </a:r>
            <a:r>
              <a:rPr lang="en-GB" altLang="en-US" sz="1600">
                <a:solidFill>
                  <a:srgbClr val="CC0000"/>
                </a:solidFill>
                <a:latin typeface="Arial" charset="0"/>
              </a:rPr>
              <a:t>            dm</a:t>
            </a:r>
            <a:r>
              <a:rPr lang="en-GB" altLang="en-US" sz="1600" baseline="30000">
                <a:solidFill>
                  <a:srgbClr val="CC0000"/>
                </a:solidFill>
                <a:latin typeface="Arial" charset="0"/>
              </a:rPr>
              <a:t>3</a:t>
            </a:r>
            <a:r>
              <a:rPr lang="en-GB" altLang="en-US" sz="1600">
                <a:solidFill>
                  <a:srgbClr val="CC0000"/>
                </a:solidFill>
                <a:latin typeface="Arial" charset="0"/>
              </a:rPr>
              <a:t> mol</a:t>
            </a:r>
            <a:r>
              <a:rPr lang="en-GB" altLang="en-US" sz="1600" baseline="30000">
                <a:solidFill>
                  <a:srgbClr val="CC0000"/>
                </a:solidFill>
                <a:latin typeface="Arial" charset="0"/>
              </a:rPr>
              <a:t>-1</a:t>
            </a:r>
            <a:r>
              <a:rPr lang="en-GB" altLang="en-US" sz="1600">
                <a:solidFill>
                  <a:srgbClr val="CC0000"/>
                </a:solidFill>
                <a:latin typeface="Arial" charset="0"/>
              </a:rPr>
              <a:t> sec</a:t>
            </a:r>
            <a:r>
              <a:rPr lang="en-GB" altLang="en-US" sz="1600" baseline="30000">
                <a:solidFill>
                  <a:srgbClr val="CC0000"/>
                </a:solidFill>
                <a:latin typeface="Arial" charset="0"/>
              </a:rPr>
              <a:t>-1</a:t>
            </a:r>
            <a:r>
              <a:rPr lang="en-GB" altLang="en-US" sz="1600">
                <a:solidFill>
                  <a:srgbClr val="CC0000"/>
                </a:solidFill>
                <a:latin typeface="Arial" charset="0"/>
              </a:rPr>
              <a:t>	    dm</a:t>
            </a:r>
            <a:r>
              <a:rPr lang="en-GB" altLang="en-US" sz="1600" baseline="30000">
                <a:solidFill>
                  <a:srgbClr val="CC0000"/>
                </a:solidFill>
                <a:latin typeface="Arial" charset="0"/>
              </a:rPr>
              <a:t>6</a:t>
            </a:r>
            <a:r>
              <a:rPr lang="en-GB" altLang="en-US" sz="1600">
                <a:solidFill>
                  <a:srgbClr val="CC0000"/>
                </a:solidFill>
                <a:latin typeface="Arial" charset="0"/>
              </a:rPr>
              <a:t> mol</a:t>
            </a:r>
            <a:r>
              <a:rPr lang="en-GB" altLang="en-US" sz="1600" baseline="30000">
                <a:solidFill>
                  <a:srgbClr val="CC0000"/>
                </a:solidFill>
                <a:latin typeface="Arial" charset="0"/>
              </a:rPr>
              <a:t>-2</a:t>
            </a:r>
            <a:r>
              <a:rPr lang="en-GB" altLang="en-US" sz="1600">
                <a:solidFill>
                  <a:srgbClr val="CC0000"/>
                </a:solidFill>
                <a:latin typeface="Arial" charset="0"/>
              </a:rPr>
              <a:t> sec</a:t>
            </a:r>
            <a:r>
              <a:rPr lang="en-GB" altLang="en-US" sz="1600" baseline="30000">
                <a:solidFill>
                  <a:srgbClr val="CC0000"/>
                </a:solidFill>
                <a:latin typeface="Arial" charset="0"/>
              </a:rPr>
              <a:t>-1</a:t>
            </a:r>
            <a:endParaRPr lang="en-GB" altLang="en-US" sz="1600" b="0">
              <a:latin typeface="Arial" charset="0"/>
            </a:endParaRPr>
          </a:p>
          <a:p>
            <a:pPr algn="l">
              <a:spcAft>
                <a:spcPts val="200"/>
              </a:spcAft>
            </a:pPr>
            <a:endParaRPr lang="en-GB" altLang="en-US" sz="1600" b="0">
              <a:latin typeface="Arial" charset="0"/>
            </a:endParaRPr>
          </a:p>
          <a:p>
            <a:pPr algn="l">
              <a:spcAft>
                <a:spcPts val="200"/>
              </a:spcAft>
            </a:pPr>
            <a:endParaRPr lang="en-GB" altLang="en-US" sz="1600" b="0">
              <a:latin typeface="Arial" charset="0"/>
            </a:endParaRPr>
          </a:p>
          <a:p>
            <a:pPr algn="l">
              <a:spcAft>
                <a:spcPts val="200"/>
              </a:spcAft>
            </a:pPr>
            <a:endParaRPr lang="en-GB" altLang="en-US" sz="1600" b="0">
              <a:latin typeface="Arial" charset="0"/>
            </a:endParaRPr>
          </a:p>
          <a:p>
            <a:pPr algn="l">
              <a:spcAft>
                <a:spcPts val="200"/>
              </a:spcAft>
            </a:pPr>
            <a:r>
              <a:rPr lang="en-GB" altLang="en-US" sz="1600" i="1">
                <a:latin typeface="Arial" charset="0"/>
              </a:rPr>
              <a:t>example</a:t>
            </a:r>
            <a:r>
              <a:rPr lang="en-GB" altLang="en-US" sz="1600">
                <a:latin typeface="Arial" charset="0"/>
              </a:rPr>
              <a:t> 	in the rate equation   </a:t>
            </a:r>
            <a:r>
              <a:rPr lang="en-GB" altLang="en-US" sz="1600">
                <a:solidFill>
                  <a:schemeClr val="accent2"/>
                </a:solidFill>
                <a:latin typeface="Arial" charset="0"/>
              </a:rPr>
              <a:t>r  =  k [A]</a:t>
            </a:r>
            <a:r>
              <a:rPr lang="en-GB" altLang="en-US" sz="1600">
                <a:latin typeface="Arial" charset="0"/>
              </a:rPr>
              <a:t>	   k will have units of  </a:t>
            </a:r>
            <a:r>
              <a:rPr lang="en-GB" altLang="en-US" sz="1600">
                <a:solidFill>
                  <a:srgbClr val="CC3300"/>
                </a:solidFill>
                <a:latin typeface="Arial" charset="0"/>
              </a:rPr>
              <a:t>sec</a:t>
            </a:r>
            <a:r>
              <a:rPr lang="en-GB" altLang="en-US" sz="1600" baseline="30000">
                <a:solidFill>
                  <a:srgbClr val="CC3300"/>
                </a:solidFill>
                <a:latin typeface="Arial" charset="0"/>
              </a:rPr>
              <a:t>-1</a:t>
            </a:r>
          </a:p>
          <a:p>
            <a:pPr algn="l">
              <a:spcAft>
                <a:spcPts val="200"/>
              </a:spcAft>
            </a:pPr>
            <a:endParaRPr lang="en-GB" altLang="en-US" sz="1600">
              <a:solidFill>
                <a:srgbClr val="CC3300"/>
              </a:solidFill>
              <a:latin typeface="Arial" charset="0"/>
            </a:endParaRPr>
          </a:p>
          <a:p>
            <a:pPr algn="l">
              <a:spcAft>
                <a:spcPts val="200"/>
              </a:spcAft>
            </a:pPr>
            <a:r>
              <a:rPr lang="en-GB" altLang="en-US" sz="1600">
                <a:latin typeface="Arial" charset="0"/>
              </a:rPr>
              <a:t>	in the rate equation   </a:t>
            </a:r>
            <a:r>
              <a:rPr lang="en-GB" altLang="en-US" sz="1600">
                <a:solidFill>
                  <a:schemeClr val="accent2"/>
                </a:solidFill>
                <a:latin typeface="Arial" charset="0"/>
              </a:rPr>
              <a:t>r  =  k [A] [B]</a:t>
            </a:r>
            <a:r>
              <a:rPr lang="en-GB" altLang="en-US" sz="1600" baseline="30000">
                <a:solidFill>
                  <a:schemeClr val="accent2"/>
                </a:solidFill>
                <a:latin typeface="Arial" charset="0"/>
              </a:rPr>
              <a:t>2</a:t>
            </a:r>
            <a:r>
              <a:rPr lang="en-GB" altLang="en-US" sz="1600">
                <a:latin typeface="Arial" charset="0"/>
              </a:rPr>
              <a:t>	   k will have units of </a:t>
            </a:r>
            <a:r>
              <a:rPr lang="en-GB" altLang="en-US" sz="1600">
                <a:solidFill>
                  <a:srgbClr val="CC3300"/>
                </a:solidFill>
                <a:latin typeface="Arial" charset="0"/>
              </a:rPr>
              <a:t>dm</a:t>
            </a:r>
            <a:r>
              <a:rPr lang="en-GB" altLang="en-US" sz="1600" baseline="30000">
                <a:solidFill>
                  <a:srgbClr val="CC3300"/>
                </a:solidFill>
                <a:latin typeface="Arial" charset="0"/>
              </a:rPr>
              <a:t>6</a:t>
            </a:r>
            <a:r>
              <a:rPr lang="en-GB" altLang="en-US" sz="1600">
                <a:solidFill>
                  <a:srgbClr val="CC3300"/>
                </a:solidFill>
                <a:latin typeface="Arial" charset="0"/>
              </a:rPr>
              <a:t> mol</a:t>
            </a:r>
            <a:r>
              <a:rPr lang="en-GB" altLang="en-US" sz="1600" baseline="30000">
                <a:solidFill>
                  <a:srgbClr val="CC3300"/>
                </a:solidFill>
                <a:latin typeface="Arial" charset="0"/>
              </a:rPr>
              <a:t>-2</a:t>
            </a:r>
            <a:r>
              <a:rPr lang="en-GB" altLang="en-US" sz="1600">
                <a:solidFill>
                  <a:srgbClr val="CC3300"/>
                </a:solidFill>
                <a:latin typeface="Arial" charset="0"/>
              </a:rPr>
              <a:t> sec</a:t>
            </a:r>
            <a:r>
              <a:rPr lang="en-GB" altLang="en-US" sz="1600" baseline="30000">
                <a:solidFill>
                  <a:srgbClr val="CC3300"/>
                </a:solidFill>
                <a:latin typeface="Arial" charset="0"/>
              </a:rPr>
              <a:t>-1</a:t>
            </a:r>
            <a:endParaRPr lang="en-GB" altLang="en-US" sz="1600">
              <a:solidFill>
                <a:srgbClr val="CC3300"/>
              </a:solidFill>
              <a:latin typeface="Arial" charset="0"/>
            </a:endParaRPr>
          </a:p>
        </p:txBody>
      </p:sp>
    </p:spTree>
    <p:extLst>
      <p:ext uri="{BB962C8B-B14F-4D97-AF65-F5344CB8AC3E}">
        <p14:creationId xmlns:p14="http://schemas.microsoft.com/office/powerpoint/2010/main" val="27349361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5" name="Text Box 5"/>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GRAPHICAL DETERMINATION OF RATE </a:t>
            </a:r>
          </a:p>
        </p:txBody>
      </p:sp>
      <p:pic>
        <p:nvPicPr>
          <p:cNvPr id="250888" name="Picture 8" descr="gr111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63" y="1677988"/>
            <a:ext cx="6434137" cy="4849812"/>
          </a:xfrm>
          <a:prstGeom prst="rect">
            <a:avLst/>
          </a:prstGeom>
          <a:noFill/>
          <a:extLst>
            <a:ext uri="{909E8E84-426E-40DD-AFC4-6F175D3DCCD1}">
              <a14:hiddenFill xmlns:a14="http://schemas.microsoft.com/office/drawing/2010/main">
                <a:solidFill>
                  <a:srgbClr val="FFFFFF"/>
                </a:solidFill>
              </a14:hiddenFill>
            </a:ext>
          </a:extLst>
        </p:spPr>
      </p:pic>
      <p:sp>
        <p:nvSpPr>
          <p:cNvPr id="250890" name="Rectangle 10"/>
          <p:cNvSpPr>
            <a:spLocks noChangeArrowheads="1"/>
          </p:cNvSpPr>
          <p:nvPr/>
        </p:nvSpPr>
        <p:spPr bwMode="auto">
          <a:xfrm>
            <a:off x="6896100" y="1677988"/>
            <a:ext cx="2011363" cy="4618037"/>
          </a:xfrm>
          <a:prstGeom prst="rect">
            <a:avLst/>
          </a:prstGeom>
          <a:solidFill>
            <a:schemeClr val="bg1"/>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50891" name="Text Box 11"/>
          <p:cNvSpPr txBox="1">
            <a:spLocks noChangeArrowheads="1"/>
          </p:cNvSpPr>
          <p:nvPr/>
        </p:nvSpPr>
        <p:spPr bwMode="auto">
          <a:xfrm>
            <a:off x="6896100" y="1830388"/>
            <a:ext cx="2011363" cy="2208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spcBef>
                <a:spcPct val="50000"/>
              </a:spcBef>
            </a:pPr>
            <a:r>
              <a:rPr lang="en-GB" altLang="en-US" sz="1400">
                <a:latin typeface="Arial" charset="0"/>
              </a:rPr>
              <a:t>RATE CALCULATION</a:t>
            </a:r>
          </a:p>
          <a:p>
            <a:pPr algn="l">
              <a:spcBef>
                <a:spcPct val="50000"/>
              </a:spcBef>
            </a:pPr>
            <a:r>
              <a:rPr lang="en-GB" altLang="en-US" sz="1200">
                <a:latin typeface="Arial" charset="0"/>
              </a:rPr>
              <a:t>The rate of reaction at any moment can be found from the </a:t>
            </a:r>
            <a:r>
              <a:rPr lang="en-GB" altLang="en-US" sz="1200">
                <a:solidFill>
                  <a:srgbClr val="CC3300"/>
                </a:solidFill>
                <a:latin typeface="Arial" charset="0"/>
              </a:rPr>
              <a:t>gradient</a:t>
            </a:r>
            <a:r>
              <a:rPr lang="en-GB" altLang="en-US" sz="1200">
                <a:latin typeface="Arial" charset="0"/>
              </a:rPr>
              <a:t> </a:t>
            </a:r>
            <a:r>
              <a:rPr lang="en-GB" altLang="en-US" sz="1200">
                <a:solidFill>
                  <a:srgbClr val="CC3300"/>
                </a:solidFill>
                <a:latin typeface="Arial" charset="0"/>
              </a:rPr>
              <a:t>of the tangent</a:t>
            </a:r>
            <a:r>
              <a:rPr lang="en-GB" altLang="en-US" sz="1200">
                <a:latin typeface="Arial" charset="0"/>
              </a:rPr>
              <a:t> at that point.  The steeper the gradient, the faster the rate of reaction</a:t>
            </a:r>
          </a:p>
          <a:p>
            <a:pPr algn="l">
              <a:spcBef>
                <a:spcPct val="50000"/>
              </a:spcBef>
            </a:pPr>
            <a:r>
              <a:rPr lang="en-GB" altLang="en-US" sz="1200">
                <a:latin typeface="Arial" charset="0"/>
              </a:rPr>
              <a:t>Place a rule on the outside of the curve and draw a line as shown on the graph.</a:t>
            </a:r>
          </a:p>
          <a:p>
            <a:pPr algn="l">
              <a:spcBef>
                <a:spcPct val="50000"/>
              </a:spcBef>
            </a:pPr>
            <a:endParaRPr lang="en-GB" altLang="en-US" sz="1200">
              <a:latin typeface="Arial" charset="0"/>
            </a:endParaRPr>
          </a:p>
          <a:p>
            <a:pPr algn="l">
              <a:spcBef>
                <a:spcPct val="50000"/>
              </a:spcBef>
            </a:pPr>
            <a:endParaRPr lang="en-GB" altLang="en-US" sz="1200">
              <a:latin typeface="Arial" charset="0"/>
            </a:endParaRPr>
          </a:p>
          <a:p>
            <a:pPr algn="l">
              <a:spcBef>
                <a:spcPct val="50000"/>
              </a:spcBef>
            </a:pPr>
            <a:r>
              <a:rPr lang="en-GB" altLang="en-US" sz="1200">
                <a:latin typeface="Arial" charset="0"/>
              </a:rPr>
              <a:t>         y</a:t>
            </a:r>
          </a:p>
          <a:p>
            <a:pPr algn="l">
              <a:spcBef>
                <a:spcPct val="50000"/>
              </a:spcBef>
            </a:pPr>
            <a:endParaRPr lang="en-GB" altLang="en-US" sz="1200">
              <a:latin typeface="Arial" charset="0"/>
            </a:endParaRPr>
          </a:p>
          <a:p>
            <a:pPr algn="l">
              <a:spcBef>
                <a:spcPct val="50000"/>
              </a:spcBef>
            </a:pPr>
            <a:r>
              <a:rPr lang="en-GB" altLang="en-US" sz="1200">
                <a:latin typeface="Arial" charset="0"/>
              </a:rPr>
              <a:t>                   x</a:t>
            </a:r>
          </a:p>
          <a:p>
            <a:pPr>
              <a:spcBef>
                <a:spcPct val="50000"/>
              </a:spcBef>
            </a:pPr>
            <a:r>
              <a:rPr lang="en-GB" altLang="en-US" sz="1400">
                <a:solidFill>
                  <a:srgbClr val="CC3300"/>
                </a:solidFill>
                <a:latin typeface="Arial" charset="0"/>
              </a:rPr>
              <a:t>gradient  =  y / x</a:t>
            </a:r>
            <a:endParaRPr lang="en-GB" altLang="en-US" sz="1200">
              <a:latin typeface="Arial" charset="0"/>
            </a:endParaRPr>
          </a:p>
          <a:p>
            <a:pPr algn="l">
              <a:spcBef>
                <a:spcPct val="50000"/>
              </a:spcBef>
            </a:pPr>
            <a:endParaRPr lang="en-GB" altLang="en-US" sz="1200">
              <a:latin typeface="Arial" charset="0"/>
            </a:endParaRPr>
          </a:p>
        </p:txBody>
      </p:sp>
      <p:sp>
        <p:nvSpPr>
          <p:cNvPr id="250892" name="AutoShape 12"/>
          <p:cNvSpPr>
            <a:spLocks noChangeArrowheads="1"/>
          </p:cNvSpPr>
          <p:nvPr/>
        </p:nvSpPr>
        <p:spPr bwMode="auto">
          <a:xfrm>
            <a:off x="7491413" y="4552950"/>
            <a:ext cx="739775" cy="920750"/>
          </a:xfrm>
          <a:prstGeom prst="rtTriangle">
            <a:avLst/>
          </a:prstGeom>
          <a:noFill/>
          <a:ln w="254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0896" name="Rectangle 16"/>
          <p:cNvSpPr>
            <a:spLocks noChangeArrowheads="1"/>
          </p:cNvSpPr>
          <p:nvPr/>
        </p:nvSpPr>
        <p:spPr bwMode="auto">
          <a:xfrm>
            <a:off x="2306638" y="1855788"/>
            <a:ext cx="4013200" cy="1770062"/>
          </a:xfrm>
          <a:prstGeom prst="rect">
            <a:avLst/>
          </a:prstGeom>
          <a:solidFill>
            <a:srgbClr val="EAEAEA"/>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50893" name="Text Box 13"/>
          <p:cNvSpPr txBox="1">
            <a:spLocks noChangeArrowheads="1"/>
          </p:cNvSpPr>
          <p:nvPr/>
        </p:nvSpPr>
        <p:spPr bwMode="auto">
          <a:xfrm>
            <a:off x="2386013" y="1914525"/>
            <a:ext cx="3927475" cy="1676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600">
                <a:latin typeface="Arial" charset="0"/>
              </a:rPr>
              <a:t>In the reaction…</a:t>
            </a:r>
          </a:p>
          <a:p>
            <a:pPr algn="l">
              <a:spcBef>
                <a:spcPct val="50000"/>
              </a:spcBef>
            </a:pPr>
            <a:r>
              <a:rPr lang="en-GB" altLang="en-US" sz="1600">
                <a:solidFill>
                  <a:schemeClr val="accent2"/>
                </a:solidFill>
                <a:latin typeface="Arial" charset="0"/>
              </a:rPr>
              <a:t> A(aq)  +  B(aq)   ——&gt;  C(aq)  +  D(aq)</a:t>
            </a:r>
            <a:endParaRPr lang="en-GB" altLang="en-US" sz="1600" b="0">
              <a:latin typeface="Arial" charset="0"/>
            </a:endParaRPr>
          </a:p>
          <a:p>
            <a:pPr algn="l">
              <a:spcBef>
                <a:spcPct val="50000"/>
              </a:spcBef>
            </a:pPr>
            <a:r>
              <a:rPr lang="en-GB" altLang="en-US" sz="1600">
                <a:latin typeface="Arial" charset="0"/>
              </a:rPr>
              <a:t>the concentration of B was measured every 200 minutes.</a:t>
            </a:r>
            <a:r>
              <a:rPr lang="en-GB" altLang="en-US" sz="1600">
                <a:solidFill>
                  <a:srgbClr val="CC3300"/>
                </a:solidFill>
                <a:latin typeface="Arial" charset="0"/>
              </a:rPr>
              <a:t>  The reaction is obviously very slow!</a:t>
            </a:r>
            <a:endParaRPr lang="en-GB" altLang="en-US" sz="1200">
              <a:solidFill>
                <a:srgbClr val="CC3300"/>
              </a:solidFill>
              <a:latin typeface="Arial" charset="0"/>
            </a:endParaRPr>
          </a:p>
        </p:txBody>
      </p:sp>
      <p:sp>
        <p:nvSpPr>
          <p:cNvPr id="250895" name="Text Box 15"/>
          <p:cNvSpPr txBox="1">
            <a:spLocks noChangeArrowheads="1"/>
          </p:cNvSpPr>
          <p:nvPr/>
        </p:nvSpPr>
        <p:spPr bwMode="auto">
          <a:xfrm>
            <a:off x="246063" y="796925"/>
            <a:ext cx="8661400" cy="85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variation in rate can be investigated by measuring the change in concentration of one of the reactants or products, plotting a graph and then finding the gradients of the curve at different concentrations.</a:t>
            </a:r>
          </a:p>
        </p:txBody>
      </p:sp>
    </p:spTree>
    <p:extLst>
      <p:ext uri="{BB962C8B-B14F-4D97-AF65-F5344CB8AC3E}">
        <p14:creationId xmlns:p14="http://schemas.microsoft.com/office/powerpoint/2010/main" val="19036795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0" name="Text Box 10"/>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GRAPHICAL DETERMINATION OF RATE </a:t>
            </a:r>
          </a:p>
        </p:txBody>
      </p:sp>
      <p:pic>
        <p:nvPicPr>
          <p:cNvPr id="245771" name="Picture 11" descr="gr111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63" y="1677988"/>
            <a:ext cx="6434137" cy="4849812"/>
          </a:xfrm>
          <a:prstGeom prst="rect">
            <a:avLst/>
          </a:prstGeom>
          <a:noFill/>
          <a:extLst>
            <a:ext uri="{909E8E84-426E-40DD-AFC4-6F175D3DCCD1}">
              <a14:hiddenFill xmlns:a14="http://schemas.microsoft.com/office/drawing/2010/main">
                <a:solidFill>
                  <a:srgbClr val="FFFFFF"/>
                </a:solidFill>
              </a14:hiddenFill>
            </a:ext>
          </a:extLst>
        </p:spPr>
      </p:pic>
      <p:sp>
        <p:nvSpPr>
          <p:cNvPr id="245772" name="Line 12"/>
          <p:cNvSpPr>
            <a:spLocks noChangeShapeType="1"/>
          </p:cNvSpPr>
          <p:nvPr/>
        </p:nvSpPr>
        <p:spPr bwMode="auto">
          <a:xfrm>
            <a:off x="898525" y="3200400"/>
            <a:ext cx="2925763" cy="3108325"/>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5774" name="Rectangle 14"/>
          <p:cNvSpPr>
            <a:spLocks noChangeArrowheads="1"/>
          </p:cNvSpPr>
          <p:nvPr/>
        </p:nvSpPr>
        <p:spPr bwMode="auto">
          <a:xfrm>
            <a:off x="6896100" y="1677988"/>
            <a:ext cx="2011363" cy="4618037"/>
          </a:xfrm>
          <a:prstGeom prst="rect">
            <a:avLst/>
          </a:prstGeom>
          <a:solidFill>
            <a:schemeClr val="bg1"/>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45775" name="Text Box 15"/>
          <p:cNvSpPr txBox="1">
            <a:spLocks noChangeArrowheads="1"/>
          </p:cNvSpPr>
          <p:nvPr/>
        </p:nvSpPr>
        <p:spPr bwMode="auto">
          <a:xfrm>
            <a:off x="6896100" y="1830388"/>
            <a:ext cx="2011363" cy="2208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spcBef>
                <a:spcPct val="50000"/>
              </a:spcBef>
            </a:pPr>
            <a:r>
              <a:rPr lang="en-GB" altLang="en-US" sz="1400">
                <a:latin typeface="Arial" charset="0"/>
              </a:rPr>
              <a:t>RATE CALCULATION</a:t>
            </a:r>
          </a:p>
          <a:p>
            <a:pPr algn="l">
              <a:spcBef>
                <a:spcPct val="50000"/>
              </a:spcBef>
            </a:pPr>
            <a:r>
              <a:rPr lang="en-GB" altLang="en-US" sz="1200">
                <a:latin typeface="Arial" charset="0"/>
              </a:rPr>
              <a:t>The rate of reaction at any moment can be found from the </a:t>
            </a:r>
            <a:r>
              <a:rPr lang="en-GB" altLang="en-US" sz="1200">
                <a:solidFill>
                  <a:srgbClr val="CC3300"/>
                </a:solidFill>
                <a:latin typeface="Arial" charset="0"/>
              </a:rPr>
              <a:t>gradient</a:t>
            </a:r>
            <a:r>
              <a:rPr lang="en-GB" altLang="en-US" sz="1200">
                <a:latin typeface="Arial" charset="0"/>
              </a:rPr>
              <a:t> </a:t>
            </a:r>
            <a:r>
              <a:rPr lang="en-GB" altLang="en-US" sz="1200">
                <a:solidFill>
                  <a:srgbClr val="CC3300"/>
                </a:solidFill>
                <a:latin typeface="Arial" charset="0"/>
              </a:rPr>
              <a:t>of the tangent</a:t>
            </a:r>
            <a:r>
              <a:rPr lang="en-GB" altLang="en-US" sz="1200">
                <a:latin typeface="Arial" charset="0"/>
              </a:rPr>
              <a:t> at that point.  The steeper the gradient, the faster the rate of reaction</a:t>
            </a:r>
          </a:p>
          <a:p>
            <a:pPr algn="l">
              <a:spcBef>
                <a:spcPct val="50000"/>
              </a:spcBef>
            </a:pPr>
            <a:r>
              <a:rPr lang="en-GB" altLang="en-US" sz="1200">
                <a:latin typeface="Arial" charset="0"/>
              </a:rPr>
              <a:t>Place a rule on the outside of the curve and draw a line as shown on the graph.</a:t>
            </a:r>
          </a:p>
          <a:p>
            <a:pPr algn="l">
              <a:spcBef>
                <a:spcPct val="50000"/>
              </a:spcBef>
            </a:pPr>
            <a:endParaRPr lang="en-GB" altLang="en-US" sz="1200">
              <a:latin typeface="Arial" charset="0"/>
            </a:endParaRPr>
          </a:p>
          <a:p>
            <a:pPr algn="l">
              <a:spcBef>
                <a:spcPct val="50000"/>
              </a:spcBef>
            </a:pPr>
            <a:endParaRPr lang="en-GB" altLang="en-US" sz="1200">
              <a:latin typeface="Arial" charset="0"/>
            </a:endParaRPr>
          </a:p>
          <a:p>
            <a:pPr algn="l">
              <a:spcBef>
                <a:spcPct val="50000"/>
              </a:spcBef>
            </a:pPr>
            <a:r>
              <a:rPr lang="en-GB" altLang="en-US" sz="1200">
                <a:latin typeface="Arial" charset="0"/>
              </a:rPr>
              <a:t>         y</a:t>
            </a:r>
          </a:p>
          <a:p>
            <a:pPr algn="l">
              <a:spcBef>
                <a:spcPct val="50000"/>
              </a:spcBef>
            </a:pPr>
            <a:endParaRPr lang="en-GB" altLang="en-US" sz="1200">
              <a:latin typeface="Arial" charset="0"/>
            </a:endParaRPr>
          </a:p>
          <a:p>
            <a:pPr algn="l">
              <a:spcBef>
                <a:spcPct val="50000"/>
              </a:spcBef>
            </a:pPr>
            <a:r>
              <a:rPr lang="en-GB" altLang="en-US" sz="1200">
                <a:latin typeface="Arial" charset="0"/>
              </a:rPr>
              <a:t>                   x</a:t>
            </a:r>
          </a:p>
          <a:p>
            <a:pPr>
              <a:spcBef>
                <a:spcPct val="50000"/>
              </a:spcBef>
            </a:pPr>
            <a:r>
              <a:rPr lang="en-GB" altLang="en-US" sz="1400">
                <a:solidFill>
                  <a:srgbClr val="CC3300"/>
                </a:solidFill>
                <a:latin typeface="Arial" charset="0"/>
              </a:rPr>
              <a:t>gradient  =  y / x</a:t>
            </a:r>
            <a:endParaRPr lang="en-GB" altLang="en-US" sz="1200">
              <a:latin typeface="Arial" charset="0"/>
            </a:endParaRPr>
          </a:p>
          <a:p>
            <a:pPr algn="l">
              <a:spcBef>
                <a:spcPct val="50000"/>
              </a:spcBef>
            </a:pPr>
            <a:endParaRPr lang="en-GB" altLang="en-US" sz="1200">
              <a:latin typeface="Arial" charset="0"/>
            </a:endParaRPr>
          </a:p>
        </p:txBody>
      </p:sp>
      <p:sp>
        <p:nvSpPr>
          <p:cNvPr id="245773" name="AutoShape 13"/>
          <p:cNvSpPr>
            <a:spLocks noChangeArrowheads="1"/>
          </p:cNvSpPr>
          <p:nvPr/>
        </p:nvSpPr>
        <p:spPr bwMode="auto">
          <a:xfrm>
            <a:off x="7491413" y="4552950"/>
            <a:ext cx="739775" cy="920750"/>
          </a:xfrm>
          <a:prstGeom prst="rtTriangle">
            <a:avLst/>
          </a:prstGeom>
          <a:noFill/>
          <a:ln w="254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5779" name="Rectangle 19"/>
          <p:cNvSpPr>
            <a:spLocks noChangeArrowheads="1"/>
          </p:cNvSpPr>
          <p:nvPr/>
        </p:nvSpPr>
        <p:spPr bwMode="auto">
          <a:xfrm>
            <a:off x="2692400" y="1855788"/>
            <a:ext cx="3509963" cy="1963737"/>
          </a:xfrm>
          <a:prstGeom prst="rect">
            <a:avLst/>
          </a:prstGeom>
          <a:solidFill>
            <a:srgbClr val="EAEAEA"/>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45776" name="Text Box 16"/>
          <p:cNvSpPr txBox="1">
            <a:spLocks noChangeArrowheads="1"/>
          </p:cNvSpPr>
          <p:nvPr/>
        </p:nvSpPr>
        <p:spPr bwMode="auto">
          <a:xfrm>
            <a:off x="2768600" y="1912938"/>
            <a:ext cx="3352800" cy="19605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400">
                <a:latin typeface="Arial" charset="0"/>
              </a:rPr>
              <a:t>concentration </a:t>
            </a:r>
            <a:r>
              <a:rPr lang="en-GB" altLang="en-US" sz="800">
                <a:latin typeface="Arial" charset="0"/>
              </a:rPr>
              <a:t> </a:t>
            </a:r>
            <a:r>
              <a:rPr lang="en-GB" altLang="en-US" sz="1400">
                <a:latin typeface="Arial" charset="0"/>
              </a:rPr>
              <a:t>=    1.20 mol dm</a:t>
            </a:r>
            <a:r>
              <a:rPr lang="en-GB" altLang="en-US" sz="1400" baseline="30000">
                <a:latin typeface="Arial" charset="0"/>
              </a:rPr>
              <a:t>-3</a:t>
            </a:r>
            <a:endParaRPr lang="en-GB" altLang="en-US" sz="1400">
              <a:latin typeface="Arial" charset="0"/>
            </a:endParaRPr>
          </a:p>
          <a:p>
            <a:pPr algn="l">
              <a:spcBef>
                <a:spcPct val="50000"/>
              </a:spcBef>
            </a:pPr>
            <a:r>
              <a:rPr lang="en-GB" altLang="en-US" sz="1400">
                <a:latin typeface="Arial" charset="0"/>
              </a:rPr>
              <a:t>gradient           =    - 1.60 mol dm</a:t>
            </a:r>
            <a:r>
              <a:rPr lang="en-GB" altLang="en-US" sz="1400" baseline="30000">
                <a:latin typeface="Arial" charset="0"/>
              </a:rPr>
              <a:t>-3</a:t>
            </a:r>
            <a:endParaRPr lang="en-GB" altLang="en-US" sz="1400">
              <a:latin typeface="Arial" charset="0"/>
            </a:endParaRPr>
          </a:p>
          <a:p>
            <a:pPr algn="l">
              <a:spcBef>
                <a:spcPct val="50000"/>
              </a:spcBef>
            </a:pPr>
            <a:r>
              <a:rPr lang="en-GB" altLang="en-US" sz="1400">
                <a:latin typeface="Arial" charset="0"/>
              </a:rPr>
              <a:t>	                 1520 min</a:t>
            </a:r>
          </a:p>
          <a:p>
            <a:pPr algn="l">
              <a:spcBef>
                <a:spcPct val="50000"/>
              </a:spcBef>
            </a:pPr>
            <a:r>
              <a:rPr lang="en-GB" altLang="en-US" sz="1400">
                <a:latin typeface="Arial" charset="0"/>
              </a:rPr>
              <a:t>rate     </a:t>
            </a:r>
            <a:r>
              <a:rPr lang="en-GB" altLang="en-US" sz="1200">
                <a:latin typeface="Arial" charset="0"/>
              </a:rPr>
              <a:t>  </a:t>
            </a:r>
            <a:r>
              <a:rPr lang="en-GB" altLang="en-US" sz="1400">
                <a:latin typeface="Arial" charset="0"/>
              </a:rPr>
              <a:t>      </a:t>
            </a:r>
            <a:r>
              <a:rPr lang="en-GB" altLang="en-US" sz="1200">
                <a:latin typeface="Arial" charset="0"/>
              </a:rPr>
              <a:t>  </a:t>
            </a:r>
            <a:r>
              <a:rPr lang="en-GB" altLang="en-US" sz="1400">
                <a:latin typeface="Arial" charset="0"/>
              </a:rPr>
              <a:t>    =  - 1.05 x 10</a:t>
            </a:r>
            <a:r>
              <a:rPr lang="en-GB" altLang="en-US" sz="1400" baseline="30000">
                <a:latin typeface="Arial" charset="0"/>
              </a:rPr>
              <a:t>-3</a:t>
            </a:r>
            <a:r>
              <a:rPr lang="en-GB" altLang="en-US" sz="1400">
                <a:latin typeface="Arial" charset="0"/>
              </a:rPr>
              <a:t> mol dm</a:t>
            </a:r>
            <a:r>
              <a:rPr lang="en-GB" altLang="en-US" sz="1400" baseline="40000">
                <a:latin typeface="Arial" charset="0"/>
              </a:rPr>
              <a:t>-3</a:t>
            </a:r>
            <a:endParaRPr lang="en-GB" altLang="en-US" sz="1200">
              <a:latin typeface="Arial" charset="0"/>
            </a:endParaRPr>
          </a:p>
          <a:p>
            <a:pPr>
              <a:spcBef>
                <a:spcPct val="5000"/>
              </a:spcBef>
            </a:pPr>
            <a:endParaRPr lang="en-GB" altLang="en-US" sz="1200">
              <a:solidFill>
                <a:srgbClr val="CC3300"/>
              </a:solidFill>
              <a:latin typeface="Arial" charset="0"/>
            </a:endParaRPr>
          </a:p>
          <a:p>
            <a:pPr>
              <a:spcBef>
                <a:spcPct val="5000"/>
              </a:spcBef>
            </a:pPr>
            <a:r>
              <a:rPr lang="en-GB" altLang="en-US" sz="1600">
                <a:solidFill>
                  <a:srgbClr val="CC3300"/>
                </a:solidFill>
                <a:latin typeface="Arial" charset="0"/>
              </a:rPr>
              <a:t>The rate is negative because</a:t>
            </a:r>
          </a:p>
          <a:p>
            <a:r>
              <a:rPr lang="en-GB" altLang="en-US" sz="1600">
                <a:solidFill>
                  <a:srgbClr val="CC3300"/>
                </a:solidFill>
                <a:latin typeface="Arial" charset="0"/>
              </a:rPr>
              <a:t>the reaction is slowing down </a:t>
            </a:r>
            <a:endParaRPr lang="en-GB" altLang="en-US" sz="1200">
              <a:solidFill>
                <a:srgbClr val="CC3300"/>
              </a:solidFill>
              <a:latin typeface="Arial" charset="0"/>
            </a:endParaRPr>
          </a:p>
        </p:txBody>
      </p:sp>
      <p:sp>
        <p:nvSpPr>
          <p:cNvPr id="245777" name="Line 17"/>
          <p:cNvSpPr>
            <a:spLocks noChangeShapeType="1"/>
          </p:cNvSpPr>
          <p:nvPr/>
        </p:nvSpPr>
        <p:spPr bwMode="auto">
          <a:xfrm>
            <a:off x="4595813" y="2552700"/>
            <a:ext cx="771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5778" name="Text Box 18"/>
          <p:cNvSpPr txBox="1">
            <a:spLocks noChangeArrowheads="1"/>
          </p:cNvSpPr>
          <p:nvPr/>
        </p:nvSpPr>
        <p:spPr bwMode="auto">
          <a:xfrm>
            <a:off x="246063" y="796925"/>
            <a:ext cx="8661400" cy="85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variation in rate can be investigated by measuring the change in concentration of one reactants or product, plotting a graph and then finding the gradients of tangents to the curve at different concentrations.</a:t>
            </a:r>
          </a:p>
        </p:txBody>
      </p:sp>
    </p:spTree>
    <p:extLst>
      <p:ext uri="{BB962C8B-B14F-4D97-AF65-F5344CB8AC3E}">
        <p14:creationId xmlns:p14="http://schemas.microsoft.com/office/powerpoint/2010/main" val="41295406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Text Box 2"/>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GRAPHICAL DETERMINATION OF RATE </a:t>
            </a:r>
          </a:p>
        </p:txBody>
      </p:sp>
      <p:pic>
        <p:nvPicPr>
          <p:cNvPr id="258051" name="Picture 3" descr="gr111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63" y="1677988"/>
            <a:ext cx="6434137" cy="4849812"/>
          </a:xfrm>
          <a:prstGeom prst="rect">
            <a:avLst/>
          </a:prstGeom>
          <a:noFill/>
          <a:extLst>
            <a:ext uri="{909E8E84-426E-40DD-AFC4-6F175D3DCCD1}">
              <a14:hiddenFill xmlns:a14="http://schemas.microsoft.com/office/drawing/2010/main">
                <a:solidFill>
                  <a:srgbClr val="FFFFFF"/>
                </a:solidFill>
              </a14:hiddenFill>
            </a:ext>
          </a:extLst>
        </p:spPr>
      </p:pic>
      <p:sp>
        <p:nvSpPr>
          <p:cNvPr id="258053" name="Rectangle 5"/>
          <p:cNvSpPr>
            <a:spLocks noChangeArrowheads="1"/>
          </p:cNvSpPr>
          <p:nvPr/>
        </p:nvSpPr>
        <p:spPr bwMode="auto">
          <a:xfrm>
            <a:off x="6896100" y="1677988"/>
            <a:ext cx="2011363" cy="4618037"/>
          </a:xfrm>
          <a:prstGeom prst="rect">
            <a:avLst/>
          </a:prstGeom>
          <a:solidFill>
            <a:schemeClr val="bg1"/>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58054" name="Text Box 6"/>
          <p:cNvSpPr txBox="1">
            <a:spLocks noChangeArrowheads="1"/>
          </p:cNvSpPr>
          <p:nvPr/>
        </p:nvSpPr>
        <p:spPr bwMode="auto">
          <a:xfrm>
            <a:off x="6896100" y="1830388"/>
            <a:ext cx="2011363" cy="2208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spcBef>
                <a:spcPct val="50000"/>
              </a:spcBef>
            </a:pPr>
            <a:r>
              <a:rPr lang="en-GB" altLang="en-US" sz="1400">
                <a:latin typeface="Arial" charset="0"/>
              </a:rPr>
              <a:t>RATE CALCULATION</a:t>
            </a:r>
          </a:p>
          <a:p>
            <a:pPr algn="l">
              <a:spcBef>
                <a:spcPct val="50000"/>
              </a:spcBef>
            </a:pPr>
            <a:r>
              <a:rPr lang="en-GB" altLang="en-US" sz="1200">
                <a:latin typeface="Arial" charset="0"/>
              </a:rPr>
              <a:t>The rate of reaction at any moment can be found from the </a:t>
            </a:r>
            <a:r>
              <a:rPr lang="en-GB" altLang="en-US" sz="1200">
                <a:solidFill>
                  <a:srgbClr val="CC3300"/>
                </a:solidFill>
                <a:latin typeface="Arial" charset="0"/>
              </a:rPr>
              <a:t>gradient</a:t>
            </a:r>
            <a:r>
              <a:rPr lang="en-GB" altLang="en-US" sz="1200">
                <a:latin typeface="Arial" charset="0"/>
              </a:rPr>
              <a:t> </a:t>
            </a:r>
            <a:r>
              <a:rPr lang="en-GB" altLang="en-US" sz="1200">
                <a:solidFill>
                  <a:srgbClr val="CC3300"/>
                </a:solidFill>
                <a:latin typeface="Arial" charset="0"/>
              </a:rPr>
              <a:t>of the tangent</a:t>
            </a:r>
            <a:r>
              <a:rPr lang="en-GB" altLang="en-US" sz="1200">
                <a:latin typeface="Arial" charset="0"/>
              </a:rPr>
              <a:t> at that point.  The steeper the gradient, the faster the rate of reaction</a:t>
            </a:r>
          </a:p>
          <a:p>
            <a:pPr algn="l">
              <a:spcBef>
                <a:spcPct val="50000"/>
              </a:spcBef>
            </a:pPr>
            <a:r>
              <a:rPr lang="en-GB" altLang="en-US" sz="1200">
                <a:latin typeface="Arial" charset="0"/>
              </a:rPr>
              <a:t>Place a rule on the outside of the curve and draw a line as shown on the graph.</a:t>
            </a:r>
          </a:p>
          <a:p>
            <a:pPr algn="l">
              <a:spcBef>
                <a:spcPct val="50000"/>
              </a:spcBef>
            </a:pPr>
            <a:endParaRPr lang="en-GB" altLang="en-US" sz="1200">
              <a:latin typeface="Arial" charset="0"/>
            </a:endParaRPr>
          </a:p>
          <a:p>
            <a:pPr algn="l">
              <a:spcBef>
                <a:spcPct val="50000"/>
              </a:spcBef>
            </a:pPr>
            <a:endParaRPr lang="en-GB" altLang="en-US" sz="1200">
              <a:latin typeface="Arial" charset="0"/>
            </a:endParaRPr>
          </a:p>
          <a:p>
            <a:pPr algn="l">
              <a:spcBef>
                <a:spcPct val="50000"/>
              </a:spcBef>
            </a:pPr>
            <a:r>
              <a:rPr lang="en-GB" altLang="en-US" sz="1200">
                <a:latin typeface="Arial" charset="0"/>
              </a:rPr>
              <a:t>         y</a:t>
            </a:r>
          </a:p>
          <a:p>
            <a:pPr algn="l">
              <a:spcBef>
                <a:spcPct val="50000"/>
              </a:spcBef>
            </a:pPr>
            <a:endParaRPr lang="en-GB" altLang="en-US" sz="1200">
              <a:latin typeface="Arial" charset="0"/>
            </a:endParaRPr>
          </a:p>
          <a:p>
            <a:pPr algn="l">
              <a:spcBef>
                <a:spcPct val="50000"/>
              </a:spcBef>
            </a:pPr>
            <a:r>
              <a:rPr lang="en-GB" altLang="en-US" sz="1200">
                <a:latin typeface="Arial" charset="0"/>
              </a:rPr>
              <a:t>                   x</a:t>
            </a:r>
          </a:p>
          <a:p>
            <a:pPr>
              <a:spcBef>
                <a:spcPct val="50000"/>
              </a:spcBef>
            </a:pPr>
            <a:r>
              <a:rPr lang="en-GB" altLang="en-US" sz="1400">
                <a:solidFill>
                  <a:srgbClr val="CC3300"/>
                </a:solidFill>
                <a:latin typeface="Arial" charset="0"/>
              </a:rPr>
              <a:t>gradient  =  y / x</a:t>
            </a:r>
            <a:endParaRPr lang="en-GB" altLang="en-US" sz="1200">
              <a:latin typeface="Arial" charset="0"/>
            </a:endParaRPr>
          </a:p>
          <a:p>
            <a:pPr algn="l">
              <a:spcBef>
                <a:spcPct val="50000"/>
              </a:spcBef>
            </a:pPr>
            <a:endParaRPr lang="en-GB" altLang="en-US" sz="1200">
              <a:latin typeface="Arial" charset="0"/>
            </a:endParaRPr>
          </a:p>
        </p:txBody>
      </p:sp>
      <p:sp>
        <p:nvSpPr>
          <p:cNvPr id="258055" name="AutoShape 7"/>
          <p:cNvSpPr>
            <a:spLocks noChangeArrowheads="1"/>
          </p:cNvSpPr>
          <p:nvPr/>
        </p:nvSpPr>
        <p:spPr bwMode="auto">
          <a:xfrm>
            <a:off x="7491413" y="4552950"/>
            <a:ext cx="739775" cy="920750"/>
          </a:xfrm>
          <a:prstGeom prst="rtTriangle">
            <a:avLst/>
          </a:prstGeom>
          <a:noFill/>
          <a:ln w="254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8065" name="Rectangle 17"/>
          <p:cNvSpPr>
            <a:spLocks noChangeArrowheads="1"/>
          </p:cNvSpPr>
          <p:nvPr/>
        </p:nvSpPr>
        <p:spPr bwMode="auto">
          <a:xfrm>
            <a:off x="2179638" y="1855788"/>
            <a:ext cx="4295775" cy="2005012"/>
          </a:xfrm>
          <a:prstGeom prst="rect">
            <a:avLst/>
          </a:prstGeom>
          <a:solidFill>
            <a:srgbClr val="EAEAEA"/>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58056" name="Text Box 8"/>
          <p:cNvSpPr txBox="1">
            <a:spLocks noChangeArrowheads="1"/>
          </p:cNvSpPr>
          <p:nvPr/>
        </p:nvSpPr>
        <p:spPr bwMode="auto">
          <a:xfrm>
            <a:off x="2152650" y="1885950"/>
            <a:ext cx="4418013" cy="155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500">
                <a:latin typeface="Arial" charset="0"/>
              </a:rPr>
              <a:t>The gradients of tangents at several other concentrations are calculated.</a:t>
            </a:r>
          </a:p>
          <a:p>
            <a:pPr algn="l">
              <a:spcBef>
                <a:spcPct val="50000"/>
              </a:spcBef>
            </a:pPr>
            <a:r>
              <a:rPr lang="en-GB" altLang="en-US" sz="1500">
                <a:latin typeface="Arial" charset="0"/>
              </a:rPr>
              <a:t>Notice how the gradient gets less as the reaction proceeds, showing that the reaction is slowing down.</a:t>
            </a:r>
          </a:p>
          <a:p>
            <a:pPr algn="l">
              <a:spcBef>
                <a:spcPct val="50000"/>
              </a:spcBef>
            </a:pPr>
            <a:r>
              <a:rPr lang="en-GB" altLang="en-US" sz="1500">
                <a:latin typeface="Arial" charset="0"/>
              </a:rPr>
              <a:t>The tangent at the start of the reaction is used to calculate the </a:t>
            </a:r>
            <a:r>
              <a:rPr lang="en-GB" altLang="en-US" sz="1500">
                <a:solidFill>
                  <a:srgbClr val="CC3300"/>
                </a:solidFill>
                <a:latin typeface="Arial" charset="0"/>
              </a:rPr>
              <a:t>initial rate</a:t>
            </a:r>
            <a:r>
              <a:rPr lang="en-GB" altLang="en-US" sz="1500">
                <a:latin typeface="Arial" charset="0"/>
              </a:rPr>
              <a:t> of the reaction.</a:t>
            </a:r>
            <a:endParaRPr lang="en-GB" altLang="en-US" sz="1500">
              <a:solidFill>
                <a:srgbClr val="CC3300"/>
              </a:solidFill>
              <a:latin typeface="Arial" charset="0"/>
            </a:endParaRPr>
          </a:p>
        </p:txBody>
      </p:sp>
      <p:sp>
        <p:nvSpPr>
          <p:cNvPr id="258058" name="Text Box 10"/>
          <p:cNvSpPr txBox="1">
            <a:spLocks noChangeArrowheads="1"/>
          </p:cNvSpPr>
          <p:nvPr/>
        </p:nvSpPr>
        <p:spPr bwMode="auto">
          <a:xfrm>
            <a:off x="246063" y="796925"/>
            <a:ext cx="8661400" cy="85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variation in rate can be investigated by measuring the change in concentration of one of the reactants or products, plotting a graph and then finding the gradients of the curve at different concentrations.</a:t>
            </a:r>
          </a:p>
        </p:txBody>
      </p:sp>
      <p:sp>
        <p:nvSpPr>
          <p:cNvPr id="258061" name="AutoShape 13"/>
          <p:cNvSpPr>
            <a:spLocks noChangeArrowheads="1"/>
          </p:cNvSpPr>
          <p:nvPr/>
        </p:nvSpPr>
        <p:spPr bwMode="auto">
          <a:xfrm>
            <a:off x="923925" y="2740025"/>
            <a:ext cx="549275" cy="1590675"/>
          </a:xfrm>
          <a:prstGeom prst="rtTriangle">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8062" name="AutoShape 14"/>
          <p:cNvSpPr>
            <a:spLocks noChangeArrowheads="1"/>
          </p:cNvSpPr>
          <p:nvPr/>
        </p:nvSpPr>
        <p:spPr bwMode="auto">
          <a:xfrm>
            <a:off x="1701800" y="4114800"/>
            <a:ext cx="1092200" cy="762000"/>
          </a:xfrm>
          <a:prstGeom prst="rtTriangle">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8063" name="AutoShape 15"/>
          <p:cNvSpPr>
            <a:spLocks noChangeArrowheads="1"/>
          </p:cNvSpPr>
          <p:nvPr/>
        </p:nvSpPr>
        <p:spPr bwMode="auto">
          <a:xfrm>
            <a:off x="3009900" y="4927600"/>
            <a:ext cx="1092200" cy="330200"/>
          </a:xfrm>
          <a:prstGeom prst="rtTriangle">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8064" name="AutoShape 16"/>
          <p:cNvSpPr>
            <a:spLocks noChangeArrowheads="1"/>
          </p:cNvSpPr>
          <p:nvPr/>
        </p:nvSpPr>
        <p:spPr bwMode="auto">
          <a:xfrm>
            <a:off x="4292600" y="5257800"/>
            <a:ext cx="1092200" cy="114300"/>
          </a:xfrm>
          <a:prstGeom prst="rtTriangle">
            <a:avLst/>
          </a:prstGeom>
          <a:solidFill>
            <a:srgbClr val="FF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9775751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04" name="Picture 4" descr="gr1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033463"/>
            <a:ext cx="6675437"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
        <p:nvSpPr>
          <p:cNvPr id="256016" name="Text Box 16"/>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FIRST ORDER REACTIONS AND HALF LIFE</a:t>
            </a:r>
          </a:p>
        </p:txBody>
      </p:sp>
      <p:sp>
        <p:nvSpPr>
          <p:cNvPr id="256020" name="Rectangle 20"/>
          <p:cNvSpPr>
            <a:spLocks noChangeArrowheads="1"/>
          </p:cNvSpPr>
          <p:nvPr/>
        </p:nvSpPr>
        <p:spPr bwMode="auto">
          <a:xfrm>
            <a:off x="2574925" y="1233488"/>
            <a:ext cx="4592638" cy="1606550"/>
          </a:xfrm>
          <a:prstGeom prst="rect">
            <a:avLst/>
          </a:prstGeom>
          <a:solidFill>
            <a:srgbClr val="EAEAEA"/>
          </a:solidFill>
          <a:ln w="9525">
            <a:solidFill>
              <a:schemeClr val="bg2"/>
            </a:solidFill>
            <a:miter lim="800000"/>
            <a:headEnd/>
            <a:tailEnd/>
          </a:ln>
          <a:effectLst>
            <a:outerShdw dist="35921" dir="2700000" algn="ctr" rotWithShape="0">
              <a:schemeClr val="bg2"/>
            </a:outerShdw>
          </a:effectLst>
        </p:spPr>
        <p:txBody>
          <a:bodyPr wrap="none" anchor="ctr"/>
          <a:lstStyle/>
          <a:p>
            <a:endParaRPr lang="en-GB"/>
          </a:p>
        </p:txBody>
      </p:sp>
      <p:sp>
        <p:nvSpPr>
          <p:cNvPr id="256021" name="Text Box 21"/>
          <p:cNvSpPr txBox="1">
            <a:spLocks noChangeArrowheads="1"/>
          </p:cNvSpPr>
          <p:nvPr/>
        </p:nvSpPr>
        <p:spPr bwMode="auto">
          <a:xfrm>
            <a:off x="1444008" y="1280319"/>
            <a:ext cx="4506912" cy="149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400" dirty="0">
                <a:latin typeface="Arial" charset="0"/>
              </a:rPr>
              <a:t>One characteristic of a FIRST ORDER REACTION is that it is similar to radioactive decay.  It has a half-life that is independent of the concentration.</a:t>
            </a:r>
          </a:p>
          <a:p>
            <a:pPr algn="l">
              <a:spcBef>
                <a:spcPct val="50000"/>
              </a:spcBef>
            </a:pPr>
            <a:r>
              <a:rPr lang="en-GB" altLang="en-US" sz="1400" dirty="0">
                <a:latin typeface="Arial" charset="0"/>
              </a:rPr>
              <a:t>It should take the same time to drop to one half of the original concentration as it does to drop from one half to one quarter of the original. </a:t>
            </a:r>
            <a:endParaRPr lang="en-GB" altLang="en-US" sz="1400" dirty="0">
              <a:solidFill>
                <a:srgbClr val="CC3300"/>
              </a:solidFill>
              <a:latin typeface="Arial" charset="0"/>
            </a:endParaRPr>
          </a:p>
        </p:txBody>
      </p:sp>
      <p:sp>
        <p:nvSpPr>
          <p:cNvPr id="256022" name="Rectangle 22"/>
          <p:cNvSpPr>
            <a:spLocks noChangeArrowheads="1"/>
          </p:cNvSpPr>
          <p:nvPr/>
        </p:nvSpPr>
        <p:spPr bwMode="auto">
          <a:xfrm>
            <a:off x="3071019" y="3377566"/>
            <a:ext cx="3600450" cy="757237"/>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256023" name="Text Box 23"/>
          <p:cNvSpPr txBox="1">
            <a:spLocks noChangeArrowheads="1"/>
          </p:cNvSpPr>
          <p:nvPr/>
        </p:nvSpPr>
        <p:spPr bwMode="auto">
          <a:xfrm>
            <a:off x="3763963" y="3781425"/>
            <a:ext cx="3484562"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nchor="ctr">
            <a:spAutoFit/>
          </a:bodyPr>
          <a:lstStyle/>
          <a:p>
            <a:pPr>
              <a:spcBef>
                <a:spcPct val="50000"/>
              </a:spcBef>
            </a:pPr>
            <a:r>
              <a:rPr lang="en-GB" altLang="en-US" sz="1600">
                <a:latin typeface="Arial" charset="0"/>
              </a:rPr>
              <a:t>The concentration of a reactant falls as the reaction proceeds </a:t>
            </a:r>
          </a:p>
        </p:txBody>
      </p:sp>
      <p:sp>
        <p:nvSpPr>
          <p:cNvPr id="2" name="TextBox 1"/>
          <p:cNvSpPr txBox="1"/>
          <p:nvPr/>
        </p:nvSpPr>
        <p:spPr>
          <a:xfrm>
            <a:off x="7092280" y="714375"/>
            <a:ext cx="1800200" cy="369332"/>
          </a:xfrm>
          <a:prstGeom prst="rect">
            <a:avLst/>
          </a:prstGeom>
          <a:noFill/>
        </p:spPr>
        <p:txBody>
          <a:bodyPr wrap="square" rtlCol="0">
            <a:spAutoFit/>
          </a:bodyPr>
          <a:lstStyle/>
          <a:p>
            <a:r>
              <a:rPr lang="en-GB" b="1" dirty="0" smtClean="0"/>
              <a:t>Page 21</a:t>
            </a:r>
            <a:endParaRPr lang="en-GB" b="1" dirty="0"/>
          </a:p>
        </p:txBody>
      </p:sp>
    </p:spTree>
    <p:extLst>
      <p:ext uri="{BB962C8B-B14F-4D97-AF65-F5344CB8AC3E}">
        <p14:creationId xmlns:p14="http://schemas.microsoft.com/office/powerpoint/2010/main" val="1426479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4980" name="Picture 4" descr="gr1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3" y="987425"/>
            <a:ext cx="6675437"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pSp>
        <p:nvGrpSpPr>
          <p:cNvPr id="254981" name="Group 5"/>
          <p:cNvGrpSpPr>
            <a:grpSpLocks/>
          </p:cNvGrpSpPr>
          <p:nvPr/>
        </p:nvGrpSpPr>
        <p:grpSpPr bwMode="auto">
          <a:xfrm>
            <a:off x="1422400" y="4219575"/>
            <a:ext cx="1428750" cy="1631950"/>
            <a:chOff x="704" y="2508"/>
            <a:chExt cx="900" cy="1028"/>
          </a:xfrm>
        </p:grpSpPr>
        <p:grpSp>
          <p:nvGrpSpPr>
            <p:cNvPr id="254982" name="Group 6"/>
            <p:cNvGrpSpPr>
              <a:grpSpLocks/>
            </p:cNvGrpSpPr>
            <p:nvPr/>
          </p:nvGrpSpPr>
          <p:grpSpPr bwMode="auto">
            <a:xfrm>
              <a:off x="704" y="2508"/>
              <a:ext cx="900" cy="832"/>
              <a:chOff x="704" y="2508"/>
              <a:chExt cx="900" cy="832"/>
            </a:xfrm>
          </p:grpSpPr>
          <p:sp>
            <p:nvSpPr>
              <p:cNvPr id="254983" name="Line 7"/>
              <p:cNvSpPr>
                <a:spLocks noChangeShapeType="1"/>
              </p:cNvSpPr>
              <p:nvPr/>
            </p:nvSpPr>
            <p:spPr bwMode="auto">
              <a:xfrm>
                <a:off x="704" y="2508"/>
                <a:ext cx="90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4984" name="Line 8"/>
              <p:cNvSpPr>
                <a:spLocks noChangeShapeType="1"/>
              </p:cNvSpPr>
              <p:nvPr/>
            </p:nvSpPr>
            <p:spPr bwMode="auto">
              <a:xfrm>
                <a:off x="1584" y="2512"/>
                <a:ext cx="0" cy="82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4985" name="Line 9"/>
            <p:cNvSpPr>
              <a:spLocks noChangeShapeType="1"/>
            </p:cNvSpPr>
            <p:nvPr/>
          </p:nvSpPr>
          <p:spPr bwMode="auto">
            <a:xfrm>
              <a:off x="1584" y="3340"/>
              <a:ext cx="0" cy="19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4993" name="Rectangle 17"/>
          <p:cNvSpPr>
            <a:spLocks noChangeArrowheads="1"/>
          </p:cNvSpPr>
          <p:nvPr/>
        </p:nvSpPr>
        <p:spPr bwMode="auto">
          <a:xfrm>
            <a:off x="2647950" y="1077913"/>
            <a:ext cx="3600450" cy="757237"/>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254994" name="Text Box 18"/>
          <p:cNvSpPr txBox="1">
            <a:spLocks noChangeArrowheads="1"/>
          </p:cNvSpPr>
          <p:nvPr/>
        </p:nvSpPr>
        <p:spPr bwMode="auto">
          <a:xfrm>
            <a:off x="2698750" y="1171575"/>
            <a:ext cx="3484563"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nchor="ctr">
            <a:spAutoFit/>
          </a:bodyPr>
          <a:lstStyle/>
          <a:p>
            <a:pPr>
              <a:spcBef>
                <a:spcPct val="50000"/>
              </a:spcBef>
            </a:pPr>
            <a:r>
              <a:rPr lang="en-GB" altLang="en-US" sz="1600">
                <a:latin typeface="Arial" charset="0"/>
              </a:rPr>
              <a:t>The concentration of reactant A falls as the reaction proceeds </a:t>
            </a:r>
          </a:p>
        </p:txBody>
      </p:sp>
      <p:sp>
        <p:nvSpPr>
          <p:cNvPr id="254995" name="Text Box 19"/>
          <p:cNvSpPr txBox="1">
            <a:spLocks noChangeArrowheads="1"/>
          </p:cNvSpPr>
          <p:nvPr/>
        </p:nvSpPr>
        <p:spPr bwMode="auto">
          <a:xfrm>
            <a:off x="3803650" y="2190750"/>
            <a:ext cx="3448050" cy="1400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600">
                <a:latin typeface="Arial" charset="0"/>
              </a:rPr>
              <a:t>The concentration drops from</a:t>
            </a:r>
          </a:p>
          <a:p>
            <a:pPr algn="l">
              <a:spcBef>
                <a:spcPct val="50000"/>
              </a:spcBef>
            </a:pPr>
            <a:r>
              <a:rPr lang="en-GB" altLang="en-US" sz="1600">
                <a:solidFill>
                  <a:srgbClr val="FF3300"/>
                </a:solidFill>
                <a:latin typeface="Arial" charset="0"/>
              </a:rPr>
              <a:t>4 to 2 in 17 minutes</a:t>
            </a:r>
            <a:br>
              <a:rPr lang="en-GB" altLang="en-US" sz="1600">
                <a:solidFill>
                  <a:srgbClr val="FF3300"/>
                </a:solidFill>
                <a:latin typeface="Arial" charset="0"/>
              </a:rPr>
            </a:br>
            <a:endParaRPr lang="en-GB" altLang="en-US" sz="1400">
              <a:solidFill>
                <a:srgbClr val="FF3300"/>
              </a:solidFill>
              <a:latin typeface="Arial" charset="0"/>
            </a:endParaRPr>
          </a:p>
        </p:txBody>
      </p:sp>
      <p:sp>
        <p:nvSpPr>
          <p:cNvPr id="254996" name="Text Box 20"/>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FIRST ORDER REACTIONS AND HALF LIFE</a:t>
            </a:r>
          </a:p>
        </p:txBody>
      </p:sp>
      <p:sp>
        <p:nvSpPr>
          <p:cNvPr id="254998" name="Line 22"/>
          <p:cNvSpPr>
            <a:spLocks noChangeShapeType="1"/>
          </p:cNvSpPr>
          <p:nvPr/>
        </p:nvSpPr>
        <p:spPr bwMode="auto">
          <a:xfrm>
            <a:off x="1435100" y="5588000"/>
            <a:ext cx="1403350" cy="0"/>
          </a:xfrm>
          <a:prstGeom prst="line">
            <a:avLst/>
          </a:prstGeom>
          <a:noFill/>
          <a:ln w="38100">
            <a:solidFill>
              <a:srgbClr val="333399"/>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4065848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3956" name="Picture 4" descr="gr1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3" y="987425"/>
            <a:ext cx="6675437"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pSp>
        <p:nvGrpSpPr>
          <p:cNvPr id="253957" name="Group 5"/>
          <p:cNvGrpSpPr>
            <a:grpSpLocks/>
          </p:cNvGrpSpPr>
          <p:nvPr/>
        </p:nvGrpSpPr>
        <p:grpSpPr bwMode="auto">
          <a:xfrm>
            <a:off x="1422400" y="4219575"/>
            <a:ext cx="1428750" cy="1631950"/>
            <a:chOff x="704" y="2508"/>
            <a:chExt cx="900" cy="1028"/>
          </a:xfrm>
        </p:grpSpPr>
        <p:grpSp>
          <p:nvGrpSpPr>
            <p:cNvPr id="253958" name="Group 6"/>
            <p:cNvGrpSpPr>
              <a:grpSpLocks/>
            </p:cNvGrpSpPr>
            <p:nvPr/>
          </p:nvGrpSpPr>
          <p:grpSpPr bwMode="auto">
            <a:xfrm>
              <a:off x="704" y="2508"/>
              <a:ext cx="900" cy="832"/>
              <a:chOff x="704" y="2508"/>
              <a:chExt cx="900" cy="832"/>
            </a:xfrm>
          </p:grpSpPr>
          <p:sp>
            <p:nvSpPr>
              <p:cNvPr id="253959" name="Line 7"/>
              <p:cNvSpPr>
                <a:spLocks noChangeShapeType="1"/>
              </p:cNvSpPr>
              <p:nvPr/>
            </p:nvSpPr>
            <p:spPr bwMode="auto">
              <a:xfrm>
                <a:off x="704" y="2508"/>
                <a:ext cx="90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3960" name="Line 8"/>
              <p:cNvSpPr>
                <a:spLocks noChangeShapeType="1"/>
              </p:cNvSpPr>
              <p:nvPr/>
            </p:nvSpPr>
            <p:spPr bwMode="auto">
              <a:xfrm>
                <a:off x="1584" y="2512"/>
                <a:ext cx="0" cy="82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3961" name="Line 9"/>
            <p:cNvSpPr>
              <a:spLocks noChangeShapeType="1"/>
            </p:cNvSpPr>
            <p:nvPr/>
          </p:nvSpPr>
          <p:spPr bwMode="auto">
            <a:xfrm>
              <a:off x="1584" y="3340"/>
              <a:ext cx="0" cy="19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53962" name="Group 10"/>
          <p:cNvGrpSpPr>
            <a:grpSpLocks/>
          </p:cNvGrpSpPr>
          <p:nvPr/>
        </p:nvGrpSpPr>
        <p:grpSpPr bwMode="auto">
          <a:xfrm>
            <a:off x="1422400" y="5016500"/>
            <a:ext cx="2730500" cy="825500"/>
            <a:chOff x="704" y="3016"/>
            <a:chExt cx="1720" cy="520"/>
          </a:xfrm>
        </p:grpSpPr>
        <p:sp>
          <p:nvSpPr>
            <p:cNvPr id="253963" name="Line 11"/>
            <p:cNvSpPr>
              <a:spLocks noChangeShapeType="1"/>
            </p:cNvSpPr>
            <p:nvPr/>
          </p:nvSpPr>
          <p:spPr bwMode="auto">
            <a:xfrm>
              <a:off x="704" y="3016"/>
              <a:ext cx="172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3964" name="Line 12"/>
            <p:cNvSpPr>
              <a:spLocks noChangeShapeType="1"/>
            </p:cNvSpPr>
            <p:nvPr/>
          </p:nvSpPr>
          <p:spPr bwMode="auto">
            <a:xfrm flipV="1">
              <a:off x="2424" y="3016"/>
              <a:ext cx="0" cy="52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3971" name="Text Box 19"/>
          <p:cNvSpPr txBox="1">
            <a:spLocks noChangeArrowheads="1"/>
          </p:cNvSpPr>
          <p:nvPr/>
        </p:nvSpPr>
        <p:spPr bwMode="auto">
          <a:xfrm>
            <a:off x="3803650" y="2190750"/>
            <a:ext cx="3448050" cy="1400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600">
                <a:latin typeface="Arial" charset="0"/>
              </a:rPr>
              <a:t>The concentration drops from</a:t>
            </a:r>
          </a:p>
          <a:p>
            <a:pPr algn="l">
              <a:spcBef>
                <a:spcPct val="50000"/>
              </a:spcBef>
            </a:pPr>
            <a:r>
              <a:rPr lang="en-GB" altLang="en-US" sz="1600">
                <a:solidFill>
                  <a:schemeClr val="folHlink"/>
                </a:solidFill>
                <a:latin typeface="Arial" charset="0"/>
              </a:rPr>
              <a:t>4 to 2 in 17 minutes</a:t>
            </a:r>
            <a:br>
              <a:rPr lang="en-GB" altLang="en-US" sz="1600">
                <a:solidFill>
                  <a:schemeClr val="folHlink"/>
                </a:solidFill>
                <a:latin typeface="Arial" charset="0"/>
              </a:rPr>
            </a:br>
            <a:r>
              <a:rPr lang="en-GB" altLang="en-US" sz="1600">
                <a:solidFill>
                  <a:srgbClr val="FF3300"/>
                </a:solidFill>
                <a:latin typeface="Arial" charset="0"/>
              </a:rPr>
              <a:t>2 to 1 in a further 17 minutes</a:t>
            </a:r>
            <a:r>
              <a:rPr lang="en-GB" altLang="en-US" sz="1600">
                <a:latin typeface="Arial" charset="0"/>
              </a:rPr>
              <a:t/>
            </a:r>
            <a:br>
              <a:rPr lang="en-GB" altLang="en-US" sz="1600">
                <a:latin typeface="Arial" charset="0"/>
              </a:rPr>
            </a:br>
            <a:endParaRPr lang="en-GB" altLang="en-US" sz="1400">
              <a:latin typeface="Arial" charset="0"/>
            </a:endParaRPr>
          </a:p>
        </p:txBody>
      </p:sp>
      <p:sp>
        <p:nvSpPr>
          <p:cNvPr id="253972" name="Text Box 20"/>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FIRST ORDER REACTIONS AND HALF LIFE</a:t>
            </a:r>
          </a:p>
        </p:txBody>
      </p:sp>
      <p:sp>
        <p:nvSpPr>
          <p:cNvPr id="253974" name="Line 22"/>
          <p:cNvSpPr>
            <a:spLocks noChangeShapeType="1"/>
          </p:cNvSpPr>
          <p:nvPr/>
        </p:nvSpPr>
        <p:spPr bwMode="auto">
          <a:xfrm>
            <a:off x="2806700" y="5626100"/>
            <a:ext cx="1358900" cy="0"/>
          </a:xfrm>
          <a:prstGeom prst="line">
            <a:avLst/>
          </a:prstGeom>
          <a:noFill/>
          <a:ln w="38100">
            <a:solidFill>
              <a:srgbClr val="00008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3975" name="Rectangle 23"/>
          <p:cNvSpPr>
            <a:spLocks noChangeArrowheads="1"/>
          </p:cNvSpPr>
          <p:nvPr/>
        </p:nvSpPr>
        <p:spPr bwMode="auto">
          <a:xfrm>
            <a:off x="2647950" y="1077913"/>
            <a:ext cx="3600450" cy="757237"/>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253976" name="Text Box 24"/>
          <p:cNvSpPr txBox="1">
            <a:spLocks noChangeArrowheads="1"/>
          </p:cNvSpPr>
          <p:nvPr/>
        </p:nvSpPr>
        <p:spPr bwMode="auto">
          <a:xfrm>
            <a:off x="2698750" y="1171575"/>
            <a:ext cx="3484563"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nchor="ctr">
            <a:spAutoFit/>
          </a:bodyPr>
          <a:lstStyle/>
          <a:p>
            <a:pPr>
              <a:spcBef>
                <a:spcPct val="50000"/>
              </a:spcBef>
            </a:pPr>
            <a:r>
              <a:rPr lang="en-GB" altLang="en-US" sz="1600">
                <a:latin typeface="Arial" charset="0"/>
              </a:rPr>
              <a:t>The concentration of reactant A falls as the reaction proceeds </a:t>
            </a:r>
          </a:p>
        </p:txBody>
      </p:sp>
    </p:spTree>
    <p:extLst>
      <p:ext uri="{BB962C8B-B14F-4D97-AF65-F5344CB8AC3E}">
        <p14:creationId xmlns:p14="http://schemas.microsoft.com/office/powerpoint/2010/main" val="8189806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9860" name="Picture 4" descr="gr1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3" y="987425"/>
            <a:ext cx="6675437"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pSp>
        <p:nvGrpSpPr>
          <p:cNvPr id="249861" name="Group 5"/>
          <p:cNvGrpSpPr>
            <a:grpSpLocks/>
          </p:cNvGrpSpPr>
          <p:nvPr/>
        </p:nvGrpSpPr>
        <p:grpSpPr bwMode="auto">
          <a:xfrm>
            <a:off x="1422400" y="4219575"/>
            <a:ext cx="1428750" cy="1631950"/>
            <a:chOff x="704" y="2508"/>
            <a:chExt cx="900" cy="1028"/>
          </a:xfrm>
        </p:grpSpPr>
        <p:grpSp>
          <p:nvGrpSpPr>
            <p:cNvPr id="249862" name="Group 6"/>
            <p:cNvGrpSpPr>
              <a:grpSpLocks/>
            </p:cNvGrpSpPr>
            <p:nvPr/>
          </p:nvGrpSpPr>
          <p:grpSpPr bwMode="auto">
            <a:xfrm>
              <a:off x="704" y="2508"/>
              <a:ext cx="900" cy="832"/>
              <a:chOff x="704" y="2508"/>
              <a:chExt cx="900" cy="832"/>
            </a:xfrm>
          </p:grpSpPr>
          <p:sp>
            <p:nvSpPr>
              <p:cNvPr id="249863" name="Line 7"/>
              <p:cNvSpPr>
                <a:spLocks noChangeShapeType="1"/>
              </p:cNvSpPr>
              <p:nvPr/>
            </p:nvSpPr>
            <p:spPr bwMode="auto">
              <a:xfrm>
                <a:off x="704" y="2508"/>
                <a:ext cx="90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9864" name="Line 8"/>
              <p:cNvSpPr>
                <a:spLocks noChangeShapeType="1"/>
              </p:cNvSpPr>
              <p:nvPr/>
            </p:nvSpPr>
            <p:spPr bwMode="auto">
              <a:xfrm>
                <a:off x="1584" y="2512"/>
                <a:ext cx="0" cy="82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49865" name="Line 9"/>
            <p:cNvSpPr>
              <a:spLocks noChangeShapeType="1"/>
            </p:cNvSpPr>
            <p:nvPr/>
          </p:nvSpPr>
          <p:spPr bwMode="auto">
            <a:xfrm>
              <a:off x="1584" y="3340"/>
              <a:ext cx="0" cy="19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49866" name="Group 10"/>
          <p:cNvGrpSpPr>
            <a:grpSpLocks/>
          </p:cNvGrpSpPr>
          <p:nvPr/>
        </p:nvGrpSpPr>
        <p:grpSpPr bwMode="auto">
          <a:xfrm>
            <a:off x="1422400" y="5016500"/>
            <a:ext cx="2730500" cy="825500"/>
            <a:chOff x="704" y="3016"/>
            <a:chExt cx="1720" cy="520"/>
          </a:xfrm>
        </p:grpSpPr>
        <p:sp>
          <p:nvSpPr>
            <p:cNvPr id="249867" name="Line 11"/>
            <p:cNvSpPr>
              <a:spLocks noChangeShapeType="1"/>
            </p:cNvSpPr>
            <p:nvPr/>
          </p:nvSpPr>
          <p:spPr bwMode="auto">
            <a:xfrm>
              <a:off x="704" y="3016"/>
              <a:ext cx="172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9868" name="Line 12"/>
            <p:cNvSpPr>
              <a:spLocks noChangeShapeType="1"/>
            </p:cNvSpPr>
            <p:nvPr/>
          </p:nvSpPr>
          <p:spPr bwMode="auto">
            <a:xfrm flipV="1">
              <a:off x="2424" y="3016"/>
              <a:ext cx="0" cy="52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49869" name="Group 13"/>
          <p:cNvGrpSpPr>
            <a:grpSpLocks/>
          </p:cNvGrpSpPr>
          <p:nvPr/>
        </p:nvGrpSpPr>
        <p:grpSpPr bwMode="auto">
          <a:xfrm>
            <a:off x="1422400" y="5416550"/>
            <a:ext cx="4076700" cy="438150"/>
            <a:chOff x="704" y="3260"/>
            <a:chExt cx="2568" cy="276"/>
          </a:xfrm>
        </p:grpSpPr>
        <p:sp>
          <p:nvSpPr>
            <p:cNvPr id="249870" name="Line 14"/>
            <p:cNvSpPr>
              <a:spLocks noChangeShapeType="1"/>
            </p:cNvSpPr>
            <p:nvPr/>
          </p:nvSpPr>
          <p:spPr bwMode="auto">
            <a:xfrm>
              <a:off x="704" y="3260"/>
              <a:ext cx="2568"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9871" name="Line 15"/>
            <p:cNvSpPr>
              <a:spLocks noChangeShapeType="1"/>
            </p:cNvSpPr>
            <p:nvPr/>
          </p:nvSpPr>
          <p:spPr bwMode="auto">
            <a:xfrm flipV="1">
              <a:off x="3272" y="3260"/>
              <a:ext cx="0" cy="27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49875" name="Text Box 19"/>
          <p:cNvSpPr txBox="1">
            <a:spLocks noChangeArrowheads="1"/>
          </p:cNvSpPr>
          <p:nvPr/>
        </p:nvSpPr>
        <p:spPr bwMode="auto">
          <a:xfrm>
            <a:off x="3803650" y="2190750"/>
            <a:ext cx="3448050" cy="1400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600">
                <a:latin typeface="Arial" charset="0"/>
              </a:rPr>
              <a:t>The concentration drops from</a:t>
            </a:r>
          </a:p>
          <a:p>
            <a:pPr algn="l">
              <a:spcBef>
                <a:spcPct val="50000"/>
              </a:spcBef>
            </a:pPr>
            <a:r>
              <a:rPr lang="en-GB" altLang="en-US" sz="1600">
                <a:solidFill>
                  <a:schemeClr val="folHlink"/>
                </a:solidFill>
                <a:latin typeface="Arial" charset="0"/>
              </a:rPr>
              <a:t>4 to 2 in 17 minutes</a:t>
            </a:r>
            <a:br>
              <a:rPr lang="en-GB" altLang="en-US" sz="1600">
                <a:solidFill>
                  <a:schemeClr val="folHlink"/>
                </a:solidFill>
                <a:latin typeface="Arial" charset="0"/>
              </a:rPr>
            </a:br>
            <a:r>
              <a:rPr lang="en-GB" altLang="en-US" sz="1600">
                <a:solidFill>
                  <a:schemeClr val="folHlink"/>
                </a:solidFill>
                <a:latin typeface="Arial" charset="0"/>
              </a:rPr>
              <a:t>2 to 1 in a further 17 minutes</a:t>
            </a:r>
            <a:r>
              <a:rPr lang="en-GB" altLang="en-US" sz="1600">
                <a:latin typeface="Arial" charset="0"/>
              </a:rPr>
              <a:t/>
            </a:r>
            <a:br>
              <a:rPr lang="en-GB" altLang="en-US" sz="1600">
                <a:latin typeface="Arial" charset="0"/>
              </a:rPr>
            </a:br>
            <a:r>
              <a:rPr lang="en-GB" altLang="en-US" sz="1600">
                <a:solidFill>
                  <a:srgbClr val="FF3300"/>
                </a:solidFill>
                <a:latin typeface="Arial" charset="0"/>
              </a:rPr>
              <a:t>1 to 0.5 in a further  17 minutes</a:t>
            </a:r>
            <a:endParaRPr lang="en-GB" altLang="en-US" sz="1400">
              <a:latin typeface="Arial" charset="0"/>
            </a:endParaRPr>
          </a:p>
        </p:txBody>
      </p:sp>
      <p:sp>
        <p:nvSpPr>
          <p:cNvPr id="249876" name="Text Box 20"/>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FIRST ORDER REACTIONS AND HALF LIFE</a:t>
            </a:r>
          </a:p>
        </p:txBody>
      </p:sp>
      <p:sp>
        <p:nvSpPr>
          <p:cNvPr id="249877" name="Line 21"/>
          <p:cNvSpPr>
            <a:spLocks noChangeShapeType="1"/>
          </p:cNvSpPr>
          <p:nvPr/>
        </p:nvSpPr>
        <p:spPr bwMode="auto">
          <a:xfrm>
            <a:off x="4140200" y="5626100"/>
            <a:ext cx="1403350" cy="0"/>
          </a:xfrm>
          <a:prstGeom prst="line">
            <a:avLst/>
          </a:prstGeom>
          <a:noFill/>
          <a:ln w="38100">
            <a:solidFill>
              <a:srgbClr val="00008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9879" name="Rectangle 23"/>
          <p:cNvSpPr>
            <a:spLocks noChangeArrowheads="1"/>
          </p:cNvSpPr>
          <p:nvPr/>
        </p:nvSpPr>
        <p:spPr bwMode="auto">
          <a:xfrm>
            <a:off x="2647950" y="1077913"/>
            <a:ext cx="3600450" cy="757237"/>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249880" name="Text Box 24"/>
          <p:cNvSpPr txBox="1">
            <a:spLocks noChangeArrowheads="1"/>
          </p:cNvSpPr>
          <p:nvPr/>
        </p:nvSpPr>
        <p:spPr bwMode="auto">
          <a:xfrm>
            <a:off x="2698750" y="1171575"/>
            <a:ext cx="3484563"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nchor="ctr">
            <a:spAutoFit/>
          </a:bodyPr>
          <a:lstStyle/>
          <a:p>
            <a:pPr>
              <a:spcBef>
                <a:spcPct val="50000"/>
              </a:spcBef>
            </a:pPr>
            <a:r>
              <a:rPr lang="en-GB" altLang="en-US" sz="1600">
                <a:latin typeface="Arial" charset="0"/>
              </a:rPr>
              <a:t>The concentration of reactant A falls as the reaction proceeds </a:t>
            </a:r>
          </a:p>
        </p:txBody>
      </p:sp>
    </p:spTree>
    <p:extLst>
      <p:ext uri="{BB962C8B-B14F-4D97-AF65-F5344CB8AC3E}">
        <p14:creationId xmlns:p14="http://schemas.microsoft.com/office/powerpoint/2010/main" val="30385922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7028" name="Picture 4" descr="gr1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3" y="987425"/>
            <a:ext cx="6675437"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pSp>
        <p:nvGrpSpPr>
          <p:cNvPr id="257029" name="Group 5"/>
          <p:cNvGrpSpPr>
            <a:grpSpLocks/>
          </p:cNvGrpSpPr>
          <p:nvPr/>
        </p:nvGrpSpPr>
        <p:grpSpPr bwMode="auto">
          <a:xfrm>
            <a:off x="1422400" y="4219575"/>
            <a:ext cx="1428750" cy="1631950"/>
            <a:chOff x="704" y="2508"/>
            <a:chExt cx="900" cy="1028"/>
          </a:xfrm>
        </p:grpSpPr>
        <p:grpSp>
          <p:nvGrpSpPr>
            <p:cNvPr id="257030" name="Group 6"/>
            <p:cNvGrpSpPr>
              <a:grpSpLocks/>
            </p:cNvGrpSpPr>
            <p:nvPr/>
          </p:nvGrpSpPr>
          <p:grpSpPr bwMode="auto">
            <a:xfrm>
              <a:off x="704" y="2508"/>
              <a:ext cx="900" cy="832"/>
              <a:chOff x="704" y="2508"/>
              <a:chExt cx="900" cy="832"/>
            </a:xfrm>
          </p:grpSpPr>
          <p:sp>
            <p:nvSpPr>
              <p:cNvPr id="257031" name="Line 7"/>
              <p:cNvSpPr>
                <a:spLocks noChangeShapeType="1"/>
              </p:cNvSpPr>
              <p:nvPr/>
            </p:nvSpPr>
            <p:spPr bwMode="auto">
              <a:xfrm>
                <a:off x="704" y="2508"/>
                <a:ext cx="90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7032" name="Line 8"/>
              <p:cNvSpPr>
                <a:spLocks noChangeShapeType="1"/>
              </p:cNvSpPr>
              <p:nvPr/>
            </p:nvSpPr>
            <p:spPr bwMode="auto">
              <a:xfrm>
                <a:off x="1584" y="2512"/>
                <a:ext cx="0" cy="82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7033" name="Line 9"/>
            <p:cNvSpPr>
              <a:spLocks noChangeShapeType="1"/>
            </p:cNvSpPr>
            <p:nvPr/>
          </p:nvSpPr>
          <p:spPr bwMode="auto">
            <a:xfrm>
              <a:off x="1584" y="3340"/>
              <a:ext cx="0" cy="19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57034" name="Group 10"/>
          <p:cNvGrpSpPr>
            <a:grpSpLocks/>
          </p:cNvGrpSpPr>
          <p:nvPr/>
        </p:nvGrpSpPr>
        <p:grpSpPr bwMode="auto">
          <a:xfrm>
            <a:off x="1422400" y="5016500"/>
            <a:ext cx="2730500" cy="825500"/>
            <a:chOff x="704" y="3016"/>
            <a:chExt cx="1720" cy="520"/>
          </a:xfrm>
        </p:grpSpPr>
        <p:sp>
          <p:nvSpPr>
            <p:cNvPr id="257035" name="Line 11"/>
            <p:cNvSpPr>
              <a:spLocks noChangeShapeType="1"/>
            </p:cNvSpPr>
            <p:nvPr/>
          </p:nvSpPr>
          <p:spPr bwMode="auto">
            <a:xfrm>
              <a:off x="704" y="3016"/>
              <a:ext cx="172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7036" name="Line 12"/>
            <p:cNvSpPr>
              <a:spLocks noChangeShapeType="1"/>
            </p:cNvSpPr>
            <p:nvPr/>
          </p:nvSpPr>
          <p:spPr bwMode="auto">
            <a:xfrm flipV="1">
              <a:off x="2424" y="3016"/>
              <a:ext cx="0" cy="52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57037" name="Group 13"/>
          <p:cNvGrpSpPr>
            <a:grpSpLocks/>
          </p:cNvGrpSpPr>
          <p:nvPr/>
        </p:nvGrpSpPr>
        <p:grpSpPr bwMode="auto">
          <a:xfrm>
            <a:off x="1422400" y="5416550"/>
            <a:ext cx="4076700" cy="438150"/>
            <a:chOff x="704" y="3260"/>
            <a:chExt cx="2568" cy="276"/>
          </a:xfrm>
        </p:grpSpPr>
        <p:sp>
          <p:nvSpPr>
            <p:cNvPr id="257038" name="Line 14"/>
            <p:cNvSpPr>
              <a:spLocks noChangeShapeType="1"/>
            </p:cNvSpPr>
            <p:nvPr/>
          </p:nvSpPr>
          <p:spPr bwMode="auto">
            <a:xfrm>
              <a:off x="704" y="3260"/>
              <a:ext cx="2568"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7039" name="Line 15"/>
            <p:cNvSpPr>
              <a:spLocks noChangeShapeType="1"/>
            </p:cNvSpPr>
            <p:nvPr/>
          </p:nvSpPr>
          <p:spPr bwMode="auto">
            <a:xfrm flipV="1">
              <a:off x="3272" y="3260"/>
              <a:ext cx="0" cy="276"/>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57043" name="Text Box 19"/>
          <p:cNvSpPr txBox="1">
            <a:spLocks noChangeArrowheads="1"/>
          </p:cNvSpPr>
          <p:nvPr/>
        </p:nvSpPr>
        <p:spPr bwMode="auto">
          <a:xfrm>
            <a:off x="3803650" y="2190750"/>
            <a:ext cx="3448050" cy="1400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lstStyle/>
          <a:p>
            <a:pPr algn="l">
              <a:spcBef>
                <a:spcPct val="50000"/>
              </a:spcBef>
            </a:pPr>
            <a:r>
              <a:rPr lang="en-GB" altLang="en-US" sz="1600">
                <a:latin typeface="Arial" charset="0"/>
              </a:rPr>
              <a:t>The concentration drops from</a:t>
            </a:r>
          </a:p>
          <a:p>
            <a:pPr algn="l">
              <a:spcBef>
                <a:spcPct val="50000"/>
              </a:spcBef>
            </a:pPr>
            <a:r>
              <a:rPr lang="en-GB" altLang="en-US" sz="1600">
                <a:latin typeface="Arial" charset="0"/>
              </a:rPr>
              <a:t>4 to 2 in 17 minutes</a:t>
            </a:r>
            <a:br>
              <a:rPr lang="en-GB" altLang="en-US" sz="1600">
                <a:latin typeface="Arial" charset="0"/>
              </a:rPr>
            </a:br>
            <a:r>
              <a:rPr lang="en-GB" altLang="en-US" sz="1600">
                <a:latin typeface="Arial" charset="0"/>
              </a:rPr>
              <a:t>2 to 1 in a further 17 minutes</a:t>
            </a:r>
            <a:br>
              <a:rPr lang="en-GB" altLang="en-US" sz="1600">
                <a:latin typeface="Arial" charset="0"/>
              </a:rPr>
            </a:br>
            <a:r>
              <a:rPr lang="en-GB" altLang="en-US" sz="1600">
                <a:latin typeface="Arial" charset="0"/>
              </a:rPr>
              <a:t>1 to 0.5 in a further  17 minutes</a:t>
            </a:r>
            <a:endParaRPr lang="en-GB" altLang="en-US" sz="1400">
              <a:latin typeface="Arial" charset="0"/>
            </a:endParaRPr>
          </a:p>
        </p:txBody>
      </p:sp>
      <p:sp>
        <p:nvSpPr>
          <p:cNvPr id="257044" name="Text Box 20"/>
          <p:cNvSpPr txBox="1">
            <a:spLocks noChangeArrowheads="1"/>
          </p:cNvSpPr>
          <p:nvPr/>
        </p:nvSpPr>
        <p:spPr bwMode="auto">
          <a:xfrm>
            <a:off x="1447800" y="3175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FIRST ORDER REACTIONS AND HALF LIFE</a:t>
            </a:r>
          </a:p>
        </p:txBody>
      </p:sp>
      <p:sp>
        <p:nvSpPr>
          <p:cNvPr id="257045" name="Rectangle 21"/>
          <p:cNvSpPr>
            <a:spLocks noChangeArrowheads="1"/>
          </p:cNvSpPr>
          <p:nvPr/>
        </p:nvSpPr>
        <p:spPr bwMode="auto">
          <a:xfrm>
            <a:off x="2647950" y="1077913"/>
            <a:ext cx="3600450" cy="757237"/>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257046" name="Text Box 22"/>
          <p:cNvSpPr txBox="1">
            <a:spLocks noChangeArrowheads="1"/>
          </p:cNvSpPr>
          <p:nvPr/>
        </p:nvSpPr>
        <p:spPr bwMode="auto">
          <a:xfrm>
            <a:off x="2698750" y="1171575"/>
            <a:ext cx="3484563"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nchor="ctr">
            <a:spAutoFit/>
          </a:bodyPr>
          <a:lstStyle/>
          <a:p>
            <a:pPr>
              <a:spcBef>
                <a:spcPct val="50000"/>
              </a:spcBef>
            </a:pPr>
            <a:r>
              <a:rPr lang="en-GB" altLang="en-US" sz="1600">
                <a:latin typeface="Arial" charset="0"/>
              </a:rPr>
              <a:t>The concentration of reactant A falls as the reaction proceeds </a:t>
            </a:r>
          </a:p>
        </p:txBody>
      </p:sp>
    </p:spTree>
    <p:extLst>
      <p:ext uri="{BB962C8B-B14F-4D97-AF65-F5344CB8AC3E}">
        <p14:creationId xmlns:p14="http://schemas.microsoft.com/office/powerpoint/2010/main" val="15835288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ext Box 2"/>
          <p:cNvSpPr txBox="1">
            <a:spLocks noChangeArrowheads="1"/>
          </p:cNvSpPr>
          <p:nvPr/>
        </p:nvSpPr>
        <p:spPr bwMode="auto">
          <a:xfrm>
            <a:off x="1447800" y="317500"/>
            <a:ext cx="32682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a:solidFill>
                  <a:srgbClr val="000066"/>
                </a:solidFill>
                <a:effectLst>
                  <a:outerShdw blurRad="38100" dist="38100" dir="2700000" algn="tl">
                    <a:srgbClr val="000000"/>
                  </a:outerShdw>
                </a:effectLst>
                <a:latin typeface="Arial" charset="0"/>
              </a:rPr>
              <a:t>INCREASING THE RATE</a:t>
            </a:r>
          </a:p>
        </p:txBody>
      </p:sp>
      <p:sp>
        <p:nvSpPr>
          <p:cNvPr id="202755"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2756"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2757"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2758"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2761" name="Text Box 9"/>
          <p:cNvSpPr txBox="1">
            <a:spLocks noChangeArrowheads="1"/>
          </p:cNvSpPr>
          <p:nvPr/>
        </p:nvSpPr>
        <p:spPr bwMode="auto">
          <a:xfrm>
            <a:off x="1422400" y="2354263"/>
            <a:ext cx="6316663" cy="2843212"/>
          </a:xfrm>
          <a:prstGeom prst="rect">
            <a:avLst/>
          </a:prstGeom>
          <a:solidFill>
            <a:srgbClr val="FFCC99"/>
          </a:solidFill>
          <a:ln w="28575">
            <a:solidFill>
              <a:schemeClr val="tx1"/>
            </a:solidFill>
            <a:miter lim="800000"/>
            <a:headEnd/>
            <a:tailEnd/>
          </a:ln>
          <a:effectLst>
            <a:outerShdw dist="35921" dir="2700000" algn="ctr" rotWithShape="0">
              <a:schemeClr val="bg2"/>
            </a:outerShdw>
          </a:effectLst>
        </p:spPr>
        <p:txBody>
          <a:bodyPr>
            <a:spAutoFit/>
          </a:bodyPr>
          <a:lstStyle/>
          <a:p>
            <a:pPr algn="l">
              <a:lnSpc>
                <a:spcPct val="135000"/>
              </a:lnSpc>
              <a:spcBef>
                <a:spcPct val="25000"/>
              </a:spcBef>
              <a:spcAft>
                <a:spcPts val="200"/>
              </a:spcAft>
              <a:buFontTx/>
              <a:buChar char="•"/>
            </a:pPr>
            <a:r>
              <a:rPr lang="en-US" altLang="en-US" sz="1800">
                <a:latin typeface="Arial" charset="0"/>
              </a:rPr>
              <a:t>  INCREASE THE SURFACE AREA OF SOLIDS</a:t>
            </a:r>
          </a:p>
          <a:p>
            <a:pPr algn="l">
              <a:lnSpc>
                <a:spcPct val="135000"/>
              </a:lnSpc>
              <a:spcBef>
                <a:spcPct val="25000"/>
              </a:spcBef>
              <a:spcAft>
                <a:spcPts val="200"/>
              </a:spcAft>
              <a:buFontTx/>
              <a:buChar char="•"/>
            </a:pPr>
            <a:r>
              <a:rPr lang="en-US" altLang="en-US" sz="1800">
                <a:latin typeface="Arial" charset="0"/>
              </a:rPr>
              <a:t>  INCREASE TEMPERATURE</a:t>
            </a:r>
          </a:p>
          <a:p>
            <a:pPr algn="l">
              <a:lnSpc>
                <a:spcPct val="135000"/>
              </a:lnSpc>
              <a:spcBef>
                <a:spcPct val="25000"/>
              </a:spcBef>
              <a:spcAft>
                <a:spcPts val="200"/>
              </a:spcAft>
              <a:buFontTx/>
              <a:buChar char="•"/>
            </a:pPr>
            <a:r>
              <a:rPr lang="en-US" altLang="en-US" sz="1800">
                <a:latin typeface="Arial" charset="0"/>
              </a:rPr>
              <a:t>  SHINE LIGHT</a:t>
            </a:r>
          </a:p>
          <a:p>
            <a:pPr algn="l">
              <a:lnSpc>
                <a:spcPct val="135000"/>
              </a:lnSpc>
              <a:spcBef>
                <a:spcPct val="25000"/>
              </a:spcBef>
              <a:spcAft>
                <a:spcPts val="200"/>
              </a:spcAft>
              <a:buFontTx/>
              <a:buChar char="•"/>
            </a:pPr>
            <a:r>
              <a:rPr lang="en-US" altLang="en-US" sz="1800">
                <a:latin typeface="Arial" charset="0"/>
              </a:rPr>
              <a:t>  ADD A CATALYST</a:t>
            </a:r>
          </a:p>
          <a:p>
            <a:pPr algn="l">
              <a:lnSpc>
                <a:spcPct val="135000"/>
              </a:lnSpc>
              <a:spcBef>
                <a:spcPct val="25000"/>
              </a:spcBef>
              <a:spcAft>
                <a:spcPts val="200"/>
              </a:spcAft>
              <a:buFontTx/>
              <a:buChar char="•"/>
            </a:pPr>
            <a:r>
              <a:rPr lang="en-US" altLang="en-US" sz="1800">
                <a:latin typeface="Arial" charset="0"/>
              </a:rPr>
              <a:t>  INCREASE THE PRESSURE OF ANY GASES</a:t>
            </a:r>
          </a:p>
          <a:p>
            <a:pPr algn="l">
              <a:lnSpc>
                <a:spcPct val="135000"/>
              </a:lnSpc>
              <a:spcBef>
                <a:spcPct val="25000"/>
              </a:spcBef>
              <a:spcAft>
                <a:spcPts val="200"/>
              </a:spcAft>
              <a:buFontTx/>
              <a:buChar char="•"/>
            </a:pPr>
            <a:r>
              <a:rPr lang="en-US" altLang="en-US" sz="1800">
                <a:latin typeface="Arial" charset="0"/>
              </a:rPr>
              <a:t>  INCREASE THE CONCENTRATION OF REACTANTS</a:t>
            </a:r>
            <a:endParaRPr lang="en-US" altLang="en-US" sz="1400" b="0">
              <a:latin typeface="Arial" charset="0"/>
            </a:endParaRPr>
          </a:p>
        </p:txBody>
      </p:sp>
      <p:sp>
        <p:nvSpPr>
          <p:cNvPr id="202763" name="Text Box 11"/>
          <p:cNvSpPr txBox="1">
            <a:spLocks noChangeArrowheads="1"/>
          </p:cNvSpPr>
          <p:nvPr/>
        </p:nvSpPr>
        <p:spPr bwMode="auto">
          <a:xfrm>
            <a:off x="1647825" y="1120775"/>
            <a:ext cx="5826125" cy="822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Bef>
                <a:spcPct val="50000"/>
              </a:spcBef>
            </a:pPr>
            <a:r>
              <a:rPr lang="en-US" altLang="en-US" b="0"/>
              <a:t>The following methods may be used to increase the rate of a chemical reaction</a:t>
            </a:r>
          </a:p>
        </p:txBody>
      </p:sp>
      <p:sp>
        <p:nvSpPr>
          <p:cNvPr id="2" name="TextBox 1"/>
          <p:cNvSpPr txBox="1"/>
          <p:nvPr/>
        </p:nvSpPr>
        <p:spPr>
          <a:xfrm>
            <a:off x="6156176" y="548680"/>
            <a:ext cx="1944216" cy="369332"/>
          </a:xfrm>
          <a:prstGeom prst="rect">
            <a:avLst/>
          </a:prstGeom>
          <a:noFill/>
        </p:spPr>
        <p:txBody>
          <a:bodyPr wrap="square" rtlCol="0">
            <a:spAutoFit/>
          </a:bodyPr>
          <a:lstStyle/>
          <a:p>
            <a:r>
              <a:rPr lang="en-GB" b="1" dirty="0" smtClean="0"/>
              <a:t>Page 3</a:t>
            </a:r>
            <a:endParaRPr lang="en-GB" b="1" dirty="0"/>
          </a:p>
        </p:txBody>
      </p:sp>
    </p:spTree>
    <p:extLst>
      <p:ext uri="{BB962C8B-B14F-4D97-AF65-F5344CB8AC3E}">
        <p14:creationId xmlns:p14="http://schemas.microsoft.com/office/powerpoint/2010/main" val="260779713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sp>
        <p:nvSpPr>
          <p:cNvPr id="267274" name="Text Box 10"/>
          <p:cNvSpPr txBox="1">
            <a:spLocks noChangeArrowheads="1"/>
          </p:cNvSpPr>
          <p:nvPr/>
        </p:nvSpPr>
        <p:spPr bwMode="auto">
          <a:xfrm>
            <a:off x="246063" y="796925"/>
            <a:ext cx="8661400" cy="1089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order of reaction can be found by measuring the rate at different times during the reaction and plotting the rate against either concentration or time.  The shape of the curve provides an indication of the order.</a:t>
            </a:r>
          </a:p>
          <a:p>
            <a:pPr algn="l">
              <a:spcAft>
                <a:spcPts val="200"/>
              </a:spcAft>
            </a:pPr>
            <a:endParaRPr lang="en-GB" altLang="en-US" sz="1400" b="0">
              <a:latin typeface="Arial" charset="0"/>
            </a:endParaRPr>
          </a:p>
        </p:txBody>
      </p:sp>
    </p:spTree>
    <p:extLst>
      <p:ext uri="{BB962C8B-B14F-4D97-AF65-F5344CB8AC3E}">
        <p14:creationId xmlns:p14="http://schemas.microsoft.com/office/powerpoint/2010/main" val="15020793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grpSp>
        <p:nvGrpSpPr>
          <p:cNvPr id="272387" name="Group 3"/>
          <p:cNvGrpSpPr>
            <a:grpSpLocks/>
          </p:cNvGrpSpPr>
          <p:nvPr/>
        </p:nvGrpSpPr>
        <p:grpSpPr bwMode="auto">
          <a:xfrm>
            <a:off x="968375" y="2335213"/>
            <a:ext cx="4446588" cy="3778250"/>
            <a:chOff x="1570" y="1023"/>
            <a:chExt cx="2721" cy="2268"/>
          </a:xfrm>
        </p:grpSpPr>
        <p:sp>
          <p:nvSpPr>
            <p:cNvPr id="272388" name="Line 4"/>
            <p:cNvSpPr>
              <a:spLocks noChangeShapeType="1"/>
            </p:cNvSpPr>
            <p:nvPr/>
          </p:nvSpPr>
          <p:spPr bwMode="auto">
            <a:xfrm>
              <a:off x="1570" y="1922"/>
              <a:ext cx="2721"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2389" name="Line 5"/>
            <p:cNvSpPr>
              <a:spLocks noChangeShapeType="1"/>
            </p:cNvSpPr>
            <p:nvPr/>
          </p:nvSpPr>
          <p:spPr bwMode="auto">
            <a:xfrm flipV="1">
              <a:off x="1570" y="2376"/>
              <a:ext cx="2721" cy="907"/>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2390" name="Freeform 6"/>
            <p:cNvSpPr>
              <a:spLocks/>
            </p:cNvSpPr>
            <p:nvPr/>
          </p:nvSpPr>
          <p:spPr bwMode="auto">
            <a:xfrm>
              <a:off x="1570" y="1333"/>
              <a:ext cx="2676" cy="1950"/>
            </a:xfrm>
            <a:custGeom>
              <a:avLst/>
              <a:gdLst>
                <a:gd name="T0" fmla="*/ 0 w 3311"/>
                <a:gd name="T1" fmla="*/ 1950 h 1950"/>
                <a:gd name="T2" fmla="*/ 1814 w 3311"/>
                <a:gd name="T3" fmla="*/ 1678 h 1950"/>
                <a:gd name="T4" fmla="*/ 2857 w 3311"/>
                <a:gd name="T5" fmla="*/ 816 h 1950"/>
                <a:gd name="T6" fmla="*/ 3311 w 3311"/>
                <a:gd name="T7" fmla="*/ 0 h 1950"/>
              </a:gdLst>
              <a:ahLst/>
              <a:cxnLst>
                <a:cxn ang="0">
                  <a:pos x="T0" y="T1"/>
                </a:cxn>
                <a:cxn ang="0">
                  <a:pos x="T2" y="T3"/>
                </a:cxn>
                <a:cxn ang="0">
                  <a:pos x="T4" y="T5"/>
                </a:cxn>
                <a:cxn ang="0">
                  <a:pos x="T6" y="T7"/>
                </a:cxn>
              </a:cxnLst>
              <a:rect l="0" t="0" r="r" b="b"/>
              <a:pathLst>
                <a:path w="3311" h="1950">
                  <a:moveTo>
                    <a:pt x="0" y="1950"/>
                  </a:moveTo>
                  <a:cubicBezTo>
                    <a:pt x="669" y="1908"/>
                    <a:pt x="1338" y="1867"/>
                    <a:pt x="1814" y="1678"/>
                  </a:cubicBezTo>
                  <a:cubicBezTo>
                    <a:pt x="2290" y="1489"/>
                    <a:pt x="2608" y="1096"/>
                    <a:pt x="2857" y="816"/>
                  </a:cubicBezTo>
                  <a:cubicBezTo>
                    <a:pt x="3106" y="536"/>
                    <a:pt x="3208" y="268"/>
                    <a:pt x="3311" y="0"/>
                  </a:cubicBezTo>
                </a:path>
              </a:pathLst>
            </a:custGeom>
            <a:noFill/>
            <a:ln w="28575" cap="flat" cmpd="sng">
              <a:solidFill>
                <a:srgbClr val="FF33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272391" name="Group 7"/>
            <p:cNvGrpSpPr>
              <a:grpSpLocks/>
            </p:cNvGrpSpPr>
            <p:nvPr/>
          </p:nvGrpSpPr>
          <p:grpSpPr bwMode="auto">
            <a:xfrm>
              <a:off x="1570" y="1023"/>
              <a:ext cx="2721" cy="2268"/>
              <a:chOff x="1066" y="799"/>
              <a:chExt cx="2721" cy="2268"/>
            </a:xfrm>
          </p:grpSpPr>
          <p:sp>
            <p:nvSpPr>
              <p:cNvPr id="272392" name="Line 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2393" name="Line 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272394"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order of reaction can be found by measuring the rate at different times during the reaction and plotting the rate against either concentration or time.  The shape of the curve provides an indication of the order.</a:t>
            </a:r>
          </a:p>
          <a:p>
            <a:pPr algn="l">
              <a:spcAft>
                <a:spcPts val="200"/>
              </a:spcAft>
            </a:pPr>
            <a:endParaRPr lang="en-GB" altLang="en-US" sz="1400" b="0">
              <a:latin typeface="Arial" charset="0"/>
            </a:endParaRPr>
          </a:p>
          <a:p>
            <a:pPr>
              <a:spcAft>
                <a:spcPts val="200"/>
              </a:spcAft>
            </a:pPr>
            <a:r>
              <a:rPr lang="en-GB" altLang="en-US" sz="1800">
                <a:solidFill>
                  <a:srgbClr val="CC3300"/>
                </a:solidFill>
                <a:effectLst>
                  <a:outerShdw blurRad="38100" dist="38100" dir="2700000" algn="tl">
                    <a:srgbClr val="000000"/>
                  </a:outerShdw>
                </a:effectLst>
                <a:latin typeface="Arial" charset="0"/>
              </a:rPr>
              <a:t>PLOTTING RATE AGAINST CONCENTRATION</a:t>
            </a:r>
          </a:p>
        </p:txBody>
      </p:sp>
      <p:sp>
        <p:nvSpPr>
          <p:cNvPr id="272395" name="Text Box 11"/>
          <p:cNvSpPr txBox="1">
            <a:spLocks noChangeArrowheads="1"/>
          </p:cNvSpPr>
          <p:nvPr/>
        </p:nvSpPr>
        <p:spPr bwMode="auto">
          <a:xfrm rot="16200000">
            <a:off x="-467518" y="3860006"/>
            <a:ext cx="2667000" cy="300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RATE OF REACTION / mol dm</a:t>
            </a:r>
            <a:r>
              <a:rPr lang="en-GB" altLang="en-US" sz="1200" baseline="30000">
                <a:latin typeface="Arial" charset="0"/>
              </a:rPr>
              <a:t>-3 </a:t>
            </a:r>
            <a:r>
              <a:rPr lang="en-GB" altLang="en-US" sz="1200">
                <a:latin typeface="Arial" charset="0"/>
              </a:rPr>
              <a:t>s</a:t>
            </a:r>
            <a:r>
              <a:rPr lang="en-GB" altLang="en-US" sz="1200" baseline="30000">
                <a:latin typeface="Arial" charset="0"/>
              </a:rPr>
              <a:t>-1</a:t>
            </a:r>
          </a:p>
        </p:txBody>
      </p:sp>
      <p:sp>
        <p:nvSpPr>
          <p:cNvPr id="272396" name="Text Box 12"/>
          <p:cNvSpPr txBox="1">
            <a:spLocks noChangeArrowheads="1"/>
          </p:cNvSpPr>
          <p:nvPr/>
        </p:nvSpPr>
        <p:spPr bwMode="auto">
          <a:xfrm>
            <a:off x="2189163" y="6181725"/>
            <a:ext cx="2667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CONCENTRATION / mol dm</a:t>
            </a:r>
            <a:r>
              <a:rPr lang="en-GB" altLang="en-US" sz="1200" baseline="30000">
                <a:latin typeface="Arial" charset="0"/>
              </a:rPr>
              <a:t>-3</a:t>
            </a:r>
          </a:p>
        </p:txBody>
      </p:sp>
    </p:spTree>
    <p:extLst>
      <p:ext uri="{BB962C8B-B14F-4D97-AF65-F5344CB8AC3E}">
        <p14:creationId xmlns:p14="http://schemas.microsoft.com/office/powerpoint/2010/main" val="30483184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grpSp>
        <p:nvGrpSpPr>
          <p:cNvPr id="270339" name="Group 3"/>
          <p:cNvGrpSpPr>
            <a:grpSpLocks/>
          </p:cNvGrpSpPr>
          <p:nvPr/>
        </p:nvGrpSpPr>
        <p:grpSpPr bwMode="auto">
          <a:xfrm>
            <a:off x="968375" y="2335213"/>
            <a:ext cx="4446588" cy="3778250"/>
            <a:chOff x="1570" y="1023"/>
            <a:chExt cx="2721" cy="2268"/>
          </a:xfrm>
        </p:grpSpPr>
        <p:sp>
          <p:nvSpPr>
            <p:cNvPr id="270340" name="Line 4"/>
            <p:cNvSpPr>
              <a:spLocks noChangeShapeType="1"/>
            </p:cNvSpPr>
            <p:nvPr/>
          </p:nvSpPr>
          <p:spPr bwMode="auto">
            <a:xfrm>
              <a:off x="1570" y="1922"/>
              <a:ext cx="2721"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0341" name="Line 5"/>
            <p:cNvSpPr>
              <a:spLocks noChangeShapeType="1"/>
            </p:cNvSpPr>
            <p:nvPr/>
          </p:nvSpPr>
          <p:spPr bwMode="auto">
            <a:xfrm flipV="1">
              <a:off x="1570" y="2376"/>
              <a:ext cx="2721" cy="907"/>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0342" name="Freeform 6"/>
            <p:cNvSpPr>
              <a:spLocks/>
            </p:cNvSpPr>
            <p:nvPr/>
          </p:nvSpPr>
          <p:spPr bwMode="auto">
            <a:xfrm>
              <a:off x="1570" y="1333"/>
              <a:ext cx="2676" cy="1950"/>
            </a:xfrm>
            <a:custGeom>
              <a:avLst/>
              <a:gdLst>
                <a:gd name="T0" fmla="*/ 0 w 3311"/>
                <a:gd name="T1" fmla="*/ 1950 h 1950"/>
                <a:gd name="T2" fmla="*/ 1814 w 3311"/>
                <a:gd name="T3" fmla="*/ 1678 h 1950"/>
                <a:gd name="T4" fmla="*/ 2857 w 3311"/>
                <a:gd name="T5" fmla="*/ 816 h 1950"/>
                <a:gd name="T6" fmla="*/ 3311 w 3311"/>
                <a:gd name="T7" fmla="*/ 0 h 1950"/>
              </a:gdLst>
              <a:ahLst/>
              <a:cxnLst>
                <a:cxn ang="0">
                  <a:pos x="T0" y="T1"/>
                </a:cxn>
                <a:cxn ang="0">
                  <a:pos x="T2" y="T3"/>
                </a:cxn>
                <a:cxn ang="0">
                  <a:pos x="T4" y="T5"/>
                </a:cxn>
                <a:cxn ang="0">
                  <a:pos x="T6" y="T7"/>
                </a:cxn>
              </a:cxnLst>
              <a:rect l="0" t="0" r="r" b="b"/>
              <a:pathLst>
                <a:path w="3311" h="1950">
                  <a:moveTo>
                    <a:pt x="0" y="1950"/>
                  </a:moveTo>
                  <a:cubicBezTo>
                    <a:pt x="669" y="1908"/>
                    <a:pt x="1338" y="1867"/>
                    <a:pt x="1814" y="1678"/>
                  </a:cubicBezTo>
                  <a:cubicBezTo>
                    <a:pt x="2290" y="1489"/>
                    <a:pt x="2608" y="1096"/>
                    <a:pt x="2857" y="816"/>
                  </a:cubicBezTo>
                  <a:cubicBezTo>
                    <a:pt x="3106" y="536"/>
                    <a:pt x="3208" y="268"/>
                    <a:pt x="3311" y="0"/>
                  </a:cubicBezTo>
                </a:path>
              </a:pathLst>
            </a:custGeom>
            <a:noFill/>
            <a:ln w="28575" cap="flat" cmpd="sng">
              <a:solidFill>
                <a:srgbClr val="FF33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270343" name="Group 7"/>
            <p:cNvGrpSpPr>
              <a:grpSpLocks/>
            </p:cNvGrpSpPr>
            <p:nvPr/>
          </p:nvGrpSpPr>
          <p:grpSpPr bwMode="auto">
            <a:xfrm>
              <a:off x="1570" y="1023"/>
              <a:ext cx="2721" cy="2268"/>
              <a:chOff x="1066" y="799"/>
              <a:chExt cx="2721" cy="2268"/>
            </a:xfrm>
          </p:grpSpPr>
          <p:sp>
            <p:nvSpPr>
              <p:cNvPr id="270344" name="Line 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0345" name="Line 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270346"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order of reaction can be found by measuring the rate at different times during the reaction and plotting the rate against either concentration or time.  The shape of the curve provides an indication of the order.</a:t>
            </a:r>
          </a:p>
          <a:p>
            <a:pPr algn="l">
              <a:spcAft>
                <a:spcPts val="200"/>
              </a:spcAft>
            </a:pPr>
            <a:endParaRPr lang="en-GB" altLang="en-US" sz="1400" b="0">
              <a:latin typeface="Arial" charset="0"/>
            </a:endParaRPr>
          </a:p>
          <a:p>
            <a:pPr>
              <a:spcAft>
                <a:spcPts val="200"/>
              </a:spcAft>
            </a:pPr>
            <a:r>
              <a:rPr lang="en-GB" altLang="en-US" sz="1800">
                <a:solidFill>
                  <a:srgbClr val="CC3300"/>
                </a:solidFill>
                <a:effectLst>
                  <a:outerShdw blurRad="38100" dist="38100" dir="2700000" algn="tl">
                    <a:srgbClr val="000000"/>
                  </a:outerShdw>
                </a:effectLst>
                <a:latin typeface="Arial" charset="0"/>
              </a:rPr>
              <a:t>PLOTTING RATE AGAINST CONCENTRATION</a:t>
            </a:r>
          </a:p>
        </p:txBody>
      </p:sp>
      <p:sp>
        <p:nvSpPr>
          <p:cNvPr id="270347" name="Text Box 11"/>
          <p:cNvSpPr txBox="1">
            <a:spLocks noChangeArrowheads="1"/>
          </p:cNvSpPr>
          <p:nvPr/>
        </p:nvSpPr>
        <p:spPr bwMode="auto">
          <a:xfrm rot="16200000">
            <a:off x="-467518" y="3860006"/>
            <a:ext cx="2667000" cy="300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RATE OF REACTION / mol dm</a:t>
            </a:r>
            <a:r>
              <a:rPr lang="en-GB" altLang="en-US" sz="1200" baseline="30000">
                <a:latin typeface="Arial" charset="0"/>
              </a:rPr>
              <a:t>-3 </a:t>
            </a:r>
            <a:r>
              <a:rPr lang="en-GB" altLang="en-US" sz="1200">
                <a:latin typeface="Arial" charset="0"/>
              </a:rPr>
              <a:t>s</a:t>
            </a:r>
            <a:r>
              <a:rPr lang="en-GB" altLang="en-US" sz="1200" baseline="30000">
                <a:latin typeface="Arial" charset="0"/>
              </a:rPr>
              <a:t>-1</a:t>
            </a:r>
          </a:p>
        </p:txBody>
      </p:sp>
      <p:sp>
        <p:nvSpPr>
          <p:cNvPr id="270348" name="Text Box 12"/>
          <p:cNvSpPr txBox="1">
            <a:spLocks noChangeArrowheads="1"/>
          </p:cNvSpPr>
          <p:nvPr/>
        </p:nvSpPr>
        <p:spPr bwMode="auto">
          <a:xfrm>
            <a:off x="2189163" y="6181725"/>
            <a:ext cx="2667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CONCENTRATION / mol dm</a:t>
            </a:r>
            <a:r>
              <a:rPr lang="en-GB" altLang="en-US" sz="1200" baseline="30000">
                <a:latin typeface="Arial" charset="0"/>
              </a:rPr>
              <a:t>-3</a:t>
            </a:r>
          </a:p>
        </p:txBody>
      </p:sp>
      <p:sp>
        <p:nvSpPr>
          <p:cNvPr id="270349" name="Text Box 13"/>
          <p:cNvSpPr txBox="1">
            <a:spLocks noChangeArrowheads="1"/>
          </p:cNvSpPr>
          <p:nvPr/>
        </p:nvSpPr>
        <p:spPr bwMode="auto">
          <a:xfrm>
            <a:off x="5605463" y="3590925"/>
            <a:ext cx="3271837"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ZERO ORDER</a:t>
            </a:r>
            <a:r>
              <a:rPr lang="en-GB" altLang="en-US" sz="1400">
                <a:latin typeface="Arial" charset="0"/>
              </a:rPr>
              <a:t> – the rate does not depend on the concentration. The line is parallel to the x axis.</a:t>
            </a:r>
            <a:endParaRPr lang="en-GB" altLang="en-US" sz="1400" baseline="30000">
              <a:latin typeface="Arial" charset="0"/>
            </a:endParaRPr>
          </a:p>
        </p:txBody>
      </p:sp>
    </p:spTree>
    <p:extLst>
      <p:ext uri="{BB962C8B-B14F-4D97-AF65-F5344CB8AC3E}">
        <p14:creationId xmlns:p14="http://schemas.microsoft.com/office/powerpoint/2010/main" val="33364712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grpSp>
        <p:nvGrpSpPr>
          <p:cNvPr id="274435" name="Group 3"/>
          <p:cNvGrpSpPr>
            <a:grpSpLocks/>
          </p:cNvGrpSpPr>
          <p:nvPr/>
        </p:nvGrpSpPr>
        <p:grpSpPr bwMode="auto">
          <a:xfrm>
            <a:off x="968375" y="2335213"/>
            <a:ext cx="4446588" cy="3778250"/>
            <a:chOff x="1570" y="1023"/>
            <a:chExt cx="2721" cy="2268"/>
          </a:xfrm>
        </p:grpSpPr>
        <p:sp>
          <p:nvSpPr>
            <p:cNvPr id="274436" name="Line 4"/>
            <p:cNvSpPr>
              <a:spLocks noChangeShapeType="1"/>
            </p:cNvSpPr>
            <p:nvPr/>
          </p:nvSpPr>
          <p:spPr bwMode="auto">
            <a:xfrm>
              <a:off x="1570" y="1922"/>
              <a:ext cx="2721"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4437" name="Line 5"/>
            <p:cNvSpPr>
              <a:spLocks noChangeShapeType="1"/>
            </p:cNvSpPr>
            <p:nvPr/>
          </p:nvSpPr>
          <p:spPr bwMode="auto">
            <a:xfrm flipV="1">
              <a:off x="1570" y="2376"/>
              <a:ext cx="2721" cy="907"/>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4438" name="Freeform 6"/>
            <p:cNvSpPr>
              <a:spLocks/>
            </p:cNvSpPr>
            <p:nvPr/>
          </p:nvSpPr>
          <p:spPr bwMode="auto">
            <a:xfrm>
              <a:off x="1570" y="1333"/>
              <a:ext cx="2676" cy="1950"/>
            </a:xfrm>
            <a:custGeom>
              <a:avLst/>
              <a:gdLst>
                <a:gd name="T0" fmla="*/ 0 w 3311"/>
                <a:gd name="T1" fmla="*/ 1950 h 1950"/>
                <a:gd name="T2" fmla="*/ 1814 w 3311"/>
                <a:gd name="T3" fmla="*/ 1678 h 1950"/>
                <a:gd name="T4" fmla="*/ 2857 w 3311"/>
                <a:gd name="T5" fmla="*/ 816 h 1950"/>
                <a:gd name="T6" fmla="*/ 3311 w 3311"/>
                <a:gd name="T7" fmla="*/ 0 h 1950"/>
              </a:gdLst>
              <a:ahLst/>
              <a:cxnLst>
                <a:cxn ang="0">
                  <a:pos x="T0" y="T1"/>
                </a:cxn>
                <a:cxn ang="0">
                  <a:pos x="T2" y="T3"/>
                </a:cxn>
                <a:cxn ang="0">
                  <a:pos x="T4" y="T5"/>
                </a:cxn>
                <a:cxn ang="0">
                  <a:pos x="T6" y="T7"/>
                </a:cxn>
              </a:cxnLst>
              <a:rect l="0" t="0" r="r" b="b"/>
              <a:pathLst>
                <a:path w="3311" h="1950">
                  <a:moveTo>
                    <a:pt x="0" y="1950"/>
                  </a:moveTo>
                  <a:cubicBezTo>
                    <a:pt x="669" y="1908"/>
                    <a:pt x="1338" y="1867"/>
                    <a:pt x="1814" y="1678"/>
                  </a:cubicBezTo>
                  <a:cubicBezTo>
                    <a:pt x="2290" y="1489"/>
                    <a:pt x="2608" y="1096"/>
                    <a:pt x="2857" y="816"/>
                  </a:cubicBezTo>
                  <a:cubicBezTo>
                    <a:pt x="3106" y="536"/>
                    <a:pt x="3208" y="268"/>
                    <a:pt x="3311" y="0"/>
                  </a:cubicBezTo>
                </a:path>
              </a:pathLst>
            </a:custGeom>
            <a:noFill/>
            <a:ln w="28575" cap="flat" cmpd="sng">
              <a:solidFill>
                <a:srgbClr val="FF33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274439" name="Group 7"/>
            <p:cNvGrpSpPr>
              <a:grpSpLocks/>
            </p:cNvGrpSpPr>
            <p:nvPr/>
          </p:nvGrpSpPr>
          <p:grpSpPr bwMode="auto">
            <a:xfrm>
              <a:off x="1570" y="1023"/>
              <a:ext cx="2721" cy="2268"/>
              <a:chOff x="1066" y="799"/>
              <a:chExt cx="2721" cy="2268"/>
            </a:xfrm>
          </p:grpSpPr>
          <p:sp>
            <p:nvSpPr>
              <p:cNvPr id="274440" name="Line 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4441" name="Line 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274442"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order of reaction can be found by measuring the rate at different times during the reaction and plotting the rate against either concentration or time.  The shape of the curve provides an indication of the order.</a:t>
            </a:r>
          </a:p>
          <a:p>
            <a:pPr algn="l">
              <a:spcAft>
                <a:spcPts val="200"/>
              </a:spcAft>
            </a:pPr>
            <a:endParaRPr lang="en-GB" altLang="en-US" sz="1400" b="0">
              <a:latin typeface="Arial" charset="0"/>
            </a:endParaRPr>
          </a:p>
          <a:p>
            <a:pPr>
              <a:spcAft>
                <a:spcPts val="200"/>
              </a:spcAft>
            </a:pPr>
            <a:r>
              <a:rPr lang="en-GB" altLang="en-US" sz="1800">
                <a:solidFill>
                  <a:srgbClr val="CC3300"/>
                </a:solidFill>
                <a:effectLst>
                  <a:outerShdw blurRad="38100" dist="38100" dir="2700000" algn="tl">
                    <a:srgbClr val="000000"/>
                  </a:outerShdw>
                </a:effectLst>
                <a:latin typeface="Arial" charset="0"/>
              </a:rPr>
              <a:t>PLOTTING RATE AGAINST CONCENTRATION</a:t>
            </a:r>
          </a:p>
        </p:txBody>
      </p:sp>
      <p:sp>
        <p:nvSpPr>
          <p:cNvPr id="274443" name="Text Box 11"/>
          <p:cNvSpPr txBox="1">
            <a:spLocks noChangeArrowheads="1"/>
          </p:cNvSpPr>
          <p:nvPr/>
        </p:nvSpPr>
        <p:spPr bwMode="auto">
          <a:xfrm rot="16200000">
            <a:off x="-467518" y="3860006"/>
            <a:ext cx="2667000" cy="300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RATE OF REACTION / mol dm</a:t>
            </a:r>
            <a:r>
              <a:rPr lang="en-GB" altLang="en-US" sz="1200" baseline="30000">
                <a:latin typeface="Arial" charset="0"/>
              </a:rPr>
              <a:t>-3 </a:t>
            </a:r>
            <a:r>
              <a:rPr lang="en-GB" altLang="en-US" sz="1200">
                <a:latin typeface="Arial" charset="0"/>
              </a:rPr>
              <a:t>s</a:t>
            </a:r>
            <a:r>
              <a:rPr lang="en-GB" altLang="en-US" sz="1200" baseline="30000">
                <a:latin typeface="Arial" charset="0"/>
              </a:rPr>
              <a:t>-1</a:t>
            </a:r>
          </a:p>
        </p:txBody>
      </p:sp>
      <p:sp>
        <p:nvSpPr>
          <p:cNvPr id="274444" name="Text Box 12"/>
          <p:cNvSpPr txBox="1">
            <a:spLocks noChangeArrowheads="1"/>
          </p:cNvSpPr>
          <p:nvPr/>
        </p:nvSpPr>
        <p:spPr bwMode="auto">
          <a:xfrm>
            <a:off x="2189163" y="6181725"/>
            <a:ext cx="2667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CONCENTRATION / mol dm</a:t>
            </a:r>
            <a:r>
              <a:rPr lang="en-GB" altLang="en-US" sz="1200" baseline="30000">
                <a:latin typeface="Arial" charset="0"/>
              </a:rPr>
              <a:t>-3</a:t>
            </a:r>
          </a:p>
        </p:txBody>
      </p:sp>
      <p:sp>
        <p:nvSpPr>
          <p:cNvPr id="274445" name="Text Box 13"/>
          <p:cNvSpPr txBox="1">
            <a:spLocks noChangeArrowheads="1"/>
          </p:cNvSpPr>
          <p:nvPr/>
        </p:nvSpPr>
        <p:spPr bwMode="auto">
          <a:xfrm>
            <a:off x="5605463" y="3590925"/>
            <a:ext cx="3271837"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808080"/>
                </a:solidFill>
                <a:latin typeface="Arial" charset="0"/>
              </a:rPr>
              <a:t>ZERO ORDER</a:t>
            </a:r>
            <a:r>
              <a:rPr lang="en-GB" altLang="en-US" sz="1400">
                <a:solidFill>
                  <a:srgbClr val="808080"/>
                </a:solidFill>
                <a:latin typeface="Arial" charset="0"/>
              </a:rPr>
              <a:t> – the rate does not depend on the concentration. The line is parallel to the x axis.</a:t>
            </a:r>
            <a:endParaRPr lang="en-GB" altLang="en-US" sz="1400" baseline="30000">
              <a:solidFill>
                <a:srgbClr val="808080"/>
              </a:solidFill>
              <a:latin typeface="Arial" charset="0"/>
            </a:endParaRPr>
          </a:p>
        </p:txBody>
      </p:sp>
      <p:sp>
        <p:nvSpPr>
          <p:cNvPr id="274446" name="Text Box 14"/>
          <p:cNvSpPr txBox="1">
            <a:spLocks noChangeArrowheads="1"/>
          </p:cNvSpPr>
          <p:nvPr/>
        </p:nvSpPr>
        <p:spPr bwMode="auto">
          <a:xfrm>
            <a:off x="5605463" y="4441825"/>
            <a:ext cx="3211512" cy="1425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chemeClr val="accent2"/>
                </a:solidFill>
                <a:latin typeface="Arial" charset="0"/>
              </a:rPr>
              <a:t>FIRST ORDER</a:t>
            </a:r>
            <a:r>
              <a:rPr lang="en-GB" altLang="en-US" sz="1400">
                <a:latin typeface="Arial" charset="0"/>
              </a:rPr>
              <a:t> – the rate is proportional to the concentration so you get a straight line of fixed gradient. The gradient of the line equals the rate constant for the reaction.</a:t>
            </a:r>
            <a:endParaRPr lang="en-GB" altLang="en-US" sz="1400" baseline="30000">
              <a:latin typeface="Arial" charset="0"/>
            </a:endParaRPr>
          </a:p>
        </p:txBody>
      </p:sp>
    </p:spTree>
    <p:extLst>
      <p:ext uri="{BB962C8B-B14F-4D97-AF65-F5344CB8AC3E}">
        <p14:creationId xmlns:p14="http://schemas.microsoft.com/office/powerpoint/2010/main" val="23474834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grpSp>
        <p:nvGrpSpPr>
          <p:cNvPr id="273411" name="Group 3"/>
          <p:cNvGrpSpPr>
            <a:grpSpLocks/>
          </p:cNvGrpSpPr>
          <p:nvPr/>
        </p:nvGrpSpPr>
        <p:grpSpPr bwMode="auto">
          <a:xfrm>
            <a:off x="968375" y="2335213"/>
            <a:ext cx="4446588" cy="3778250"/>
            <a:chOff x="1570" y="1023"/>
            <a:chExt cx="2721" cy="2268"/>
          </a:xfrm>
        </p:grpSpPr>
        <p:sp>
          <p:nvSpPr>
            <p:cNvPr id="273412" name="Line 4"/>
            <p:cNvSpPr>
              <a:spLocks noChangeShapeType="1"/>
            </p:cNvSpPr>
            <p:nvPr/>
          </p:nvSpPr>
          <p:spPr bwMode="auto">
            <a:xfrm>
              <a:off x="1570" y="1922"/>
              <a:ext cx="2721"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3413" name="Line 5"/>
            <p:cNvSpPr>
              <a:spLocks noChangeShapeType="1"/>
            </p:cNvSpPr>
            <p:nvPr/>
          </p:nvSpPr>
          <p:spPr bwMode="auto">
            <a:xfrm flipV="1">
              <a:off x="1570" y="2376"/>
              <a:ext cx="2721" cy="907"/>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3414" name="Freeform 6"/>
            <p:cNvSpPr>
              <a:spLocks/>
            </p:cNvSpPr>
            <p:nvPr/>
          </p:nvSpPr>
          <p:spPr bwMode="auto">
            <a:xfrm>
              <a:off x="1570" y="1333"/>
              <a:ext cx="2676" cy="1950"/>
            </a:xfrm>
            <a:custGeom>
              <a:avLst/>
              <a:gdLst>
                <a:gd name="T0" fmla="*/ 0 w 3311"/>
                <a:gd name="T1" fmla="*/ 1950 h 1950"/>
                <a:gd name="T2" fmla="*/ 1814 w 3311"/>
                <a:gd name="T3" fmla="*/ 1678 h 1950"/>
                <a:gd name="T4" fmla="*/ 2857 w 3311"/>
                <a:gd name="T5" fmla="*/ 816 h 1950"/>
                <a:gd name="T6" fmla="*/ 3311 w 3311"/>
                <a:gd name="T7" fmla="*/ 0 h 1950"/>
              </a:gdLst>
              <a:ahLst/>
              <a:cxnLst>
                <a:cxn ang="0">
                  <a:pos x="T0" y="T1"/>
                </a:cxn>
                <a:cxn ang="0">
                  <a:pos x="T2" y="T3"/>
                </a:cxn>
                <a:cxn ang="0">
                  <a:pos x="T4" y="T5"/>
                </a:cxn>
                <a:cxn ang="0">
                  <a:pos x="T6" y="T7"/>
                </a:cxn>
              </a:cxnLst>
              <a:rect l="0" t="0" r="r" b="b"/>
              <a:pathLst>
                <a:path w="3311" h="1950">
                  <a:moveTo>
                    <a:pt x="0" y="1950"/>
                  </a:moveTo>
                  <a:cubicBezTo>
                    <a:pt x="669" y="1908"/>
                    <a:pt x="1338" y="1867"/>
                    <a:pt x="1814" y="1678"/>
                  </a:cubicBezTo>
                  <a:cubicBezTo>
                    <a:pt x="2290" y="1489"/>
                    <a:pt x="2608" y="1096"/>
                    <a:pt x="2857" y="816"/>
                  </a:cubicBezTo>
                  <a:cubicBezTo>
                    <a:pt x="3106" y="536"/>
                    <a:pt x="3208" y="268"/>
                    <a:pt x="3311" y="0"/>
                  </a:cubicBezTo>
                </a:path>
              </a:pathLst>
            </a:custGeom>
            <a:noFill/>
            <a:ln w="28575" cap="flat" cmpd="sng">
              <a:solidFill>
                <a:srgbClr val="FF33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273415" name="Group 7"/>
            <p:cNvGrpSpPr>
              <a:grpSpLocks/>
            </p:cNvGrpSpPr>
            <p:nvPr/>
          </p:nvGrpSpPr>
          <p:grpSpPr bwMode="auto">
            <a:xfrm>
              <a:off x="1570" y="1023"/>
              <a:ext cx="2721" cy="2268"/>
              <a:chOff x="1066" y="799"/>
              <a:chExt cx="2721" cy="2268"/>
            </a:xfrm>
          </p:grpSpPr>
          <p:sp>
            <p:nvSpPr>
              <p:cNvPr id="273416" name="Line 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3417" name="Line 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273418"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The order of reaction can be found by measuring the rate at different times during the reaction and plotting the rate against either concentration or time.  The shape of the curve provides an indication of the order.</a:t>
            </a:r>
          </a:p>
          <a:p>
            <a:pPr algn="l">
              <a:spcAft>
                <a:spcPts val="200"/>
              </a:spcAft>
            </a:pPr>
            <a:endParaRPr lang="en-GB" altLang="en-US" sz="1400" b="0">
              <a:latin typeface="Arial" charset="0"/>
            </a:endParaRPr>
          </a:p>
          <a:p>
            <a:pPr>
              <a:spcAft>
                <a:spcPts val="200"/>
              </a:spcAft>
            </a:pPr>
            <a:r>
              <a:rPr lang="en-GB" altLang="en-US" sz="1800">
                <a:solidFill>
                  <a:srgbClr val="CC3300"/>
                </a:solidFill>
                <a:effectLst>
                  <a:outerShdw blurRad="38100" dist="38100" dir="2700000" algn="tl">
                    <a:srgbClr val="000000"/>
                  </a:outerShdw>
                </a:effectLst>
                <a:latin typeface="Arial" charset="0"/>
              </a:rPr>
              <a:t>PLOTTING RATE AGAINST CONCENTRATION</a:t>
            </a:r>
          </a:p>
        </p:txBody>
      </p:sp>
      <p:sp>
        <p:nvSpPr>
          <p:cNvPr id="273419" name="Text Box 11"/>
          <p:cNvSpPr txBox="1">
            <a:spLocks noChangeArrowheads="1"/>
          </p:cNvSpPr>
          <p:nvPr/>
        </p:nvSpPr>
        <p:spPr bwMode="auto">
          <a:xfrm rot="16200000">
            <a:off x="-467518" y="3860006"/>
            <a:ext cx="2667000" cy="300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RATE OF REACTION / mol dm</a:t>
            </a:r>
            <a:r>
              <a:rPr lang="en-GB" altLang="en-US" sz="1200" baseline="30000">
                <a:latin typeface="Arial" charset="0"/>
              </a:rPr>
              <a:t>-3 </a:t>
            </a:r>
            <a:r>
              <a:rPr lang="en-GB" altLang="en-US" sz="1200">
                <a:latin typeface="Arial" charset="0"/>
              </a:rPr>
              <a:t>s</a:t>
            </a:r>
            <a:r>
              <a:rPr lang="en-GB" altLang="en-US" sz="1200" baseline="30000">
                <a:latin typeface="Arial" charset="0"/>
              </a:rPr>
              <a:t>-1</a:t>
            </a:r>
          </a:p>
        </p:txBody>
      </p:sp>
      <p:sp>
        <p:nvSpPr>
          <p:cNvPr id="273420" name="Text Box 12"/>
          <p:cNvSpPr txBox="1">
            <a:spLocks noChangeArrowheads="1"/>
          </p:cNvSpPr>
          <p:nvPr/>
        </p:nvSpPr>
        <p:spPr bwMode="auto">
          <a:xfrm>
            <a:off x="2189163" y="6181725"/>
            <a:ext cx="2667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CONCENTRATION / mol dm</a:t>
            </a:r>
            <a:r>
              <a:rPr lang="en-GB" altLang="en-US" sz="1200" baseline="30000">
                <a:latin typeface="Arial" charset="0"/>
              </a:rPr>
              <a:t>-3</a:t>
            </a:r>
          </a:p>
        </p:txBody>
      </p:sp>
      <p:sp>
        <p:nvSpPr>
          <p:cNvPr id="273421" name="Text Box 13"/>
          <p:cNvSpPr txBox="1">
            <a:spLocks noChangeArrowheads="1"/>
          </p:cNvSpPr>
          <p:nvPr/>
        </p:nvSpPr>
        <p:spPr bwMode="auto">
          <a:xfrm>
            <a:off x="5605463" y="3590925"/>
            <a:ext cx="3271837"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808080"/>
                </a:solidFill>
                <a:latin typeface="Arial" charset="0"/>
              </a:rPr>
              <a:t>ZERO ORDER</a:t>
            </a:r>
            <a:r>
              <a:rPr lang="en-GB" altLang="en-US" sz="1400">
                <a:solidFill>
                  <a:srgbClr val="808080"/>
                </a:solidFill>
                <a:latin typeface="Arial" charset="0"/>
              </a:rPr>
              <a:t> – the rate does not depend on the concentration. The line is parallel to the x axis.</a:t>
            </a:r>
            <a:endParaRPr lang="en-GB" altLang="en-US" sz="1400" baseline="30000">
              <a:solidFill>
                <a:srgbClr val="808080"/>
              </a:solidFill>
              <a:latin typeface="Arial" charset="0"/>
            </a:endParaRPr>
          </a:p>
        </p:txBody>
      </p:sp>
      <p:sp>
        <p:nvSpPr>
          <p:cNvPr id="273422" name="Text Box 14"/>
          <p:cNvSpPr txBox="1">
            <a:spLocks noChangeArrowheads="1"/>
          </p:cNvSpPr>
          <p:nvPr/>
        </p:nvSpPr>
        <p:spPr bwMode="auto">
          <a:xfrm>
            <a:off x="5605463" y="4441825"/>
            <a:ext cx="3211512" cy="1425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808080"/>
                </a:solidFill>
                <a:latin typeface="Arial" charset="0"/>
              </a:rPr>
              <a:t>FIRST ORDER</a:t>
            </a:r>
            <a:r>
              <a:rPr lang="en-GB" altLang="en-US" sz="1400">
                <a:solidFill>
                  <a:srgbClr val="808080"/>
                </a:solidFill>
                <a:latin typeface="Arial" charset="0"/>
              </a:rPr>
              <a:t> – the rate is proportional to the concentration so you get a straight line of fixed gradient. The gradient of the line equals the rate constant for the reaction.</a:t>
            </a:r>
            <a:endParaRPr lang="en-GB" altLang="en-US" sz="1400" baseline="30000">
              <a:solidFill>
                <a:srgbClr val="808080"/>
              </a:solidFill>
              <a:latin typeface="Arial" charset="0"/>
            </a:endParaRPr>
          </a:p>
        </p:txBody>
      </p:sp>
      <p:sp>
        <p:nvSpPr>
          <p:cNvPr id="273423" name="Text Box 15"/>
          <p:cNvSpPr txBox="1">
            <a:spLocks noChangeArrowheads="1"/>
          </p:cNvSpPr>
          <p:nvPr/>
        </p:nvSpPr>
        <p:spPr bwMode="auto">
          <a:xfrm>
            <a:off x="5605463" y="2439988"/>
            <a:ext cx="312420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FF0000"/>
                </a:solidFill>
                <a:latin typeface="Arial" charset="0"/>
              </a:rPr>
              <a:t>SECOND ORDER</a:t>
            </a:r>
            <a:r>
              <a:rPr lang="en-GB" altLang="en-US" sz="1400">
                <a:latin typeface="Arial" charset="0"/>
              </a:rPr>
              <a:t> – the rate is proportional to the  square of the concentration.   You get an upwardly sloping curve.</a:t>
            </a:r>
            <a:endParaRPr lang="en-GB" altLang="en-US" sz="1400" baseline="30000">
              <a:latin typeface="Arial" charset="0"/>
            </a:endParaRPr>
          </a:p>
        </p:txBody>
      </p:sp>
    </p:spTree>
    <p:extLst>
      <p:ext uri="{BB962C8B-B14F-4D97-AF65-F5344CB8AC3E}">
        <p14:creationId xmlns:p14="http://schemas.microsoft.com/office/powerpoint/2010/main" val="12934549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grpSp>
        <p:nvGrpSpPr>
          <p:cNvPr id="269315" name="Group 3"/>
          <p:cNvGrpSpPr>
            <a:grpSpLocks/>
          </p:cNvGrpSpPr>
          <p:nvPr/>
        </p:nvGrpSpPr>
        <p:grpSpPr bwMode="auto">
          <a:xfrm>
            <a:off x="968375" y="2335213"/>
            <a:ext cx="4446588" cy="3778250"/>
            <a:chOff x="1570" y="1023"/>
            <a:chExt cx="2721" cy="2268"/>
          </a:xfrm>
        </p:grpSpPr>
        <p:sp>
          <p:nvSpPr>
            <p:cNvPr id="269316" name="Line 4"/>
            <p:cNvSpPr>
              <a:spLocks noChangeShapeType="1"/>
            </p:cNvSpPr>
            <p:nvPr/>
          </p:nvSpPr>
          <p:spPr bwMode="auto">
            <a:xfrm>
              <a:off x="1570" y="1922"/>
              <a:ext cx="2721"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9317" name="Line 5"/>
            <p:cNvSpPr>
              <a:spLocks noChangeShapeType="1"/>
            </p:cNvSpPr>
            <p:nvPr/>
          </p:nvSpPr>
          <p:spPr bwMode="auto">
            <a:xfrm flipV="1">
              <a:off x="1570" y="2376"/>
              <a:ext cx="2721" cy="907"/>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9318" name="Freeform 6"/>
            <p:cNvSpPr>
              <a:spLocks/>
            </p:cNvSpPr>
            <p:nvPr/>
          </p:nvSpPr>
          <p:spPr bwMode="auto">
            <a:xfrm>
              <a:off x="1570" y="1333"/>
              <a:ext cx="2676" cy="1950"/>
            </a:xfrm>
            <a:custGeom>
              <a:avLst/>
              <a:gdLst>
                <a:gd name="T0" fmla="*/ 0 w 3311"/>
                <a:gd name="T1" fmla="*/ 1950 h 1950"/>
                <a:gd name="T2" fmla="*/ 1814 w 3311"/>
                <a:gd name="T3" fmla="*/ 1678 h 1950"/>
                <a:gd name="T4" fmla="*/ 2857 w 3311"/>
                <a:gd name="T5" fmla="*/ 816 h 1950"/>
                <a:gd name="T6" fmla="*/ 3311 w 3311"/>
                <a:gd name="T7" fmla="*/ 0 h 1950"/>
              </a:gdLst>
              <a:ahLst/>
              <a:cxnLst>
                <a:cxn ang="0">
                  <a:pos x="T0" y="T1"/>
                </a:cxn>
                <a:cxn ang="0">
                  <a:pos x="T2" y="T3"/>
                </a:cxn>
                <a:cxn ang="0">
                  <a:pos x="T4" y="T5"/>
                </a:cxn>
                <a:cxn ang="0">
                  <a:pos x="T6" y="T7"/>
                </a:cxn>
              </a:cxnLst>
              <a:rect l="0" t="0" r="r" b="b"/>
              <a:pathLst>
                <a:path w="3311" h="1950">
                  <a:moveTo>
                    <a:pt x="0" y="1950"/>
                  </a:moveTo>
                  <a:cubicBezTo>
                    <a:pt x="669" y="1908"/>
                    <a:pt x="1338" y="1867"/>
                    <a:pt x="1814" y="1678"/>
                  </a:cubicBezTo>
                  <a:cubicBezTo>
                    <a:pt x="2290" y="1489"/>
                    <a:pt x="2608" y="1096"/>
                    <a:pt x="2857" y="816"/>
                  </a:cubicBezTo>
                  <a:cubicBezTo>
                    <a:pt x="3106" y="536"/>
                    <a:pt x="3208" y="268"/>
                    <a:pt x="3311" y="0"/>
                  </a:cubicBezTo>
                </a:path>
              </a:pathLst>
            </a:custGeom>
            <a:noFill/>
            <a:ln w="28575" cap="flat" cmpd="sng">
              <a:solidFill>
                <a:srgbClr val="FF33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269319" name="Group 7"/>
            <p:cNvGrpSpPr>
              <a:grpSpLocks/>
            </p:cNvGrpSpPr>
            <p:nvPr/>
          </p:nvGrpSpPr>
          <p:grpSpPr bwMode="auto">
            <a:xfrm>
              <a:off x="1570" y="1023"/>
              <a:ext cx="2721" cy="2268"/>
              <a:chOff x="1066" y="799"/>
              <a:chExt cx="2721" cy="2268"/>
            </a:xfrm>
          </p:grpSpPr>
          <p:sp>
            <p:nvSpPr>
              <p:cNvPr id="269320" name="Line 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9321" name="Line 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269322"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dirty="0">
                <a:latin typeface="Arial" charset="0"/>
              </a:rPr>
              <a:t>The order of reaction can be found by measuring the rate at different times during the reaction and plotting the rate against </a:t>
            </a:r>
            <a:r>
              <a:rPr lang="en-GB" altLang="en-US" sz="1600" dirty="0" smtClean="0">
                <a:latin typeface="Arial" charset="0"/>
              </a:rPr>
              <a:t>concentration.  </a:t>
            </a:r>
            <a:r>
              <a:rPr lang="en-GB" altLang="en-US" sz="1600" dirty="0">
                <a:latin typeface="Arial" charset="0"/>
              </a:rPr>
              <a:t>The shape of the curve provides an indication of the order.</a:t>
            </a:r>
          </a:p>
          <a:p>
            <a:pPr algn="l">
              <a:spcAft>
                <a:spcPts val="200"/>
              </a:spcAft>
            </a:pPr>
            <a:endParaRPr lang="en-GB" altLang="en-US" sz="1400" b="0" dirty="0">
              <a:latin typeface="Arial" charset="0"/>
            </a:endParaRPr>
          </a:p>
          <a:p>
            <a:pPr>
              <a:spcAft>
                <a:spcPts val="200"/>
              </a:spcAft>
            </a:pPr>
            <a:r>
              <a:rPr lang="en-GB" altLang="en-US" sz="1800" dirty="0">
                <a:solidFill>
                  <a:srgbClr val="CC3300"/>
                </a:solidFill>
                <a:effectLst>
                  <a:outerShdw blurRad="38100" dist="38100" dir="2700000" algn="tl">
                    <a:srgbClr val="000000"/>
                  </a:outerShdw>
                </a:effectLst>
                <a:latin typeface="Arial" charset="0"/>
              </a:rPr>
              <a:t>PLOTTING RATE AGAINST CONCENTRATION</a:t>
            </a:r>
          </a:p>
        </p:txBody>
      </p:sp>
      <p:sp>
        <p:nvSpPr>
          <p:cNvPr id="269323" name="Text Box 11"/>
          <p:cNvSpPr txBox="1">
            <a:spLocks noChangeArrowheads="1"/>
          </p:cNvSpPr>
          <p:nvPr/>
        </p:nvSpPr>
        <p:spPr bwMode="auto">
          <a:xfrm rot="16200000">
            <a:off x="-467518" y="3860006"/>
            <a:ext cx="2667000" cy="300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RATE OF REACTION / mol dm</a:t>
            </a:r>
            <a:r>
              <a:rPr lang="en-GB" altLang="en-US" sz="1200" baseline="30000">
                <a:latin typeface="Arial" charset="0"/>
              </a:rPr>
              <a:t>-3 </a:t>
            </a:r>
            <a:r>
              <a:rPr lang="en-GB" altLang="en-US" sz="1200">
                <a:latin typeface="Arial" charset="0"/>
              </a:rPr>
              <a:t>s</a:t>
            </a:r>
            <a:r>
              <a:rPr lang="en-GB" altLang="en-US" sz="1200" baseline="30000">
                <a:latin typeface="Arial" charset="0"/>
              </a:rPr>
              <a:t>-1</a:t>
            </a:r>
          </a:p>
        </p:txBody>
      </p:sp>
      <p:sp>
        <p:nvSpPr>
          <p:cNvPr id="269324" name="Text Box 12"/>
          <p:cNvSpPr txBox="1">
            <a:spLocks noChangeArrowheads="1"/>
          </p:cNvSpPr>
          <p:nvPr/>
        </p:nvSpPr>
        <p:spPr bwMode="auto">
          <a:xfrm>
            <a:off x="2189163" y="6181725"/>
            <a:ext cx="2667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CONCENTRATION / mol dm</a:t>
            </a:r>
            <a:r>
              <a:rPr lang="en-GB" altLang="en-US" sz="1200" baseline="30000">
                <a:latin typeface="Arial" charset="0"/>
              </a:rPr>
              <a:t>-3</a:t>
            </a:r>
          </a:p>
        </p:txBody>
      </p:sp>
      <p:sp>
        <p:nvSpPr>
          <p:cNvPr id="269325" name="Text Box 13"/>
          <p:cNvSpPr txBox="1">
            <a:spLocks noChangeArrowheads="1"/>
          </p:cNvSpPr>
          <p:nvPr/>
        </p:nvSpPr>
        <p:spPr bwMode="auto">
          <a:xfrm>
            <a:off x="5605463" y="3590925"/>
            <a:ext cx="3271837"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ZERO ORDER</a:t>
            </a:r>
            <a:r>
              <a:rPr lang="en-GB" altLang="en-US" sz="1400">
                <a:latin typeface="Arial" charset="0"/>
              </a:rPr>
              <a:t> – the rate does not depend on the concentration. The line is parallel to the x axis.</a:t>
            </a:r>
            <a:endParaRPr lang="en-GB" altLang="en-US" sz="1400" baseline="30000">
              <a:latin typeface="Arial" charset="0"/>
            </a:endParaRPr>
          </a:p>
        </p:txBody>
      </p:sp>
      <p:sp>
        <p:nvSpPr>
          <p:cNvPr id="269326" name="Text Box 14"/>
          <p:cNvSpPr txBox="1">
            <a:spLocks noChangeArrowheads="1"/>
          </p:cNvSpPr>
          <p:nvPr/>
        </p:nvSpPr>
        <p:spPr bwMode="auto">
          <a:xfrm>
            <a:off x="5605463" y="4441825"/>
            <a:ext cx="3211512" cy="1425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chemeClr val="accent2"/>
                </a:solidFill>
                <a:latin typeface="Arial" charset="0"/>
              </a:rPr>
              <a:t>FIRST ORDER</a:t>
            </a:r>
            <a:r>
              <a:rPr lang="en-GB" altLang="en-US" sz="1400">
                <a:latin typeface="Arial" charset="0"/>
              </a:rPr>
              <a:t> – the rate is proportional to the concentration so you get a straight line of fixed gradient. The gradient of the line equals the rate constant for the reaction.</a:t>
            </a:r>
            <a:endParaRPr lang="en-GB" altLang="en-US" sz="1400" baseline="30000">
              <a:latin typeface="Arial" charset="0"/>
            </a:endParaRPr>
          </a:p>
        </p:txBody>
      </p:sp>
      <p:sp>
        <p:nvSpPr>
          <p:cNvPr id="269327" name="Text Box 15"/>
          <p:cNvSpPr txBox="1">
            <a:spLocks noChangeArrowheads="1"/>
          </p:cNvSpPr>
          <p:nvPr/>
        </p:nvSpPr>
        <p:spPr bwMode="auto">
          <a:xfrm>
            <a:off x="5605463" y="2439988"/>
            <a:ext cx="312420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FF0000"/>
                </a:solidFill>
                <a:latin typeface="Arial" charset="0"/>
              </a:rPr>
              <a:t>SECOND ORDER</a:t>
            </a:r>
            <a:r>
              <a:rPr lang="en-GB" altLang="en-US" sz="1400">
                <a:latin typeface="Arial" charset="0"/>
              </a:rPr>
              <a:t> – the rate is proportional to the  square of the concentration.   You get an upwardly sloping curve.</a:t>
            </a:r>
            <a:endParaRPr lang="en-GB" altLang="en-US" sz="1400" baseline="30000">
              <a:latin typeface="Arial" charset="0"/>
            </a:endParaRPr>
          </a:p>
        </p:txBody>
      </p:sp>
    </p:spTree>
    <p:extLst>
      <p:ext uri="{BB962C8B-B14F-4D97-AF65-F5344CB8AC3E}">
        <p14:creationId xmlns:p14="http://schemas.microsoft.com/office/powerpoint/2010/main" val="12700127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Text Box 2"/>
          <p:cNvSpPr txBox="1">
            <a:spLocks noChangeArrowheads="1"/>
          </p:cNvSpPr>
          <p:nvPr/>
        </p:nvSpPr>
        <p:spPr bwMode="auto">
          <a:xfrm>
            <a:off x="647700" y="3175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000066"/>
                </a:solidFill>
                <a:effectLst>
                  <a:outerShdw blurRad="38100" dist="38100" dir="2700000" algn="tl">
                    <a:srgbClr val="000000"/>
                  </a:outerShdw>
                </a:effectLst>
                <a:latin typeface="Arial" charset="0"/>
              </a:rPr>
              <a:t>ORDER OF REACTION – GRAPHICAL DETERMINATION </a:t>
            </a:r>
          </a:p>
        </p:txBody>
      </p:sp>
      <p:sp>
        <p:nvSpPr>
          <p:cNvPr id="261130" name="Text Box 10"/>
          <p:cNvSpPr txBox="1">
            <a:spLocks noChangeArrowheads="1"/>
          </p:cNvSpPr>
          <p:nvPr/>
        </p:nvSpPr>
        <p:spPr bwMode="auto">
          <a:xfrm>
            <a:off x="246063" y="796925"/>
            <a:ext cx="8661400" cy="1389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dirty="0">
                <a:latin typeface="Arial" charset="0"/>
              </a:rPr>
              <a:t>The order of reaction can be found by measuring the </a:t>
            </a:r>
            <a:r>
              <a:rPr lang="en-GB" altLang="en-US" sz="1600" dirty="0" smtClean="0">
                <a:latin typeface="Arial" charset="0"/>
              </a:rPr>
              <a:t>concentration </a:t>
            </a:r>
            <a:r>
              <a:rPr lang="en-GB" altLang="en-US" sz="1600" dirty="0">
                <a:latin typeface="Arial" charset="0"/>
              </a:rPr>
              <a:t>at different times during the reaction and plotting the </a:t>
            </a:r>
            <a:r>
              <a:rPr lang="en-GB" altLang="en-US" sz="1600" dirty="0" smtClean="0">
                <a:latin typeface="Arial" charset="0"/>
              </a:rPr>
              <a:t>concentration against </a:t>
            </a:r>
            <a:r>
              <a:rPr lang="en-GB" altLang="en-US" sz="1600" dirty="0">
                <a:latin typeface="Arial" charset="0"/>
              </a:rPr>
              <a:t>time.  The shape of the curve provides an indication of the order.</a:t>
            </a:r>
          </a:p>
          <a:p>
            <a:pPr algn="l">
              <a:spcAft>
                <a:spcPts val="200"/>
              </a:spcAft>
            </a:pPr>
            <a:endParaRPr lang="en-GB" altLang="en-US" sz="1400" b="0" dirty="0">
              <a:latin typeface="Arial" charset="0"/>
            </a:endParaRPr>
          </a:p>
          <a:p>
            <a:pPr>
              <a:spcAft>
                <a:spcPts val="200"/>
              </a:spcAft>
            </a:pPr>
            <a:r>
              <a:rPr lang="en-GB" altLang="en-US" sz="1800" dirty="0">
                <a:solidFill>
                  <a:srgbClr val="CC3300"/>
                </a:solidFill>
                <a:effectLst>
                  <a:outerShdw blurRad="38100" dist="38100" dir="2700000" algn="tl">
                    <a:srgbClr val="000000"/>
                  </a:outerShdw>
                </a:effectLst>
                <a:latin typeface="Arial" charset="0"/>
              </a:rPr>
              <a:t>PLOTTING </a:t>
            </a:r>
            <a:r>
              <a:rPr lang="en-GB" altLang="en-US" dirty="0" smtClean="0">
                <a:solidFill>
                  <a:srgbClr val="CC3300"/>
                </a:solidFill>
                <a:effectLst>
                  <a:outerShdw blurRad="38100" dist="38100" dir="2700000" algn="tl">
                    <a:srgbClr val="000000"/>
                  </a:outerShdw>
                </a:effectLst>
                <a:latin typeface="Arial" charset="0"/>
              </a:rPr>
              <a:t>CONCENTRATION</a:t>
            </a:r>
            <a:r>
              <a:rPr lang="en-GB" altLang="en-US" sz="1800" dirty="0" smtClean="0">
                <a:solidFill>
                  <a:srgbClr val="CC3300"/>
                </a:solidFill>
                <a:effectLst>
                  <a:outerShdw blurRad="38100" dist="38100" dir="2700000" algn="tl">
                    <a:srgbClr val="000000"/>
                  </a:outerShdw>
                </a:effectLst>
                <a:latin typeface="Arial" charset="0"/>
              </a:rPr>
              <a:t> </a:t>
            </a:r>
            <a:r>
              <a:rPr lang="en-GB" altLang="en-US" sz="1800" dirty="0">
                <a:solidFill>
                  <a:srgbClr val="CC3300"/>
                </a:solidFill>
                <a:effectLst>
                  <a:outerShdw blurRad="38100" dist="38100" dir="2700000" algn="tl">
                    <a:srgbClr val="000000"/>
                  </a:outerShdw>
                </a:effectLst>
                <a:latin typeface="Arial" charset="0"/>
              </a:rPr>
              <a:t>AGAINST TIME</a:t>
            </a:r>
          </a:p>
        </p:txBody>
      </p:sp>
      <p:sp>
        <p:nvSpPr>
          <p:cNvPr id="261131" name="Text Box 11"/>
          <p:cNvSpPr txBox="1">
            <a:spLocks noChangeArrowheads="1"/>
          </p:cNvSpPr>
          <p:nvPr/>
        </p:nvSpPr>
        <p:spPr bwMode="auto">
          <a:xfrm rot="16200000">
            <a:off x="-124618" y="4036625"/>
            <a:ext cx="2667000"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dirty="0" smtClean="0">
                <a:latin typeface="Arial" charset="0"/>
              </a:rPr>
              <a:t>Concentration  </a:t>
            </a:r>
            <a:r>
              <a:rPr lang="en-GB" altLang="en-US" sz="1200" dirty="0">
                <a:latin typeface="Arial" charset="0"/>
              </a:rPr>
              <a:t>/ </a:t>
            </a:r>
            <a:r>
              <a:rPr lang="en-GB" altLang="en-US" sz="1200" dirty="0" err="1">
                <a:latin typeface="Arial" charset="0"/>
              </a:rPr>
              <a:t>mol</a:t>
            </a:r>
            <a:r>
              <a:rPr lang="en-GB" altLang="en-US" sz="1200" dirty="0">
                <a:latin typeface="Arial" charset="0"/>
              </a:rPr>
              <a:t> dm</a:t>
            </a:r>
            <a:r>
              <a:rPr lang="en-GB" altLang="en-US" sz="1200" baseline="30000" dirty="0">
                <a:latin typeface="Arial" charset="0"/>
              </a:rPr>
              <a:t>-3 </a:t>
            </a:r>
          </a:p>
        </p:txBody>
      </p:sp>
      <p:sp>
        <p:nvSpPr>
          <p:cNvPr id="261132" name="Text Box 12"/>
          <p:cNvSpPr txBox="1">
            <a:spLocks noChangeArrowheads="1"/>
          </p:cNvSpPr>
          <p:nvPr/>
        </p:nvSpPr>
        <p:spPr bwMode="auto">
          <a:xfrm>
            <a:off x="2662238" y="6092825"/>
            <a:ext cx="795337"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200">
                <a:latin typeface="Arial" charset="0"/>
              </a:rPr>
              <a:t>TIME / s</a:t>
            </a:r>
            <a:endParaRPr lang="en-GB" altLang="en-US" sz="1200" baseline="30000">
              <a:latin typeface="Arial" charset="0"/>
            </a:endParaRPr>
          </a:p>
        </p:txBody>
      </p:sp>
      <p:sp>
        <p:nvSpPr>
          <p:cNvPr id="261133" name="Text Box 13"/>
          <p:cNvSpPr txBox="1">
            <a:spLocks noChangeArrowheads="1"/>
          </p:cNvSpPr>
          <p:nvPr/>
        </p:nvSpPr>
        <p:spPr bwMode="auto">
          <a:xfrm>
            <a:off x="3484563" y="2622550"/>
            <a:ext cx="5286375"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latin typeface="Arial" charset="0"/>
              </a:rPr>
              <a:t>ZERO ORDER</a:t>
            </a:r>
          </a:p>
          <a:p>
            <a:pPr algn="l">
              <a:spcAft>
                <a:spcPts val="200"/>
              </a:spcAft>
            </a:pPr>
            <a:r>
              <a:rPr lang="en-GB" altLang="en-US" sz="1400">
                <a:latin typeface="Arial" charset="0"/>
              </a:rPr>
              <a:t>A straight line showing a constant decline in concentration.</a:t>
            </a:r>
            <a:endParaRPr lang="en-GB" altLang="en-US" sz="1400" baseline="30000">
              <a:latin typeface="Arial" charset="0"/>
            </a:endParaRPr>
          </a:p>
        </p:txBody>
      </p:sp>
      <p:sp>
        <p:nvSpPr>
          <p:cNvPr id="261134" name="Text Box 14"/>
          <p:cNvSpPr txBox="1">
            <a:spLocks noChangeArrowheads="1"/>
          </p:cNvSpPr>
          <p:nvPr/>
        </p:nvSpPr>
        <p:spPr bwMode="auto">
          <a:xfrm>
            <a:off x="3484563" y="3419475"/>
            <a:ext cx="5410200"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chemeClr val="accent2"/>
                </a:solidFill>
                <a:latin typeface="Arial" charset="0"/>
              </a:rPr>
              <a:t>FIRST ORDER</a:t>
            </a:r>
          </a:p>
          <a:p>
            <a:pPr algn="l">
              <a:spcAft>
                <a:spcPts val="200"/>
              </a:spcAft>
            </a:pPr>
            <a:r>
              <a:rPr lang="en-GB" altLang="en-US" sz="1400">
                <a:latin typeface="Arial" charset="0"/>
              </a:rPr>
              <a:t>A slightly sloping curve which drops with a constant half-life.</a:t>
            </a:r>
            <a:endParaRPr lang="en-GB" altLang="en-US" sz="1400" baseline="30000">
              <a:latin typeface="Arial" charset="0"/>
            </a:endParaRPr>
          </a:p>
        </p:txBody>
      </p:sp>
      <p:sp>
        <p:nvSpPr>
          <p:cNvPr id="261135" name="Text Box 15"/>
          <p:cNvSpPr txBox="1">
            <a:spLocks noChangeArrowheads="1"/>
          </p:cNvSpPr>
          <p:nvPr/>
        </p:nvSpPr>
        <p:spPr bwMode="auto">
          <a:xfrm>
            <a:off x="3484563" y="4270375"/>
            <a:ext cx="4940300"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Aft>
                <a:spcPts val="200"/>
              </a:spcAft>
            </a:pPr>
            <a:r>
              <a:rPr lang="en-GB" altLang="en-US" sz="1600">
                <a:solidFill>
                  <a:srgbClr val="FF0000"/>
                </a:solidFill>
                <a:latin typeface="Arial" charset="0"/>
              </a:rPr>
              <a:t>SECOND ORDER </a:t>
            </a:r>
          </a:p>
          <a:p>
            <a:pPr algn="l">
              <a:spcAft>
                <a:spcPts val="200"/>
              </a:spcAft>
            </a:pPr>
            <a:r>
              <a:rPr lang="en-GB" altLang="en-US" sz="1400">
                <a:latin typeface="Arial" charset="0"/>
              </a:rPr>
              <a:t>The curve declines steeply at first then levels out.</a:t>
            </a:r>
            <a:endParaRPr lang="en-GB" altLang="en-US" sz="1400" baseline="30000">
              <a:latin typeface="Arial" charset="0"/>
            </a:endParaRPr>
          </a:p>
        </p:txBody>
      </p:sp>
      <p:grpSp>
        <p:nvGrpSpPr>
          <p:cNvPr id="261137" name="Group 17"/>
          <p:cNvGrpSpPr>
            <a:grpSpLocks/>
          </p:cNvGrpSpPr>
          <p:nvPr/>
        </p:nvGrpSpPr>
        <p:grpSpPr bwMode="auto">
          <a:xfrm>
            <a:off x="1349375" y="2208213"/>
            <a:ext cx="2986088" cy="3862387"/>
            <a:chOff x="1066" y="799"/>
            <a:chExt cx="2721" cy="2268"/>
          </a:xfrm>
        </p:grpSpPr>
        <p:sp>
          <p:nvSpPr>
            <p:cNvPr id="261138" name="Line 18"/>
            <p:cNvSpPr>
              <a:spLocks noChangeShapeType="1"/>
            </p:cNvSpPr>
            <p:nvPr/>
          </p:nvSpPr>
          <p:spPr bwMode="auto">
            <a:xfrm>
              <a:off x="1066" y="799"/>
              <a:ext cx="0" cy="22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39" name="Line 19"/>
            <p:cNvSpPr>
              <a:spLocks noChangeShapeType="1"/>
            </p:cNvSpPr>
            <p:nvPr/>
          </p:nvSpPr>
          <p:spPr bwMode="auto">
            <a:xfrm flipH="1">
              <a:off x="1066" y="3067"/>
              <a:ext cx="27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61140" name="Line 20"/>
          <p:cNvSpPr>
            <a:spLocks noChangeShapeType="1"/>
          </p:cNvSpPr>
          <p:nvPr/>
        </p:nvSpPr>
        <p:spPr bwMode="auto">
          <a:xfrm>
            <a:off x="1349375" y="2336800"/>
            <a:ext cx="2108200" cy="373380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41" name="Freeform 21"/>
          <p:cNvSpPr>
            <a:spLocks/>
          </p:cNvSpPr>
          <p:nvPr/>
        </p:nvSpPr>
        <p:spPr bwMode="auto">
          <a:xfrm>
            <a:off x="1349375" y="2336800"/>
            <a:ext cx="2692400" cy="3475038"/>
          </a:xfrm>
          <a:custGeom>
            <a:avLst/>
            <a:gdLst>
              <a:gd name="T0" fmla="*/ 0 w 2086"/>
              <a:gd name="T1" fmla="*/ 0 h 2449"/>
              <a:gd name="T2" fmla="*/ 408 w 2086"/>
              <a:gd name="T3" fmla="*/ 1134 h 2449"/>
              <a:gd name="T4" fmla="*/ 1088 w 2086"/>
              <a:gd name="T5" fmla="*/ 1996 h 2449"/>
              <a:gd name="T6" fmla="*/ 2086 w 2086"/>
              <a:gd name="T7" fmla="*/ 2449 h 2449"/>
            </a:gdLst>
            <a:ahLst/>
            <a:cxnLst>
              <a:cxn ang="0">
                <a:pos x="T0" y="T1"/>
              </a:cxn>
              <a:cxn ang="0">
                <a:pos x="T2" y="T3"/>
              </a:cxn>
              <a:cxn ang="0">
                <a:pos x="T4" y="T5"/>
              </a:cxn>
              <a:cxn ang="0">
                <a:pos x="T6" y="T7"/>
              </a:cxn>
            </a:cxnLst>
            <a:rect l="0" t="0" r="r" b="b"/>
            <a:pathLst>
              <a:path w="2086" h="2449">
                <a:moveTo>
                  <a:pt x="0" y="0"/>
                </a:moveTo>
                <a:cubicBezTo>
                  <a:pt x="113" y="400"/>
                  <a:pt x="227" y="801"/>
                  <a:pt x="408" y="1134"/>
                </a:cubicBezTo>
                <a:cubicBezTo>
                  <a:pt x="589" y="1467"/>
                  <a:pt x="808" y="1777"/>
                  <a:pt x="1088" y="1996"/>
                </a:cubicBezTo>
                <a:cubicBezTo>
                  <a:pt x="1368" y="2215"/>
                  <a:pt x="1727" y="2332"/>
                  <a:pt x="2086" y="2449"/>
                </a:cubicBezTo>
              </a:path>
            </a:pathLst>
          </a:custGeom>
          <a:noFill/>
          <a:ln w="28575" cap="flat" cmpd="sng">
            <a:solidFill>
              <a:schemeClr val="accent2"/>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42" name="Freeform 22"/>
          <p:cNvSpPr>
            <a:spLocks/>
          </p:cNvSpPr>
          <p:nvPr/>
        </p:nvSpPr>
        <p:spPr bwMode="auto">
          <a:xfrm>
            <a:off x="1350963" y="2341563"/>
            <a:ext cx="2565400" cy="3084512"/>
          </a:xfrm>
          <a:custGeom>
            <a:avLst/>
            <a:gdLst>
              <a:gd name="T0" fmla="*/ 0 w 1987"/>
              <a:gd name="T1" fmla="*/ 0 h 2174"/>
              <a:gd name="T2" fmla="*/ 308 w 1987"/>
              <a:gd name="T3" fmla="*/ 1476 h 2174"/>
              <a:gd name="T4" fmla="*/ 1087 w 1987"/>
              <a:gd name="T5" fmla="*/ 2003 h 2174"/>
              <a:gd name="T6" fmla="*/ 1987 w 1987"/>
              <a:gd name="T7" fmla="*/ 2174 h 2174"/>
            </a:gdLst>
            <a:ahLst/>
            <a:cxnLst>
              <a:cxn ang="0">
                <a:pos x="T0" y="T1"/>
              </a:cxn>
              <a:cxn ang="0">
                <a:pos x="T2" y="T3"/>
              </a:cxn>
              <a:cxn ang="0">
                <a:pos x="T4" y="T5"/>
              </a:cxn>
              <a:cxn ang="0">
                <a:pos x="T6" y="T7"/>
              </a:cxn>
            </a:cxnLst>
            <a:rect l="0" t="0" r="r" b="b"/>
            <a:pathLst>
              <a:path w="1987" h="2174">
                <a:moveTo>
                  <a:pt x="0" y="0"/>
                </a:moveTo>
                <a:cubicBezTo>
                  <a:pt x="63" y="571"/>
                  <a:pt x="127" y="1142"/>
                  <a:pt x="308" y="1476"/>
                </a:cubicBezTo>
                <a:cubicBezTo>
                  <a:pt x="489" y="1810"/>
                  <a:pt x="807" y="1887"/>
                  <a:pt x="1087" y="2003"/>
                </a:cubicBezTo>
                <a:cubicBezTo>
                  <a:pt x="1367" y="2119"/>
                  <a:pt x="1677" y="2146"/>
                  <a:pt x="1987" y="2174"/>
                </a:cubicBezTo>
              </a:path>
            </a:pathLst>
          </a:custGeom>
          <a:noFill/>
          <a:ln w="28575"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43" name="Line 23"/>
          <p:cNvSpPr>
            <a:spLocks noChangeShapeType="1"/>
          </p:cNvSpPr>
          <p:nvPr/>
        </p:nvSpPr>
        <p:spPr bwMode="auto">
          <a:xfrm flipV="1">
            <a:off x="1816100" y="4448175"/>
            <a:ext cx="1617663" cy="0"/>
          </a:xfrm>
          <a:prstGeom prst="line">
            <a:avLst/>
          </a:prstGeom>
          <a:noFill/>
          <a:ln w="1905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44" name="Line 24"/>
          <p:cNvSpPr>
            <a:spLocks noChangeShapeType="1"/>
          </p:cNvSpPr>
          <p:nvPr/>
        </p:nvSpPr>
        <p:spPr bwMode="auto">
          <a:xfrm flipV="1">
            <a:off x="1816100" y="3597275"/>
            <a:ext cx="1617663" cy="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1145" name="Line 25"/>
          <p:cNvSpPr>
            <a:spLocks noChangeShapeType="1"/>
          </p:cNvSpPr>
          <p:nvPr/>
        </p:nvSpPr>
        <p:spPr bwMode="auto">
          <a:xfrm flipV="1">
            <a:off x="1663700" y="2771775"/>
            <a:ext cx="177006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5017510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Text Box 2"/>
          <p:cNvSpPr txBox="1">
            <a:spLocks noChangeArrowheads="1"/>
          </p:cNvSpPr>
          <p:nvPr/>
        </p:nvSpPr>
        <p:spPr bwMode="auto">
          <a:xfrm>
            <a:off x="5472113" y="219075"/>
            <a:ext cx="3430587"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50000"/>
              </a:spcBef>
            </a:pPr>
            <a:r>
              <a:rPr lang="en-US" altLang="en-US" sz="2000">
                <a:solidFill>
                  <a:srgbClr val="000066"/>
                </a:solidFill>
                <a:effectLst>
                  <a:outerShdw blurRad="38100" dist="38100" dir="2700000" algn="tl">
                    <a:srgbClr val="000000"/>
                  </a:outerShdw>
                </a:effectLst>
                <a:latin typeface="Arial" charset="0"/>
              </a:rPr>
              <a:t>ORDER OF REACTION</a:t>
            </a:r>
          </a:p>
          <a:p>
            <a:pPr>
              <a:lnSpc>
                <a:spcPct val="80000"/>
              </a:lnSpc>
              <a:spcBef>
                <a:spcPct val="50000"/>
              </a:spcBef>
            </a:pPr>
            <a:r>
              <a:rPr lang="en-US" altLang="en-US" sz="2000">
                <a:solidFill>
                  <a:srgbClr val="000066"/>
                </a:solidFill>
                <a:effectLst>
                  <a:outerShdw blurRad="38100" dist="38100" dir="2700000" algn="tl">
                    <a:srgbClr val="000000"/>
                  </a:outerShdw>
                </a:effectLst>
                <a:latin typeface="Arial" charset="0"/>
              </a:rPr>
              <a:t>GRAPHICAL DETERMINATION </a:t>
            </a:r>
          </a:p>
        </p:txBody>
      </p:sp>
      <p:grpSp>
        <p:nvGrpSpPr>
          <p:cNvPr id="262173" name="Group 29"/>
          <p:cNvGrpSpPr>
            <a:grpSpLocks/>
          </p:cNvGrpSpPr>
          <p:nvPr/>
        </p:nvGrpSpPr>
        <p:grpSpPr bwMode="auto">
          <a:xfrm>
            <a:off x="255588" y="317500"/>
            <a:ext cx="4962525" cy="6172200"/>
            <a:chOff x="161" y="200"/>
            <a:chExt cx="3126" cy="3888"/>
          </a:xfrm>
        </p:grpSpPr>
        <p:pic>
          <p:nvPicPr>
            <p:cNvPr id="262162" name="Picture 18" descr="grhalflif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 y="200"/>
              <a:ext cx="3126" cy="3888"/>
            </a:xfrm>
            <a:prstGeom prst="rect">
              <a:avLst/>
            </a:prstGeom>
            <a:noFill/>
            <a:extLst>
              <a:ext uri="{909E8E84-426E-40DD-AFC4-6F175D3DCCD1}">
                <a14:hiddenFill xmlns:a14="http://schemas.microsoft.com/office/drawing/2010/main">
                  <a:solidFill>
                    <a:srgbClr val="FFFFFF"/>
                  </a:solidFill>
                </a14:hiddenFill>
              </a:ext>
            </a:extLst>
          </p:spPr>
        </p:pic>
        <p:sp>
          <p:nvSpPr>
            <p:cNvPr id="262161" name="Line 17"/>
            <p:cNvSpPr>
              <a:spLocks noChangeShapeType="1"/>
            </p:cNvSpPr>
            <p:nvPr/>
          </p:nvSpPr>
          <p:spPr bwMode="auto">
            <a:xfrm flipV="1">
              <a:off x="432" y="1242"/>
              <a:ext cx="312"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67" name="Line 23"/>
            <p:cNvSpPr>
              <a:spLocks noChangeShapeType="1"/>
            </p:cNvSpPr>
            <p:nvPr/>
          </p:nvSpPr>
          <p:spPr bwMode="auto">
            <a:xfrm>
              <a:off x="472" y="1878"/>
              <a:ext cx="642" cy="6"/>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68" name="Line 24"/>
            <p:cNvSpPr>
              <a:spLocks noChangeShapeType="1"/>
            </p:cNvSpPr>
            <p:nvPr/>
          </p:nvSpPr>
          <p:spPr bwMode="auto">
            <a:xfrm>
              <a:off x="466" y="2526"/>
              <a:ext cx="1158"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70" name="Line 26"/>
            <p:cNvSpPr>
              <a:spLocks noChangeShapeType="1"/>
            </p:cNvSpPr>
            <p:nvPr/>
          </p:nvSpPr>
          <p:spPr bwMode="auto">
            <a:xfrm flipV="1">
              <a:off x="462" y="3174"/>
              <a:ext cx="1968"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262165" name="AutoShape 21"/>
          <p:cNvSpPr>
            <a:spLocks noChangeArrowheads="1"/>
          </p:cNvSpPr>
          <p:nvPr/>
        </p:nvSpPr>
        <p:spPr bwMode="auto">
          <a:xfrm>
            <a:off x="671513" y="895350"/>
            <a:ext cx="1009650" cy="2219325"/>
          </a:xfrm>
          <a:prstGeom prst="rtTriangle">
            <a:avLst/>
          </a:prstGeom>
          <a:solidFill>
            <a:srgbClr val="FFFFCC">
              <a:alpha val="50000"/>
            </a:srgb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66" name="AutoShape 22"/>
          <p:cNvSpPr>
            <a:spLocks noChangeArrowheads="1"/>
          </p:cNvSpPr>
          <p:nvPr/>
        </p:nvSpPr>
        <p:spPr bwMode="auto">
          <a:xfrm>
            <a:off x="920750" y="1724025"/>
            <a:ext cx="1600200" cy="2505075"/>
          </a:xfrm>
          <a:prstGeom prst="rtTriangle">
            <a:avLst/>
          </a:prstGeom>
          <a:solidFill>
            <a:srgbClr val="CCFFCC">
              <a:alpha val="50000"/>
            </a:srgb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69" name="AutoShape 25"/>
          <p:cNvSpPr>
            <a:spLocks noChangeArrowheads="1"/>
          </p:cNvSpPr>
          <p:nvPr/>
        </p:nvSpPr>
        <p:spPr bwMode="auto">
          <a:xfrm>
            <a:off x="1325563" y="2725738"/>
            <a:ext cx="2609850" cy="2762250"/>
          </a:xfrm>
          <a:prstGeom prst="rtTriangle">
            <a:avLst/>
          </a:prstGeom>
          <a:solidFill>
            <a:srgbClr val="FFCCCC">
              <a:alpha val="50000"/>
            </a:srgb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71" name="AutoShape 27"/>
          <p:cNvSpPr>
            <a:spLocks noChangeArrowheads="1"/>
          </p:cNvSpPr>
          <p:nvPr/>
        </p:nvSpPr>
        <p:spPr bwMode="auto">
          <a:xfrm>
            <a:off x="2255838" y="4110038"/>
            <a:ext cx="3352800" cy="1981200"/>
          </a:xfrm>
          <a:prstGeom prst="rtTriangle">
            <a:avLst/>
          </a:prstGeom>
          <a:solidFill>
            <a:srgbClr val="DDDDDD">
              <a:alpha val="50000"/>
            </a:srgb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2178" name="Text Box 34"/>
          <p:cNvSpPr txBox="1">
            <a:spLocks noChangeArrowheads="1"/>
          </p:cNvSpPr>
          <p:nvPr/>
        </p:nvSpPr>
        <p:spPr bwMode="auto">
          <a:xfrm>
            <a:off x="5570538" y="1468438"/>
            <a:ext cx="3214687"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altLang="en-US" sz="1600">
                <a:latin typeface="Arial" charset="0"/>
              </a:rPr>
              <a:t>Calculate the rate of reaction at</a:t>
            </a:r>
          </a:p>
          <a:p>
            <a:pPr algn="l"/>
            <a:r>
              <a:rPr lang="en-US" altLang="en-US" sz="1600">
                <a:latin typeface="Arial" charset="0"/>
              </a:rPr>
              <a:t>1.0, 0.75, 0.5 and 0.25 mol dm</a:t>
            </a:r>
            <a:r>
              <a:rPr lang="en-US" altLang="en-US" sz="1600" baseline="30000">
                <a:latin typeface="Arial" charset="0"/>
              </a:rPr>
              <a:t>-3</a:t>
            </a:r>
            <a:endParaRPr lang="en-US" altLang="en-US" sz="1600">
              <a:latin typeface="Arial" charset="0"/>
            </a:endParaRPr>
          </a:p>
          <a:p>
            <a:pPr algn="l"/>
            <a:r>
              <a:rPr lang="en-US" altLang="en-US" sz="1600">
                <a:latin typeface="Arial" charset="0"/>
              </a:rPr>
              <a:t>Plot a graph of rate v [A]</a:t>
            </a:r>
          </a:p>
          <a:p>
            <a:pPr algn="l"/>
            <a:endParaRPr lang="en-US" altLang="en-US" sz="1600">
              <a:latin typeface="Arial" charset="0"/>
            </a:endParaRPr>
          </a:p>
          <a:p>
            <a:pPr algn="l"/>
            <a:r>
              <a:rPr lang="en-US" altLang="en-US" sz="1600">
                <a:latin typeface="Arial" charset="0"/>
              </a:rPr>
              <a:t>Calculate the time it takes</a:t>
            </a:r>
          </a:p>
          <a:p>
            <a:pPr algn="l"/>
            <a:r>
              <a:rPr lang="en-US" altLang="en-US" sz="1600">
                <a:latin typeface="Arial" charset="0"/>
              </a:rPr>
              <a:t>for [A] to go from...</a:t>
            </a:r>
          </a:p>
          <a:p>
            <a:pPr algn="l"/>
            <a:r>
              <a:rPr lang="en-US" altLang="en-US" sz="1600">
                <a:latin typeface="Arial" charset="0"/>
              </a:rPr>
              <a:t>1.00 to 0.50 mol dm</a:t>
            </a:r>
            <a:r>
              <a:rPr lang="en-US" altLang="en-US" sz="1600" baseline="30000">
                <a:latin typeface="Arial" charset="0"/>
              </a:rPr>
              <a:t>-3</a:t>
            </a:r>
            <a:r>
              <a:rPr lang="en-US" altLang="en-US" sz="1600">
                <a:latin typeface="Arial" charset="0"/>
              </a:rPr>
              <a:t> </a:t>
            </a:r>
          </a:p>
          <a:p>
            <a:pPr algn="l"/>
            <a:r>
              <a:rPr lang="en-US" altLang="en-US" sz="1600">
                <a:latin typeface="Arial" charset="0"/>
              </a:rPr>
              <a:t>0.50 to 0.25 mol dm</a:t>
            </a:r>
            <a:r>
              <a:rPr lang="en-US" altLang="en-US" sz="1600" baseline="30000">
                <a:latin typeface="Arial" charset="0"/>
              </a:rPr>
              <a:t>-3</a:t>
            </a:r>
            <a:endParaRPr lang="en-US" altLang="en-US" sz="1600">
              <a:latin typeface="Arial" charset="0"/>
            </a:endParaRPr>
          </a:p>
          <a:p>
            <a:pPr algn="l"/>
            <a:endParaRPr lang="en-US" altLang="en-US" sz="1600">
              <a:latin typeface="Arial" charset="0"/>
            </a:endParaRPr>
          </a:p>
          <a:p>
            <a:pPr algn="l"/>
            <a:r>
              <a:rPr lang="en-US" altLang="en-US" sz="1600">
                <a:latin typeface="Arial" charset="0"/>
              </a:rPr>
              <a:t>Deduce from the graph</a:t>
            </a:r>
          </a:p>
          <a:p>
            <a:pPr algn="l"/>
            <a:r>
              <a:rPr lang="en-US" altLang="en-US" sz="1600">
                <a:latin typeface="Arial" charset="0"/>
              </a:rPr>
              <a:t>that the order wrt A is 1</a:t>
            </a:r>
          </a:p>
          <a:p>
            <a:pPr algn="l"/>
            <a:endParaRPr lang="en-US" altLang="en-US" sz="1600">
              <a:latin typeface="Arial" charset="0"/>
            </a:endParaRPr>
          </a:p>
          <a:p>
            <a:pPr algn="l"/>
            <a:r>
              <a:rPr lang="en-US" altLang="en-US" sz="1600">
                <a:latin typeface="Arial" charset="0"/>
              </a:rPr>
              <a:t>Calculate the value and</a:t>
            </a:r>
          </a:p>
          <a:p>
            <a:pPr algn="l"/>
            <a:r>
              <a:rPr lang="en-US" altLang="en-US" sz="1600">
                <a:latin typeface="Arial" charset="0"/>
              </a:rPr>
              <a:t>units of the rate constant, k</a:t>
            </a:r>
          </a:p>
        </p:txBody>
      </p:sp>
    </p:spTree>
    <p:extLst>
      <p:ext uri="{BB962C8B-B14F-4D97-AF65-F5344CB8AC3E}">
        <p14:creationId xmlns:p14="http://schemas.microsoft.com/office/powerpoint/2010/main" val="23730868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ext Box 2"/>
          <p:cNvSpPr txBox="1">
            <a:spLocks noChangeArrowheads="1"/>
          </p:cNvSpPr>
          <p:nvPr/>
        </p:nvSpPr>
        <p:spPr bwMode="auto">
          <a:xfrm>
            <a:off x="1447800" y="317500"/>
            <a:ext cx="6248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solidFill>
                  <a:srgbClr val="000066"/>
                </a:solidFill>
                <a:effectLst>
                  <a:outerShdw blurRad="38100" dist="38100" dir="2700000" algn="tl">
                    <a:srgbClr val="000000"/>
                  </a:outerShdw>
                </a:effectLst>
                <a:latin typeface="Arial" charset="0"/>
              </a:rPr>
              <a:t>COLLISION </a:t>
            </a:r>
            <a:r>
              <a:rPr lang="en-US" altLang="en-US" dirty="0" smtClean="0">
                <a:solidFill>
                  <a:srgbClr val="000066"/>
                </a:solidFill>
                <a:effectLst>
                  <a:outerShdw blurRad="38100" dist="38100" dir="2700000" algn="tl">
                    <a:srgbClr val="000000"/>
                  </a:outerShdw>
                </a:effectLst>
                <a:latin typeface="Arial" charset="0"/>
              </a:rPr>
              <a:t>THEORY</a:t>
            </a:r>
          </a:p>
          <a:p>
            <a:pPr>
              <a:spcBef>
                <a:spcPct val="50000"/>
              </a:spcBef>
            </a:pPr>
            <a:r>
              <a:rPr lang="en-GB" b="1" dirty="0"/>
              <a:t>Watch </a:t>
            </a:r>
            <a:r>
              <a:rPr lang="en-GB" u="sng" dirty="0">
                <a:hlinkClick r:id="rId3"/>
              </a:rPr>
              <a:t>https://www.youtube.com/watch?v=wbGgIfHsx-I</a:t>
            </a:r>
            <a:endParaRPr lang="en-GB" dirty="0"/>
          </a:p>
          <a:p>
            <a:pPr>
              <a:spcBef>
                <a:spcPct val="50000"/>
              </a:spcBef>
            </a:pPr>
            <a:endParaRPr lang="en-US" altLang="en-US" dirty="0">
              <a:solidFill>
                <a:srgbClr val="000066"/>
              </a:solidFill>
              <a:effectLst>
                <a:outerShdw blurRad="38100" dist="38100" dir="2700000" algn="tl">
                  <a:srgbClr val="000000"/>
                </a:outerShdw>
              </a:effectLst>
              <a:latin typeface="Arial" charset="0"/>
            </a:endParaRPr>
          </a:p>
        </p:txBody>
      </p:sp>
      <p:sp>
        <p:nvSpPr>
          <p:cNvPr id="287747"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7748"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7749"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7750"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87751" name="Text Box 7"/>
          <p:cNvSpPr txBox="1">
            <a:spLocks noChangeArrowheads="1"/>
          </p:cNvSpPr>
          <p:nvPr/>
        </p:nvSpPr>
        <p:spPr bwMode="auto">
          <a:xfrm>
            <a:off x="290513" y="1317625"/>
            <a:ext cx="8631237" cy="5191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spcAft>
                <a:spcPts val="200"/>
              </a:spcAft>
            </a:pPr>
            <a:r>
              <a:rPr lang="en-GB" altLang="en-US" sz="1600" dirty="0">
                <a:solidFill>
                  <a:srgbClr val="CC0000"/>
                </a:solidFill>
                <a:latin typeface="Arial" charset="0"/>
              </a:rPr>
              <a:t>Collision theory states that...</a:t>
            </a:r>
          </a:p>
          <a:p>
            <a:pPr algn="l">
              <a:spcAft>
                <a:spcPts val="200"/>
              </a:spcAft>
            </a:pPr>
            <a:endParaRPr lang="en-GB" altLang="en-US" sz="1600" dirty="0">
              <a:solidFill>
                <a:srgbClr val="CC0000"/>
              </a:solidFill>
              <a:latin typeface="Arial" charset="0"/>
            </a:endParaRPr>
          </a:p>
          <a:p>
            <a:pPr algn="l">
              <a:spcAft>
                <a:spcPts val="200"/>
              </a:spcAft>
              <a:buFontTx/>
              <a:buChar char="•"/>
            </a:pPr>
            <a:r>
              <a:rPr lang="en-GB" altLang="en-US" sz="1600" b="0" dirty="0">
                <a:latin typeface="Arial" charset="0"/>
              </a:rPr>
              <a:t> </a:t>
            </a:r>
            <a:r>
              <a:rPr lang="en-GB" altLang="en-US" sz="1600" dirty="0">
                <a:latin typeface="Arial" charset="0"/>
              </a:rPr>
              <a:t>particles must </a:t>
            </a:r>
            <a:r>
              <a:rPr lang="en-GB" altLang="en-US" sz="1600" dirty="0">
                <a:solidFill>
                  <a:srgbClr val="CC3300"/>
                </a:solidFill>
                <a:latin typeface="Arial" charset="0"/>
              </a:rPr>
              <a:t>COLLIDE</a:t>
            </a:r>
            <a:r>
              <a:rPr lang="en-GB" altLang="en-US" sz="1600" dirty="0">
                <a:latin typeface="Arial" charset="0"/>
              </a:rPr>
              <a:t> before a reaction can take place</a:t>
            </a:r>
          </a:p>
          <a:p>
            <a:pPr algn="l">
              <a:spcAft>
                <a:spcPts val="200"/>
              </a:spcAft>
              <a:buFontTx/>
              <a:buChar char="•"/>
            </a:pPr>
            <a:r>
              <a:rPr lang="en-GB" altLang="en-US" sz="1600" dirty="0">
                <a:latin typeface="Arial" charset="0"/>
              </a:rPr>
              <a:t> not all collisions lead to a reaction</a:t>
            </a:r>
          </a:p>
          <a:p>
            <a:pPr algn="l">
              <a:spcAft>
                <a:spcPts val="200"/>
              </a:spcAft>
              <a:buFontTx/>
              <a:buChar char="•"/>
            </a:pPr>
            <a:r>
              <a:rPr lang="en-GB" altLang="en-US" sz="1600" dirty="0">
                <a:latin typeface="Arial" charset="0"/>
              </a:rPr>
              <a:t> reactants must possess at least a minimum amount of energy - </a:t>
            </a:r>
            <a:r>
              <a:rPr lang="en-GB" altLang="en-US" sz="1600" dirty="0">
                <a:solidFill>
                  <a:srgbClr val="CC3300"/>
                </a:solidFill>
                <a:latin typeface="Arial" charset="0"/>
              </a:rPr>
              <a:t>ACTIVATION ENERGY</a:t>
            </a:r>
          </a:p>
          <a:p>
            <a:pPr algn="l">
              <a:spcAft>
                <a:spcPts val="200"/>
              </a:spcAft>
              <a:buFontTx/>
              <a:buChar char="•"/>
            </a:pPr>
            <a:endParaRPr lang="en-GB" altLang="en-US" sz="1600" dirty="0">
              <a:latin typeface="Arial" charset="0"/>
            </a:endParaRPr>
          </a:p>
          <a:p>
            <a:pPr>
              <a:spcAft>
                <a:spcPts val="200"/>
              </a:spcAft>
            </a:pPr>
            <a:r>
              <a:rPr lang="en-GB" altLang="en-US" sz="1600" i="1" dirty="0">
                <a:latin typeface="Arial" charset="0"/>
              </a:rPr>
              <a:t>plus</a:t>
            </a:r>
            <a:endParaRPr lang="en-GB" altLang="en-US" sz="1600" dirty="0">
              <a:latin typeface="Arial" charset="0"/>
            </a:endParaRPr>
          </a:p>
          <a:p>
            <a:pPr algn="l">
              <a:spcAft>
                <a:spcPts val="200"/>
              </a:spcAft>
              <a:buFontTx/>
              <a:buChar char="•"/>
            </a:pPr>
            <a:r>
              <a:rPr lang="en-GB" altLang="en-US" sz="1600" dirty="0">
                <a:latin typeface="Arial" charset="0"/>
              </a:rPr>
              <a:t> particles must approach each other in a certain relative way -  the </a:t>
            </a:r>
            <a:r>
              <a:rPr lang="en-GB" altLang="en-US" sz="1600" dirty="0">
                <a:solidFill>
                  <a:srgbClr val="CC3300"/>
                </a:solidFill>
                <a:latin typeface="Arial" charset="0"/>
              </a:rPr>
              <a:t>STERIC </a:t>
            </a:r>
            <a:r>
              <a:rPr lang="en-GB" altLang="en-US" sz="1600" dirty="0" smtClean="0">
                <a:solidFill>
                  <a:srgbClr val="CC3300"/>
                </a:solidFill>
                <a:latin typeface="Arial" charset="0"/>
              </a:rPr>
              <a:t>EFFECT</a:t>
            </a:r>
          </a:p>
          <a:p>
            <a:pPr algn="l">
              <a:spcAft>
                <a:spcPts val="200"/>
              </a:spcAft>
              <a:buFontTx/>
              <a:buChar char="•"/>
            </a:pPr>
            <a:endParaRPr lang="en-GB" altLang="en-US" sz="1600" dirty="0">
              <a:solidFill>
                <a:srgbClr val="CC3300"/>
              </a:solidFill>
              <a:latin typeface="Arial" charset="0"/>
            </a:endParaRPr>
          </a:p>
          <a:p>
            <a:pPr>
              <a:spcAft>
                <a:spcPts val="200"/>
              </a:spcAft>
            </a:pPr>
            <a:r>
              <a:rPr lang="en-GB" altLang="en-US" sz="1600" dirty="0">
                <a:solidFill>
                  <a:srgbClr val="CC3300"/>
                </a:solidFill>
                <a:latin typeface="Arial" charset="0"/>
              </a:rPr>
              <a:t>ACTIVATION </a:t>
            </a:r>
            <a:r>
              <a:rPr lang="en-GB" altLang="en-US" sz="1600" dirty="0" smtClean="0">
                <a:solidFill>
                  <a:srgbClr val="CC3300"/>
                </a:solidFill>
                <a:latin typeface="Arial" charset="0"/>
              </a:rPr>
              <a:t>ENERGY </a:t>
            </a:r>
            <a:r>
              <a:rPr lang="en-GB" altLang="en-US" sz="1600" dirty="0" smtClean="0">
                <a:latin typeface="Arial" charset="0"/>
              </a:rPr>
              <a:t>is the minimum energy required for a reaction to occur.</a:t>
            </a:r>
            <a:endParaRPr lang="en-GB" altLang="en-US" sz="1600" b="0" dirty="0">
              <a:latin typeface="Arial" charset="0"/>
            </a:endParaRPr>
          </a:p>
          <a:p>
            <a:pPr algn="l">
              <a:spcAft>
                <a:spcPts val="200"/>
              </a:spcAft>
            </a:pPr>
            <a:endParaRPr lang="en-GB" altLang="en-US" sz="1600" b="0" dirty="0">
              <a:latin typeface="Arial" charset="0"/>
            </a:endParaRPr>
          </a:p>
          <a:p>
            <a:pPr>
              <a:spcAft>
                <a:spcPts val="200"/>
              </a:spcAft>
            </a:pPr>
            <a:endParaRPr lang="en-GB" altLang="en-US" sz="1600" b="0" dirty="0">
              <a:latin typeface="Arial" charset="0"/>
            </a:endParaRPr>
          </a:p>
          <a:p>
            <a:pPr>
              <a:spcAft>
                <a:spcPts val="200"/>
              </a:spcAft>
            </a:pPr>
            <a:r>
              <a:rPr lang="en-GB" altLang="en-US" sz="1600" dirty="0">
                <a:solidFill>
                  <a:srgbClr val="CC0000"/>
                </a:solidFill>
                <a:latin typeface="Arial" charset="0"/>
              </a:rPr>
              <a:t>According to collision theory, to increase the rate of reaction you therefore need...</a:t>
            </a:r>
          </a:p>
          <a:p>
            <a:pPr algn="l">
              <a:spcAft>
                <a:spcPts val="200"/>
              </a:spcAft>
            </a:pPr>
            <a:endParaRPr lang="en-GB" altLang="en-US" sz="1600" b="0" dirty="0">
              <a:latin typeface="Arial" charset="0"/>
            </a:endParaRPr>
          </a:p>
          <a:p>
            <a:pPr algn="l">
              <a:spcAft>
                <a:spcPts val="200"/>
              </a:spcAft>
            </a:pPr>
            <a:r>
              <a:rPr lang="en-GB" altLang="en-US" sz="1600" b="0" dirty="0">
                <a:latin typeface="Arial" charset="0"/>
              </a:rPr>
              <a:t>	</a:t>
            </a:r>
            <a:r>
              <a:rPr lang="en-GB" altLang="en-US" sz="1600" dirty="0">
                <a:solidFill>
                  <a:srgbClr val="333399"/>
                </a:solidFill>
                <a:latin typeface="Arial" charset="0"/>
              </a:rPr>
              <a:t>more frequent collisions</a:t>
            </a:r>
            <a:r>
              <a:rPr lang="en-GB" altLang="en-US" sz="1600" dirty="0">
                <a:latin typeface="Arial" charset="0"/>
              </a:rPr>
              <a:t>	increase particle speed		or</a:t>
            </a:r>
          </a:p>
          <a:p>
            <a:pPr algn="l">
              <a:spcAft>
                <a:spcPts val="200"/>
              </a:spcAft>
            </a:pPr>
            <a:r>
              <a:rPr lang="en-GB" altLang="en-US" sz="1600" dirty="0">
                <a:latin typeface="Arial" charset="0"/>
              </a:rPr>
              <a:t>				have more particles present</a:t>
            </a:r>
          </a:p>
          <a:p>
            <a:pPr algn="l">
              <a:spcBef>
                <a:spcPct val="35000"/>
              </a:spcBef>
              <a:spcAft>
                <a:spcPts val="200"/>
              </a:spcAft>
            </a:pPr>
            <a:endParaRPr lang="en-GB" altLang="en-US" sz="1600" dirty="0">
              <a:latin typeface="Arial" charset="0"/>
            </a:endParaRPr>
          </a:p>
          <a:p>
            <a:pPr algn="l">
              <a:spcAft>
                <a:spcPts val="200"/>
              </a:spcAft>
            </a:pPr>
            <a:r>
              <a:rPr lang="en-GB" altLang="en-US" sz="1600" dirty="0">
                <a:latin typeface="Arial" charset="0"/>
              </a:rPr>
              <a:t>	</a:t>
            </a:r>
            <a:r>
              <a:rPr lang="en-GB" altLang="en-US" sz="1600" dirty="0">
                <a:solidFill>
                  <a:srgbClr val="333399"/>
                </a:solidFill>
                <a:latin typeface="Arial" charset="0"/>
              </a:rPr>
              <a:t>more successful collisions</a:t>
            </a:r>
            <a:r>
              <a:rPr lang="en-GB" altLang="en-US" sz="1600" dirty="0">
                <a:latin typeface="Arial" charset="0"/>
              </a:rPr>
              <a:t>	give particles more energy	or</a:t>
            </a:r>
          </a:p>
          <a:p>
            <a:pPr algn="l">
              <a:spcAft>
                <a:spcPts val="200"/>
              </a:spcAft>
            </a:pPr>
            <a:r>
              <a:rPr lang="en-GB" altLang="en-US" sz="1600" dirty="0">
                <a:latin typeface="Arial" charset="0"/>
              </a:rPr>
              <a:t>				lower the activation energy</a:t>
            </a:r>
            <a:endParaRPr lang="en-US" altLang="en-US" sz="1600" b="0" dirty="0">
              <a:latin typeface="Arial" charset="0"/>
            </a:endParaRPr>
          </a:p>
        </p:txBody>
      </p:sp>
      <p:sp>
        <p:nvSpPr>
          <p:cNvPr id="287752" name="Line 8"/>
          <p:cNvSpPr>
            <a:spLocks noChangeShapeType="1"/>
          </p:cNvSpPr>
          <p:nvPr/>
        </p:nvSpPr>
        <p:spPr bwMode="auto">
          <a:xfrm>
            <a:off x="3203848" y="3789040"/>
            <a:ext cx="309245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 name="TextBox 1"/>
          <p:cNvSpPr txBox="1"/>
          <p:nvPr/>
        </p:nvSpPr>
        <p:spPr>
          <a:xfrm>
            <a:off x="6296298" y="263565"/>
            <a:ext cx="1800200" cy="369332"/>
          </a:xfrm>
          <a:prstGeom prst="rect">
            <a:avLst/>
          </a:prstGeom>
          <a:noFill/>
        </p:spPr>
        <p:txBody>
          <a:bodyPr wrap="square" rtlCol="0">
            <a:spAutoFit/>
          </a:bodyPr>
          <a:lstStyle/>
          <a:p>
            <a:r>
              <a:rPr lang="en-GB" b="1" dirty="0" smtClean="0"/>
              <a:t>Page 4</a:t>
            </a:r>
            <a:endParaRPr lang="en-GB" b="1" dirty="0"/>
          </a:p>
        </p:txBody>
      </p:sp>
    </p:spTree>
    <p:extLst>
      <p:ext uri="{BB962C8B-B14F-4D97-AF65-F5344CB8AC3E}">
        <p14:creationId xmlns:p14="http://schemas.microsoft.com/office/powerpoint/2010/main" val="28683471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6376" y="711874"/>
            <a:ext cx="7344816" cy="369332"/>
          </a:xfrm>
          <a:prstGeom prst="rect">
            <a:avLst/>
          </a:prstGeom>
          <a:noFill/>
        </p:spPr>
        <p:txBody>
          <a:bodyPr wrap="square" rtlCol="0">
            <a:spAutoFit/>
          </a:bodyPr>
          <a:lstStyle/>
          <a:p>
            <a:r>
              <a:rPr lang="en-GB" dirty="0" smtClean="0"/>
              <a:t>Energy profiles and activation energy</a:t>
            </a:r>
            <a:endParaRPr lang="en-GB" dirty="0"/>
          </a:p>
        </p:txBody>
      </p:sp>
      <p:sp>
        <p:nvSpPr>
          <p:cNvPr id="3" name="TextBox 2"/>
          <p:cNvSpPr txBox="1"/>
          <p:nvPr/>
        </p:nvSpPr>
        <p:spPr>
          <a:xfrm>
            <a:off x="5940152" y="908720"/>
            <a:ext cx="2232248" cy="369332"/>
          </a:xfrm>
          <a:prstGeom prst="rect">
            <a:avLst/>
          </a:prstGeom>
          <a:noFill/>
        </p:spPr>
        <p:txBody>
          <a:bodyPr wrap="square" rtlCol="0">
            <a:spAutoFit/>
          </a:bodyPr>
          <a:lstStyle/>
          <a:p>
            <a:r>
              <a:rPr lang="en-GB" b="1" dirty="0" smtClean="0"/>
              <a:t>Page 5</a:t>
            </a:r>
            <a:endParaRPr lang="en-GB" b="1" dirty="0"/>
          </a:p>
        </p:txBody>
      </p:sp>
      <p:pic>
        <p:nvPicPr>
          <p:cNvPr id="4" name="Picture 3" descr="profile with and without catalyst"/>
          <p:cNvPicPr/>
          <p:nvPr/>
        </p:nvPicPr>
        <p:blipFill>
          <a:blip r:embed="rId2">
            <a:extLst>
              <a:ext uri="{28A0092B-C50C-407E-A947-70E740481C1C}">
                <a14:useLocalDpi xmlns:a14="http://schemas.microsoft.com/office/drawing/2010/main" val="0"/>
              </a:ext>
            </a:extLst>
          </a:blip>
          <a:srcRect b="45538"/>
          <a:stretch>
            <a:fillRect/>
          </a:stretch>
        </p:blipFill>
        <p:spPr bwMode="auto">
          <a:xfrm>
            <a:off x="737272" y="1583207"/>
            <a:ext cx="4168140" cy="2081530"/>
          </a:xfrm>
          <a:prstGeom prst="rect">
            <a:avLst/>
          </a:prstGeom>
          <a:noFill/>
          <a:ln>
            <a:noFill/>
          </a:ln>
        </p:spPr>
      </p:pic>
      <p:sp>
        <p:nvSpPr>
          <p:cNvPr id="5" name="TextBox 4"/>
          <p:cNvSpPr txBox="1"/>
          <p:nvPr/>
        </p:nvSpPr>
        <p:spPr>
          <a:xfrm>
            <a:off x="4955324" y="2052816"/>
            <a:ext cx="3384376" cy="1200329"/>
          </a:xfrm>
          <a:prstGeom prst="rect">
            <a:avLst/>
          </a:prstGeom>
          <a:noFill/>
        </p:spPr>
        <p:txBody>
          <a:bodyPr wrap="square" rtlCol="0">
            <a:spAutoFit/>
          </a:bodyPr>
          <a:lstStyle/>
          <a:p>
            <a:r>
              <a:rPr lang="en-GB" dirty="0" smtClean="0"/>
              <a:t>Note that this is an exothermic reaction as the products end up at a lower energy level than the reactants</a:t>
            </a:r>
            <a:endParaRPr lang="en-GB" dirty="0"/>
          </a:p>
        </p:txBody>
      </p:sp>
      <p:pic>
        <p:nvPicPr>
          <p:cNvPr id="1026" name="Picture 2" descr="https://chem.libretexts.org/@api/deki/files/16955/endoprofile.gif?revision=1&amp;size=bestfit&amp;width=333&amp;height=24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5429" y="4126384"/>
            <a:ext cx="3171825" cy="23241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905412" y="4365104"/>
            <a:ext cx="3771044" cy="923330"/>
          </a:xfrm>
          <a:prstGeom prst="rect">
            <a:avLst/>
          </a:prstGeom>
          <a:noFill/>
        </p:spPr>
        <p:txBody>
          <a:bodyPr wrap="square" rtlCol="0">
            <a:spAutoFit/>
          </a:bodyPr>
          <a:lstStyle/>
          <a:p>
            <a:r>
              <a:rPr lang="en-GB" dirty="0" smtClean="0"/>
              <a:t>This is an endothermic reaction  as the products end up at a higher energy level than the reactants</a:t>
            </a:r>
            <a:endParaRPr lang="en-GB" dirty="0"/>
          </a:p>
        </p:txBody>
      </p:sp>
    </p:spTree>
    <p:extLst>
      <p:ext uri="{BB962C8B-B14F-4D97-AF65-F5344CB8AC3E}">
        <p14:creationId xmlns:p14="http://schemas.microsoft.com/office/powerpoint/2010/main" val="323428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0152" y="908720"/>
            <a:ext cx="2448272" cy="369332"/>
          </a:xfrm>
          <a:prstGeom prst="rect">
            <a:avLst/>
          </a:prstGeom>
          <a:noFill/>
        </p:spPr>
        <p:txBody>
          <a:bodyPr wrap="square" rtlCol="0">
            <a:spAutoFit/>
          </a:bodyPr>
          <a:lstStyle/>
          <a:p>
            <a:r>
              <a:rPr lang="en-GB" b="1" dirty="0" smtClean="0"/>
              <a:t>Page 6 -7 </a:t>
            </a:r>
            <a:endParaRPr lang="en-GB" b="1" dirty="0"/>
          </a:p>
        </p:txBody>
      </p:sp>
      <p:sp>
        <p:nvSpPr>
          <p:cNvPr id="3" name="Rectangle 2"/>
          <p:cNvSpPr/>
          <p:nvPr/>
        </p:nvSpPr>
        <p:spPr>
          <a:xfrm>
            <a:off x="1115616" y="1628800"/>
            <a:ext cx="7056784" cy="1754326"/>
          </a:xfrm>
          <a:prstGeom prst="rect">
            <a:avLst/>
          </a:prstGeom>
        </p:spPr>
        <p:txBody>
          <a:bodyPr wrap="square">
            <a:spAutoFit/>
          </a:bodyPr>
          <a:lstStyle/>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Ref 	Edexcel A-level Chemistry Book 1 page </a:t>
            </a:r>
            <a:r>
              <a:rPr lang="en-GB" dirty="0" smtClean="0">
                <a:latin typeface="Times New Roman" panose="02020603050405020304" pitchFamily="18" charset="0"/>
                <a:ea typeface="Times New Roman" panose="02020603050405020304" pitchFamily="18" charset="0"/>
                <a:cs typeface="Times New Roman" panose="02020603050405020304" pitchFamily="18" charset="0"/>
              </a:rPr>
              <a:t>265-268</a:t>
            </a:r>
          </a:p>
          <a:p>
            <a:pPr>
              <a:spcAft>
                <a:spcPts val="0"/>
              </a:spcAft>
            </a:pP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b="1" dirty="0">
                <a:latin typeface="Times New Roman" panose="02020603050405020304" pitchFamily="18" charset="0"/>
                <a:ea typeface="Times New Roman" panose="02020603050405020304" pitchFamily="18" charset="0"/>
                <a:cs typeface="Times New Roman" panose="02020603050405020304" pitchFamily="18" charset="0"/>
              </a:rPr>
              <a:t>Watch</a:t>
            </a:r>
            <a:r>
              <a:rPr lang="en-GB" dirty="0">
                <a:latin typeface="Times New Roman" panose="02020603050405020304" pitchFamily="18" charset="0"/>
                <a:ea typeface="Times New Roman" panose="02020603050405020304" pitchFamily="18" charset="0"/>
                <a:cs typeface="Times New Roman" panose="02020603050405020304" pitchFamily="18" charset="0"/>
              </a:rPr>
              <a:t> </a:t>
            </a:r>
            <a:r>
              <a:rPr lang="en-GB" u="sng" dirty="0">
                <a:solidFill>
                  <a:srgbClr val="0000FF"/>
                </a:solidFill>
                <a:latin typeface="Arial" panose="020B0604020202020204" pitchFamily="34" charset="0"/>
                <a:ea typeface="Times New Roman" panose="02020603050405020304" pitchFamily="18" charset="0"/>
                <a:cs typeface="Times New Roman" panose="02020603050405020304" pitchFamily="18" charset="0"/>
                <a:hlinkClick r:id="rId2"/>
              </a:rPr>
              <a:t>https://</a:t>
            </a:r>
            <a:r>
              <a:rPr lang="en-GB" u="sng" dirty="0" smtClean="0">
                <a:solidFill>
                  <a:srgbClr val="0000FF"/>
                </a:solidFill>
                <a:latin typeface="Arial" panose="020B0604020202020204" pitchFamily="34" charset="0"/>
                <a:ea typeface="Times New Roman" panose="02020603050405020304" pitchFamily="18" charset="0"/>
                <a:cs typeface="Times New Roman" panose="02020603050405020304" pitchFamily="18" charset="0"/>
                <a:hlinkClick r:id="rId2"/>
              </a:rPr>
              <a:t>www.youtube.com/watch?v=JpoOfrPKgmM</a:t>
            </a:r>
            <a:endParaRPr lang="en-GB" u="sng" dirty="0" smtClean="0">
              <a:solidFill>
                <a:srgbClr val="0000FF"/>
              </a:solidFill>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Draw particle diagrams to illustrate how the collision theory explains a change in rate for concentration, surface area, temperature and pressure.</a:t>
            </a:r>
            <a:endParaRPr lang="en-GB"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51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92696"/>
            <a:ext cx="8208912" cy="1200329"/>
          </a:xfrm>
          <a:prstGeom prst="rect">
            <a:avLst/>
          </a:prstGeom>
        </p:spPr>
        <p:txBody>
          <a:bodyPr wrap="square">
            <a:spAutoFit/>
          </a:bodyPr>
          <a:lstStyle/>
          <a:p>
            <a:r>
              <a:rPr lang="en-GB" dirty="0">
                <a:solidFill>
                  <a:srgbClr val="222222"/>
                </a:solidFill>
                <a:latin typeface="arial" panose="020B0604020202020204" pitchFamily="34" charset="0"/>
              </a:rPr>
              <a:t>The </a:t>
            </a:r>
            <a:r>
              <a:rPr lang="en-GB" b="1" dirty="0">
                <a:solidFill>
                  <a:srgbClr val="222222"/>
                </a:solidFill>
                <a:latin typeface="arial" panose="020B0604020202020204" pitchFamily="34" charset="0"/>
              </a:rPr>
              <a:t>Maxwell</a:t>
            </a:r>
            <a:r>
              <a:rPr lang="en-GB" dirty="0">
                <a:solidFill>
                  <a:srgbClr val="222222"/>
                </a:solidFill>
                <a:latin typeface="arial" panose="020B0604020202020204" pitchFamily="34" charset="0"/>
              </a:rPr>
              <a:t>-</a:t>
            </a:r>
            <a:r>
              <a:rPr lang="en-GB" b="1" dirty="0">
                <a:solidFill>
                  <a:srgbClr val="222222"/>
                </a:solidFill>
                <a:latin typeface="arial" panose="020B0604020202020204" pitchFamily="34" charset="0"/>
              </a:rPr>
              <a:t>Boltzmann </a:t>
            </a:r>
            <a:r>
              <a:rPr lang="en-GB" b="1" dirty="0" smtClean="0">
                <a:solidFill>
                  <a:srgbClr val="222222"/>
                </a:solidFill>
                <a:latin typeface="arial" panose="020B0604020202020204" pitchFamily="34" charset="0"/>
              </a:rPr>
              <a:t>distribution</a:t>
            </a:r>
            <a:r>
              <a:rPr lang="en-GB" dirty="0" smtClean="0">
                <a:solidFill>
                  <a:srgbClr val="222222"/>
                </a:solidFill>
                <a:latin typeface="arial" panose="020B0604020202020204" pitchFamily="34" charset="0"/>
              </a:rPr>
              <a:t> </a:t>
            </a:r>
            <a:r>
              <a:rPr lang="en-GB" dirty="0">
                <a:solidFill>
                  <a:srgbClr val="222222"/>
                </a:solidFill>
                <a:latin typeface="arial" panose="020B0604020202020204" pitchFamily="34" charset="0"/>
              </a:rPr>
              <a:t>The y-axis of the </a:t>
            </a:r>
            <a:r>
              <a:rPr lang="en-GB" b="1" dirty="0">
                <a:solidFill>
                  <a:srgbClr val="222222"/>
                </a:solidFill>
                <a:latin typeface="arial" panose="020B0604020202020204" pitchFamily="34" charset="0"/>
              </a:rPr>
              <a:t>Maxwell</a:t>
            </a:r>
            <a:r>
              <a:rPr lang="en-GB" dirty="0">
                <a:solidFill>
                  <a:srgbClr val="222222"/>
                </a:solidFill>
                <a:latin typeface="arial" panose="020B0604020202020204" pitchFamily="34" charset="0"/>
              </a:rPr>
              <a:t>-</a:t>
            </a:r>
            <a:r>
              <a:rPr lang="en-GB" b="1" dirty="0">
                <a:solidFill>
                  <a:srgbClr val="222222"/>
                </a:solidFill>
                <a:latin typeface="arial" panose="020B0604020202020204" pitchFamily="34" charset="0"/>
              </a:rPr>
              <a:t>Boltzmann graph</a:t>
            </a:r>
            <a:r>
              <a:rPr lang="en-GB" dirty="0">
                <a:solidFill>
                  <a:srgbClr val="222222"/>
                </a:solidFill>
                <a:latin typeface="arial" panose="020B0604020202020204" pitchFamily="34" charset="0"/>
              </a:rPr>
              <a:t> can be thought of as giving the number of molecules </a:t>
            </a:r>
            <a:r>
              <a:rPr lang="en-GB" dirty="0" smtClean="0">
                <a:solidFill>
                  <a:srgbClr val="222222"/>
                </a:solidFill>
                <a:latin typeface="arial" panose="020B0604020202020204" pitchFamily="34" charset="0"/>
              </a:rPr>
              <a:t>with kinetic energy E. </a:t>
            </a:r>
            <a:r>
              <a:rPr lang="en-GB" dirty="0">
                <a:solidFill>
                  <a:srgbClr val="222222"/>
                </a:solidFill>
                <a:latin typeface="arial" panose="020B0604020202020204" pitchFamily="34" charset="0"/>
              </a:rPr>
              <a:t>So, if the </a:t>
            </a:r>
            <a:r>
              <a:rPr lang="en-GB" b="1" dirty="0">
                <a:solidFill>
                  <a:srgbClr val="222222"/>
                </a:solidFill>
                <a:latin typeface="arial" panose="020B0604020202020204" pitchFamily="34" charset="0"/>
              </a:rPr>
              <a:t>graph</a:t>
            </a:r>
            <a:r>
              <a:rPr lang="en-GB" dirty="0">
                <a:solidFill>
                  <a:srgbClr val="222222"/>
                </a:solidFill>
                <a:latin typeface="arial" panose="020B0604020202020204" pitchFamily="34" charset="0"/>
              </a:rPr>
              <a:t> is higher in a given region, it means that there are more gas molecules </a:t>
            </a:r>
            <a:r>
              <a:rPr lang="en-GB" dirty="0" smtClean="0">
                <a:solidFill>
                  <a:srgbClr val="222222"/>
                </a:solidFill>
                <a:latin typeface="arial" panose="020B0604020202020204" pitchFamily="34" charset="0"/>
              </a:rPr>
              <a:t>with that energy. The x axis is the kinetic energy E</a:t>
            </a:r>
            <a:endParaRPr lang="en-GB" dirty="0"/>
          </a:p>
        </p:txBody>
      </p:sp>
      <p:pic>
        <p:nvPicPr>
          <p:cNvPr id="1026" name="Picture 2" descr="https://www.chemguide.co.uk/physical/basicrates/mbdistrib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132856"/>
            <a:ext cx="5309567" cy="461393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372200" y="2348880"/>
            <a:ext cx="2088232" cy="369332"/>
          </a:xfrm>
          <a:prstGeom prst="rect">
            <a:avLst/>
          </a:prstGeom>
          <a:noFill/>
        </p:spPr>
        <p:txBody>
          <a:bodyPr wrap="square" rtlCol="0">
            <a:spAutoFit/>
          </a:bodyPr>
          <a:lstStyle/>
          <a:p>
            <a:r>
              <a:rPr lang="en-GB" b="1" dirty="0" smtClean="0"/>
              <a:t>Page 8</a:t>
            </a:r>
            <a:endParaRPr lang="en-GB" b="1" dirty="0"/>
          </a:p>
        </p:txBody>
      </p:sp>
    </p:spTree>
    <p:extLst>
      <p:ext uri="{BB962C8B-B14F-4D97-AF65-F5344CB8AC3E}">
        <p14:creationId xmlns:p14="http://schemas.microsoft.com/office/powerpoint/2010/main" val="674039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ow temperature has an effect on the Maxwell-Boltzmann distribution curv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48680"/>
            <a:ext cx="7200797" cy="374441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13488" y="4213229"/>
            <a:ext cx="7704856" cy="2585323"/>
          </a:xfrm>
          <a:prstGeom prst="rect">
            <a:avLst/>
          </a:prstGeom>
          <a:noFill/>
        </p:spPr>
        <p:txBody>
          <a:bodyPr wrap="square" rtlCol="0">
            <a:spAutoFit/>
          </a:bodyPr>
          <a:lstStyle/>
          <a:p>
            <a:r>
              <a:rPr lang="en-GB" dirty="0"/>
              <a:t>As the temperature </a:t>
            </a:r>
            <a:r>
              <a:rPr lang="en-GB" b="1" dirty="0"/>
              <a:t>increases</a:t>
            </a:r>
            <a:r>
              <a:rPr lang="en-GB" dirty="0"/>
              <a:t>, the average energy of the particles increases.  Note that the peak of the graph </a:t>
            </a:r>
            <a:r>
              <a:rPr lang="en-GB" dirty="0" smtClean="0"/>
              <a:t>moves to the </a:t>
            </a:r>
            <a:r>
              <a:rPr lang="en-GB" b="1" dirty="0" smtClean="0"/>
              <a:t>right</a:t>
            </a:r>
            <a:r>
              <a:rPr lang="en-GB" dirty="0" smtClean="0"/>
              <a:t>. The </a:t>
            </a:r>
            <a:r>
              <a:rPr lang="en-GB" dirty="0"/>
              <a:t>energy spread of the molecules also increases so there are more molecules </a:t>
            </a:r>
            <a:r>
              <a:rPr lang="en-GB" dirty="0" smtClean="0"/>
              <a:t>with an energy greater than or equal to the activation energy </a:t>
            </a:r>
            <a:r>
              <a:rPr lang="en-GB" dirty="0" err="1" smtClean="0"/>
              <a:t>Ea</a:t>
            </a:r>
            <a:r>
              <a:rPr lang="en-GB" dirty="0" smtClean="0"/>
              <a:t> shown </a:t>
            </a:r>
            <a:r>
              <a:rPr lang="en-GB" dirty="0"/>
              <a:t>by the </a:t>
            </a:r>
            <a:r>
              <a:rPr lang="en-GB" b="1" dirty="0" smtClean="0"/>
              <a:t>increased</a:t>
            </a:r>
            <a:r>
              <a:rPr lang="en-GB" dirty="0" smtClean="0"/>
              <a:t> </a:t>
            </a:r>
            <a:r>
              <a:rPr lang="en-GB" dirty="0"/>
              <a:t>shaded area under the curve to the right of the EA </a:t>
            </a:r>
            <a:r>
              <a:rPr lang="en-GB" dirty="0" smtClean="0"/>
              <a:t>value</a:t>
            </a:r>
          </a:p>
          <a:p>
            <a:endParaRPr lang="en-GB" dirty="0"/>
          </a:p>
          <a:p>
            <a:r>
              <a:rPr lang="en-GB" dirty="0"/>
              <a:t>Remember that the total </a:t>
            </a:r>
            <a:r>
              <a:rPr lang="en-GB" b="1" dirty="0"/>
              <a:t>number of molecules remains the same so the area under each curve must remain the same.</a:t>
            </a:r>
            <a:endParaRPr lang="en-GB" dirty="0"/>
          </a:p>
          <a:p>
            <a:endParaRPr lang="en-GB" dirty="0"/>
          </a:p>
        </p:txBody>
      </p:sp>
      <p:sp>
        <p:nvSpPr>
          <p:cNvPr id="3" name="TextBox 2"/>
          <p:cNvSpPr txBox="1"/>
          <p:nvPr/>
        </p:nvSpPr>
        <p:spPr>
          <a:xfrm>
            <a:off x="5796136" y="692696"/>
            <a:ext cx="1872208" cy="369332"/>
          </a:xfrm>
          <a:prstGeom prst="rect">
            <a:avLst/>
          </a:prstGeom>
          <a:noFill/>
        </p:spPr>
        <p:txBody>
          <a:bodyPr wrap="square" rtlCol="0">
            <a:spAutoFit/>
          </a:bodyPr>
          <a:lstStyle/>
          <a:p>
            <a:r>
              <a:rPr lang="en-GB" b="1" dirty="0" smtClean="0"/>
              <a:t>Page 9 </a:t>
            </a:r>
            <a:endParaRPr lang="en-GB" b="1" dirty="0"/>
          </a:p>
        </p:txBody>
      </p:sp>
    </p:spTree>
    <p:extLst>
      <p:ext uri="{BB962C8B-B14F-4D97-AF65-F5344CB8AC3E}">
        <p14:creationId xmlns:p14="http://schemas.microsoft.com/office/powerpoint/2010/main" val="765975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2708920"/>
            <a:ext cx="7632848" cy="1477328"/>
          </a:xfrm>
          <a:prstGeom prst="rect">
            <a:avLst/>
          </a:prstGeom>
        </p:spPr>
        <p:txBody>
          <a:bodyPr wrap="square">
            <a:spAutoFit/>
          </a:bodyPr>
          <a:lstStyle/>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Draw and label the apparatus you would use to measure this rate of reaction.</a:t>
            </a: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Collection of gas method</a:t>
            </a:r>
          </a:p>
          <a:p>
            <a:pPr>
              <a:spcAft>
                <a:spcPts val="0"/>
              </a:spcAft>
            </a:pPr>
            <a:r>
              <a:rPr lang="en-GB" u="sng" dirty="0">
                <a:solidFill>
                  <a:srgbClr val="0000FF"/>
                </a:solidFill>
                <a:latin typeface="Arial" panose="020B0604020202020204" pitchFamily="34" charset="0"/>
                <a:ea typeface="Times New Roman" panose="02020603050405020304" pitchFamily="18" charset="0"/>
                <a:cs typeface="Times New Roman" panose="02020603050405020304" pitchFamily="18" charset="0"/>
                <a:hlinkClick r:id="rId2"/>
              </a:rPr>
              <a:t>https://www.youtube.com/watch?v=P-jE7KXYfPw</a:t>
            </a: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Loss of mass method</a:t>
            </a:r>
          </a:p>
          <a:p>
            <a:pPr>
              <a:spcAft>
                <a:spcPts val="0"/>
              </a:spcAft>
            </a:pPr>
            <a:r>
              <a:rPr lang="en-GB" u="sng" dirty="0">
                <a:solidFill>
                  <a:srgbClr val="0000FF"/>
                </a:solidFill>
                <a:latin typeface="Arial" panose="020B0604020202020204" pitchFamily="34" charset="0"/>
                <a:ea typeface="Times New Roman" panose="02020603050405020304" pitchFamily="18" charset="0"/>
                <a:cs typeface="Times New Roman" panose="02020603050405020304" pitchFamily="18" charset="0"/>
                <a:hlinkClick r:id="rId3"/>
              </a:rPr>
              <a:t>https://www.youtube.com/watch?v=0RUYNpdnALg</a:t>
            </a:r>
            <a:endParaRPr lang="en-GB"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Rectangle 4"/>
          <p:cNvSpPr/>
          <p:nvPr/>
        </p:nvSpPr>
        <p:spPr>
          <a:xfrm>
            <a:off x="755576" y="692696"/>
            <a:ext cx="5616624" cy="1508105"/>
          </a:xfrm>
          <a:prstGeom prst="rect">
            <a:avLst/>
          </a:prstGeom>
        </p:spPr>
        <p:txBody>
          <a:bodyPr wrap="square">
            <a:spAutoFit/>
          </a:bodyPr>
          <a:lstStyle/>
          <a:p>
            <a:pPr>
              <a:spcAft>
                <a:spcPts val="0"/>
              </a:spcAft>
            </a:pPr>
            <a:r>
              <a:rPr lang="en-GB" sz="2000" b="1" dirty="0">
                <a:latin typeface="Times New Roman" panose="02020603050405020304" pitchFamily="18" charset="0"/>
                <a:ea typeface="Times New Roman" panose="02020603050405020304" pitchFamily="18" charset="0"/>
                <a:cs typeface="Times New Roman" panose="02020603050405020304" pitchFamily="18" charset="0"/>
              </a:rPr>
              <a:t>Relative Reaction Rates</a:t>
            </a: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Ref 	Edexcel A-level Chemistry Book 1 page 262-264</a:t>
            </a: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Consider the reaction between calcium carbonate and hydrochloric acid</a:t>
            </a:r>
            <a:endParaRPr lang="en-GB"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TextBox 5"/>
          <p:cNvSpPr txBox="1"/>
          <p:nvPr/>
        </p:nvSpPr>
        <p:spPr>
          <a:xfrm>
            <a:off x="6660232" y="1268760"/>
            <a:ext cx="1800200" cy="369332"/>
          </a:xfrm>
          <a:prstGeom prst="rect">
            <a:avLst/>
          </a:prstGeom>
          <a:noFill/>
        </p:spPr>
        <p:txBody>
          <a:bodyPr wrap="square" rtlCol="0">
            <a:spAutoFit/>
          </a:bodyPr>
          <a:lstStyle/>
          <a:p>
            <a:r>
              <a:rPr lang="en-GB" b="1" dirty="0" smtClean="0"/>
              <a:t>Page 10-11</a:t>
            </a:r>
            <a:endParaRPr lang="en-GB" b="1" dirty="0"/>
          </a:p>
        </p:txBody>
      </p:sp>
    </p:spTree>
    <p:extLst>
      <p:ext uri="{BB962C8B-B14F-4D97-AF65-F5344CB8AC3E}">
        <p14:creationId xmlns:p14="http://schemas.microsoft.com/office/powerpoint/2010/main" val="465239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2331</Words>
  <Application>Microsoft Office PowerPoint</Application>
  <PresentationFormat>On-screen Show (4:3)</PresentationFormat>
  <Paragraphs>413</Paragraphs>
  <Slides>37</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Arial</vt:lpstr>
      <vt:lpstr>Calibri</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V. Kennard</dc:creator>
  <cp:lastModifiedBy>Fiona V. Kennard</cp:lastModifiedBy>
  <cp:revision>20</cp:revision>
  <cp:lastPrinted>2018-05-23T14:33:38Z</cp:lastPrinted>
  <dcterms:created xsi:type="dcterms:W3CDTF">2014-01-27T12:39:00Z</dcterms:created>
  <dcterms:modified xsi:type="dcterms:W3CDTF">2019-09-18T11:43:29Z</dcterms:modified>
</cp:coreProperties>
</file>