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62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33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05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83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4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246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4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88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45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48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73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90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Understanding spoken language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Phonology &amp; International Phonetic Alphabet</a:t>
            </a:r>
            <a:endParaRPr lang="en-GB" dirty="0"/>
          </a:p>
        </p:txBody>
      </p:sp>
      <p:pic>
        <p:nvPicPr>
          <p:cNvPr id="4" name="Picture 2" descr="http://media.npr.org/assets/news/2010/08/10/vocaltract_custom.jpg?t=1281448165&amp;s=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75670" y="3808456"/>
            <a:ext cx="2484349" cy="25920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27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Short Vowels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/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b="1" dirty="0" smtClean="0">
                <a:cs typeface="Times New Roman" pitchFamily="18" charset="0"/>
              </a:rPr>
              <a:t>/ </a:t>
            </a:r>
            <a:r>
              <a:rPr lang="en-GB" dirty="0" smtClean="0">
                <a:cs typeface="Times New Roman" pitchFamily="18" charset="0"/>
              </a:rPr>
              <a:t>-</a:t>
            </a:r>
          </a:p>
          <a:p>
            <a:r>
              <a:rPr lang="en-GB" b="1" dirty="0" smtClean="0">
                <a:latin typeface="+mj-lt"/>
                <a:cs typeface="Times New Roman" pitchFamily="18" charset="0"/>
              </a:rPr>
              <a:t>/ɛ/ </a:t>
            </a:r>
            <a:r>
              <a:rPr lang="en-GB" dirty="0" smtClean="0">
                <a:latin typeface="+mj-lt"/>
                <a:cs typeface="Times New Roman" pitchFamily="18" charset="0"/>
              </a:rPr>
              <a:t>-</a:t>
            </a:r>
          </a:p>
          <a:p>
            <a:r>
              <a:rPr lang="en-GB" b="1" dirty="0" smtClean="0">
                <a:latin typeface="+mj-lt"/>
                <a:cs typeface="Times New Roman" pitchFamily="18" charset="0"/>
              </a:rPr>
              <a:t>/</a:t>
            </a:r>
            <a:r>
              <a:rPr lang="en-GB" b="1" dirty="0" smtClean="0"/>
              <a:t>ə/ </a:t>
            </a:r>
            <a:r>
              <a:rPr lang="en-GB" dirty="0" smtClean="0"/>
              <a:t>(schwa) – </a:t>
            </a:r>
          </a:p>
          <a:p>
            <a:r>
              <a:rPr lang="en-GB" b="1" dirty="0" smtClean="0">
                <a:latin typeface="+mj-lt"/>
                <a:cs typeface="Times New Roman" pitchFamily="18" charset="0"/>
              </a:rPr>
              <a:t>/</a:t>
            </a:r>
            <a:r>
              <a:rPr lang="en-GB" b="1" dirty="0" err="1" smtClean="0">
                <a:latin typeface="+mj-lt"/>
                <a:cs typeface="Times New Roman" pitchFamily="18" charset="0"/>
              </a:rPr>
              <a:t>i</a:t>
            </a:r>
            <a:r>
              <a:rPr lang="en-GB" b="1" dirty="0" smtClean="0">
                <a:latin typeface="+mj-lt"/>
                <a:cs typeface="Times New Roman" pitchFamily="18" charset="0"/>
              </a:rPr>
              <a:t>/ </a:t>
            </a:r>
            <a:r>
              <a:rPr lang="en-GB" dirty="0" smtClean="0">
                <a:latin typeface="+mj-lt"/>
                <a:cs typeface="Times New Roman" pitchFamily="18" charset="0"/>
              </a:rPr>
              <a:t>-</a:t>
            </a:r>
          </a:p>
          <a:p>
            <a:r>
              <a:rPr lang="en-GB" b="1" dirty="0" smtClean="0">
                <a:latin typeface="+mj-lt"/>
                <a:cs typeface="Times New Roman" pitchFamily="18" charset="0"/>
              </a:rPr>
              <a:t>/ʌ/ </a:t>
            </a:r>
            <a:r>
              <a:rPr lang="en-GB" dirty="0" smtClean="0">
                <a:latin typeface="+mj-lt"/>
                <a:cs typeface="Times New Roman" pitchFamily="18" charset="0"/>
              </a:rPr>
              <a:t>-</a:t>
            </a:r>
          </a:p>
          <a:p>
            <a:r>
              <a:rPr lang="en-GB" b="1" dirty="0" smtClean="0">
                <a:latin typeface="+mj-lt"/>
                <a:cs typeface="Times New Roman" pitchFamily="18" charset="0"/>
              </a:rPr>
              <a:t>/ʊ/ </a:t>
            </a:r>
            <a:r>
              <a:rPr lang="en-GB" dirty="0" smtClean="0">
                <a:latin typeface="+mj-lt"/>
                <a:cs typeface="Times New Roman" pitchFamily="18" charset="0"/>
              </a:rPr>
              <a:t>-</a:t>
            </a:r>
          </a:p>
          <a:p>
            <a:r>
              <a:rPr lang="en-GB" b="1" dirty="0" smtClean="0">
                <a:latin typeface="+mj-lt"/>
                <a:cs typeface="Times New Roman" pitchFamily="18" charset="0"/>
              </a:rPr>
              <a:t>/</a:t>
            </a:r>
            <a:r>
              <a:rPr lang="en-GB" b="1" dirty="0" smtClean="0"/>
              <a:t>æ/ </a:t>
            </a:r>
            <a:r>
              <a:rPr lang="en-GB" dirty="0" smtClean="0"/>
              <a:t>-</a:t>
            </a:r>
          </a:p>
          <a:p>
            <a:r>
              <a:rPr lang="en-GB" b="1" dirty="0" smtClean="0">
                <a:latin typeface="+mj-lt"/>
                <a:cs typeface="Times New Roman" pitchFamily="18" charset="0"/>
              </a:rPr>
              <a:t>/ɒ/ </a:t>
            </a:r>
            <a:r>
              <a:rPr lang="en-GB" dirty="0" smtClean="0">
                <a:latin typeface="+mj-lt"/>
                <a:cs typeface="Times New Roman" pitchFamily="18" charset="0"/>
              </a:rPr>
              <a:t>-</a:t>
            </a:r>
            <a:endParaRPr lang="en-GB" b="1" dirty="0">
              <a:latin typeface="+mj-lt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19030" y="1965960"/>
            <a:ext cx="1008609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900" dirty="0">
                <a:solidFill>
                  <a:srgbClr val="00B0F0"/>
                </a:solidFill>
                <a:cs typeface="Times New Roman" pitchFamily="18" charset="0"/>
              </a:rPr>
              <a:t>qu</a:t>
            </a:r>
            <a:r>
              <a:rPr lang="en-GB" sz="2900" b="1" dirty="0">
                <a:solidFill>
                  <a:srgbClr val="00B0F0"/>
                </a:solidFill>
                <a:cs typeface="Times New Roman" pitchFamily="18" charset="0"/>
              </a:rPr>
              <a:t>i</a:t>
            </a:r>
            <a:r>
              <a:rPr lang="en-GB" sz="2900" dirty="0">
                <a:solidFill>
                  <a:srgbClr val="00B0F0"/>
                </a:solidFill>
                <a:cs typeface="Times New Roman" pitchFamily="18" charset="0"/>
              </a:rPr>
              <a:t>ck</a:t>
            </a:r>
            <a:endParaRPr lang="en-GB" sz="29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44943" y="2486369"/>
            <a:ext cx="267092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900" dirty="0">
                <a:solidFill>
                  <a:srgbClr val="00B0F0"/>
                </a:solidFill>
                <a:cs typeface="Times New Roman" pitchFamily="18" charset="0"/>
              </a:rPr>
              <a:t>fr</a:t>
            </a:r>
            <a:r>
              <a:rPr lang="en-GB" sz="2900" b="1" dirty="0">
                <a:solidFill>
                  <a:srgbClr val="00B0F0"/>
                </a:solidFill>
                <a:cs typeface="Times New Roman" pitchFamily="18" charset="0"/>
              </a:rPr>
              <a:t>ie</a:t>
            </a:r>
            <a:r>
              <a:rPr lang="en-GB" sz="2900" dirty="0">
                <a:solidFill>
                  <a:srgbClr val="00B0F0"/>
                </a:solidFill>
                <a:cs typeface="Times New Roman" pitchFamily="18" charset="0"/>
              </a:rPr>
              <a:t>nd, s</a:t>
            </a:r>
            <a:r>
              <a:rPr lang="en-GB" sz="2900" b="1" dirty="0">
                <a:solidFill>
                  <a:srgbClr val="00B0F0"/>
                </a:solidFill>
                <a:cs typeface="Times New Roman" pitchFamily="18" charset="0"/>
              </a:rPr>
              <a:t>ai</a:t>
            </a:r>
            <a:r>
              <a:rPr lang="en-GB" sz="2900" dirty="0">
                <a:solidFill>
                  <a:srgbClr val="00B0F0"/>
                </a:solidFill>
                <a:cs typeface="Times New Roman" pitchFamily="18" charset="0"/>
              </a:rPr>
              <a:t>d, b</a:t>
            </a:r>
            <a:r>
              <a:rPr lang="en-GB" sz="2900" b="1" dirty="0">
                <a:solidFill>
                  <a:srgbClr val="00B0F0"/>
                </a:solidFill>
                <a:cs typeface="Times New Roman" pitchFamily="18" charset="0"/>
              </a:rPr>
              <a:t>e</a:t>
            </a:r>
            <a:r>
              <a:rPr lang="en-GB" sz="2900" dirty="0">
                <a:solidFill>
                  <a:srgbClr val="00B0F0"/>
                </a:solidFill>
                <a:cs typeface="Times New Roman" pitchFamily="18" charset="0"/>
              </a:rPr>
              <a:t>d</a:t>
            </a:r>
            <a:endParaRPr lang="en-GB" sz="2900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65800" y="2959697"/>
            <a:ext cx="2198038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900" dirty="0">
                <a:solidFill>
                  <a:srgbClr val="00B0F0"/>
                </a:solidFill>
              </a:rPr>
              <a:t>wat</a:t>
            </a:r>
            <a:r>
              <a:rPr lang="en-GB" sz="2900" b="1" dirty="0">
                <a:solidFill>
                  <a:srgbClr val="00B0F0"/>
                </a:solidFill>
              </a:rPr>
              <a:t>er</a:t>
            </a:r>
            <a:r>
              <a:rPr lang="en-GB" sz="2900" dirty="0">
                <a:solidFill>
                  <a:srgbClr val="00B0F0"/>
                </a:solidFill>
              </a:rPr>
              <a:t>, </a:t>
            </a:r>
            <a:r>
              <a:rPr lang="en-GB" sz="2900" b="1" dirty="0">
                <a:solidFill>
                  <a:srgbClr val="00B0F0"/>
                </a:solidFill>
              </a:rPr>
              <a:t>a</a:t>
            </a:r>
            <a:r>
              <a:rPr lang="en-GB" sz="2900" dirty="0">
                <a:solidFill>
                  <a:srgbClr val="00B0F0"/>
                </a:solidFill>
              </a:rPr>
              <a:t>bove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96588" y="3384427"/>
            <a:ext cx="103105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900" dirty="0">
                <a:solidFill>
                  <a:srgbClr val="00B0F0"/>
                </a:solidFill>
                <a:cs typeface="Times New Roman" pitchFamily="18" charset="0"/>
              </a:rPr>
              <a:t>part</a:t>
            </a:r>
            <a:r>
              <a:rPr lang="en-GB" sz="2900" b="1" dirty="0">
                <a:solidFill>
                  <a:srgbClr val="00B0F0"/>
                </a:solidFill>
                <a:cs typeface="Times New Roman" pitchFamily="18" charset="0"/>
              </a:rPr>
              <a:t>y</a:t>
            </a:r>
            <a:endParaRPr lang="en-GB" sz="29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4943" y="3923036"/>
            <a:ext cx="2190023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900" dirty="0">
                <a:solidFill>
                  <a:srgbClr val="00B0F0"/>
                </a:solidFill>
                <a:cs typeface="Times New Roman" pitchFamily="18" charset="0"/>
              </a:rPr>
              <a:t>dr</a:t>
            </a:r>
            <a:r>
              <a:rPr lang="en-GB" sz="2900" b="1" dirty="0">
                <a:solidFill>
                  <a:srgbClr val="00B0F0"/>
                </a:solidFill>
                <a:cs typeface="Times New Roman" pitchFamily="18" charset="0"/>
              </a:rPr>
              <a:t>u</a:t>
            </a:r>
            <a:r>
              <a:rPr lang="en-GB" sz="2900" dirty="0">
                <a:solidFill>
                  <a:srgbClr val="00B0F0"/>
                </a:solidFill>
                <a:cs typeface="Times New Roman" pitchFamily="18" charset="0"/>
              </a:rPr>
              <a:t>nk, t</a:t>
            </a:r>
            <a:r>
              <a:rPr lang="en-GB" sz="2900" b="1" dirty="0">
                <a:solidFill>
                  <a:srgbClr val="00B0F0"/>
                </a:solidFill>
                <a:cs typeface="Times New Roman" pitchFamily="18" charset="0"/>
              </a:rPr>
              <a:t>ou</a:t>
            </a:r>
            <a:r>
              <a:rPr lang="en-GB" sz="2900" dirty="0">
                <a:solidFill>
                  <a:srgbClr val="00B0F0"/>
                </a:solidFill>
                <a:cs typeface="Times New Roman" pitchFamily="18" charset="0"/>
              </a:rPr>
              <a:t>gh</a:t>
            </a:r>
            <a:endParaRPr lang="en-GB" sz="2900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0485" y="4415272"/>
            <a:ext cx="1423788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900" dirty="0">
                <a:solidFill>
                  <a:srgbClr val="00B0F0"/>
                </a:solidFill>
                <a:cs typeface="Times New Roman" pitchFamily="18" charset="0"/>
              </a:rPr>
              <a:t>f</a:t>
            </a:r>
            <a:r>
              <a:rPr lang="en-GB" sz="2900" b="1" dirty="0">
                <a:solidFill>
                  <a:srgbClr val="00B0F0"/>
                </a:solidFill>
                <a:cs typeface="Times New Roman" pitchFamily="18" charset="0"/>
              </a:rPr>
              <a:t>u</a:t>
            </a:r>
            <a:r>
              <a:rPr lang="en-GB" sz="2900" dirty="0">
                <a:solidFill>
                  <a:srgbClr val="00B0F0"/>
                </a:solidFill>
                <a:cs typeface="Times New Roman" pitchFamily="18" charset="0"/>
              </a:rPr>
              <a:t>ll, p</a:t>
            </a:r>
            <a:r>
              <a:rPr lang="en-GB" sz="2900" b="1" dirty="0">
                <a:solidFill>
                  <a:srgbClr val="00B0F0"/>
                </a:solidFill>
                <a:cs typeface="Times New Roman" pitchFamily="18" charset="0"/>
              </a:rPr>
              <a:t>u</a:t>
            </a:r>
            <a:r>
              <a:rPr lang="en-GB" sz="2900" dirty="0">
                <a:solidFill>
                  <a:srgbClr val="00B0F0"/>
                </a:solidFill>
                <a:cs typeface="Times New Roman" pitchFamily="18" charset="0"/>
              </a:rPr>
              <a:t>t</a:t>
            </a:r>
            <a:endParaRPr lang="en-GB" sz="29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9943" y="4876968"/>
            <a:ext cx="88678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900" dirty="0">
                <a:solidFill>
                  <a:srgbClr val="00B0F0"/>
                </a:solidFill>
              </a:rPr>
              <a:t>sp</a:t>
            </a:r>
            <a:r>
              <a:rPr lang="en-GB" sz="2900" b="1" dirty="0">
                <a:solidFill>
                  <a:srgbClr val="00B0F0"/>
                </a:solidFill>
              </a:rPr>
              <a:t>a</a:t>
            </a:r>
            <a:r>
              <a:rPr lang="en-GB" sz="2900" dirty="0">
                <a:solidFill>
                  <a:srgbClr val="00B0F0"/>
                </a:solidFill>
              </a:rPr>
              <a:t>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79943" y="5359703"/>
            <a:ext cx="189827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900" dirty="0">
                <a:solidFill>
                  <a:srgbClr val="00B0F0"/>
                </a:solidFill>
                <a:cs typeface="Times New Roman" pitchFamily="18" charset="0"/>
              </a:rPr>
              <a:t>w</a:t>
            </a:r>
            <a:r>
              <a:rPr lang="en-GB" sz="2900" b="1" dirty="0">
                <a:solidFill>
                  <a:srgbClr val="00B0F0"/>
                </a:solidFill>
                <a:cs typeface="Times New Roman" pitchFamily="18" charset="0"/>
              </a:rPr>
              <a:t>a</a:t>
            </a:r>
            <a:r>
              <a:rPr lang="en-GB" sz="2900" dirty="0">
                <a:solidFill>
                  <a:srgbClr val="00B0F0"/>
                </a:solidFill>
                <a:cs typeface="Times New Roman" pitchFamily="18" charset="0"/>
              </a:rPr>
              <a:t>tch, h</a:t>
            </a:r>
            <a:r>
              <a:rPr lang="en-GB" sz="2900" b="1" dirty="0">
                <a:solidFill>
                  <a:srgbClr val="00B0F0"/>
                </a:solidFill>
                <a:cs typeface="Times New Roman" pitchFamily="18" charset="0"/>
              </a:rPr>
              <a:t>o</a:t>
            </a:r>
            <a:r>
              <a:rPr lang="en-GB" sz="2900" dirty="0">
                <a:solidFill>
                  <a:srgbClr val="00B0F0"/>
                </a:solidFill>
                <a:cs typeface="Times New Roman" pitchFamily="18" charset="0"/>
              </a:rPr>
              <a:t>t</a:t>
            </a:r>
            <a:endParaRPr lang="en-GB" sz="29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52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Diphthongs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46414" y="1893530"/>
            <a:ext cx="8363272" cy="45651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i="1" dirty="0" smtClean="0"/>
              <a:t>	A vowel in which there is a perceptible change in quality during a syllable</a:t>
            </a:r>
          </a:p>
          <a:p>
            <a:pPr>
              <a:buNone/>
            </a:pPr>
            <a:endParaRPr lang="en-GB" i="1" dirty="0"/>
          </a:p>
          <a:p>
            <a:r>
              <a:rPr lang="en-GB" b="1" dirty="0" smtClean="0"/>
              <a:t>/</a:t>
            </a:r>
            <a:r>
              <a:rPr lang="en-GB" b="1" dirty="0" err="1" smtClean="0"/>
              <a:t>e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b="1" dirty="0" smtClean="0"/>
              <a:t>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</a:t>
            </a:r>
            <a:r>
              <a:rPr lang="en-GB" b="1" dirty="0" err="1" smtClean="0"/>
              <a:t>a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b="1" dirty="0" smtClean="0"/>
              <a:t>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</a:t>
            </a:r>
            <a:r>
              <a:rPr lang="en-GB" b="1" dirty="0" err="1" smtClean="0"/>
              <a:t>əʊ</a:t>
            </a:r>
            <a:r>
              <a:rPr lang="en-GB" b="1" dirty="0" smtClean="0"/>
              <a:t>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b="1" dirty="0" err="1" smtClean="0"/>
              <a:t>ə</a:t>
            </a:r>
            <a:r>
              <a:rPr lang="en-GB" b="1" dirty="0" smtClean="0"/>
              <a:t>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</a:t>
            </a:r>
            <a:r>
              <a:rPr lang="en-GB" b="1" dirty="0" err="1" smtClean="0">
                <a:cs typeface="Times New Roman" pitchFamily="18" charset="0"/>
              </a:rPr>
              <a:t>ɛ</a:t>
            </a:r>
            <a:r>
              <a:rPr lang="en-GB" b="1" dirty="0" err="1" smtClean="0"/>
              <a:t>ə</a:t>
            </a:r>
            <a:r>
              <a:rPr lang="en-GB" b="1" dirty="0" smtClean="0"/>
              <a:t>/ </a:t>
            </a:r>
            <a:r>
              <a:rPr lang="en-GB" dirty="0" smtClean="0"/>
              <a:t>-</a:t>
            </a:r>
            <a:endParaRPr lang="en-GB" b="1" dirty="0" smtClean="0"/>
          </a:p>
          <a:p>
            <a:r>
              <a:rPr lang="en-GB" b="1" dirty="0" smtClean="0"/>
              <a:t>/</a:t>
            </a:r>
            <a:r>
              <a:rPr lang="en-GB" b="1" dirty="0" err="1" smtClean="0"/>
              <a:t>aʊ</a:t>
            </a:r>
            <a:r>
              <a:rPr lang="en-GB" b="1" dirty="0" smtClean="0"/>
              <a:t>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</a:t>
            </a:r>
            <a:r>
              <a:rPr lang="en-GB" b="1" dirty="0" err="1" smtClean="0"/>
              <a:t>ɔ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b="1" dirty="0" smtClean="0"/>
              <a:t>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</a:t>
            </a:r>
            <a:r>
              <a:rPr lang="en-GB" b="1" dirty="0" err="1" smtClean="0"/>
              <a:t>ʊə</a:t>
            </a:r>
            <a:r>
              <a:rPr lang="en-GB" b="1" dirty="0" smtClean="0"/>
              <a:t>/ </a:t>
            </a:r>
            <a:r>
              <a:rPr lang="en-GB" dirty="0" smtClean="0"/>
              <a:t>-</a:t>
            </a:r>
            <a:endParaRPr lang="en-GB" sz="35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58502" y="2639973"/>
            <a:ext cx="324967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>
                <a:solidFill>
                  <a:srgbClr val="00B0F0"/>
                </a:solidFill>
              </a:rPr>
              <a:t>pr</a:t>
            </a:r>
            <a:r>
              <a:rPr lang="en-GB" sz="2500" b="1" dirty="0">
                <a:solidFill>
                  <a:srgbClr val="00B0F0"/>
                </a:solidFill>
              </a:rPr>
              <a:t>ay</a:t>
            </a:r>
            <a:r>
              <a:rPr lang="en-GB" sz="2500" dirty="0">
                <a:solidFill>
                  <a:srgbClr val="00B0F0"/>
                </a:solidFill>
              </a:rPr>
              <a:t>, sl</a:t>
            </a:r>
            <a:r>
              <a:rPr lang="en-GB" sz="2500" b="1" dirty="0">
                <a:solidFill>
                  <a:srgbClr val="00B0F0"/>
                </a:solidFill>
              </a:rPr>
              <a:t>eigh</a:t>
            </a:r>
            <a:r>
              <a:rPr lang="en-GB" sz="2500" dirty="0">
                <a:solidFill>
                  <a:srgbClr val="00B0F0"/>
                </a:solidFill>
              </a:rPr>
              <a:t>, gr</a:t>
            </a:r>
            <a:r>
              <a:rPr lang="en-GB" sz="2500" b="1" dirty="0">
                <a:solidFill>
                  <a:srgbClr val="00B0F0"/>
                </a:solidFill>
              </a:rPr>
              <a:t>ey</a:t>
            </a:r>
            <a:r>
              <a:rPr lang="en-GB" sz="2500" dirty="0">
                <a:solidFill>
                  <a:srgbClr val="00B0F0"/>
                </a:solidFill>
              </a:rPr>
              <a:t>, f</a:t>
            </a:r>
            <a:r>
              <a:rPr lang="en-GB" sz="2500" b="1" dirty="0">
                <a:solidFill>
                  <a:srgbClr val="00B0F0"/>
                </a:solidFill>
              </a:rPr>
              <a:t>a</a:t>
            </a:r>
            <a:r>
              <a:rPr lang="en-GB" sz="2500" dirty="0">
                <a:solidFill>
                  <a:srgbClr val="00B0F0"/>
                </a:solidFill>
              </a:rPr>
              <a:t>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8502" y="3117027"/>
            <a:ext cx="228299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>
                <a:solidFill>
                  <a:srgbClr val="00B0F0"/>
                </a:solidFill>
              </a:rPr>
              <a:t>fr</a:t>
            </a:r>
            <a:r>
              <a:rPr lang="en-GB" sz="2500" b="1" dirty="0">
                <a:solidFill>
                  <a:srgbClr val="00B0F0"/>
                </a:solidFill>
              </a:rPr>
              <a:t>y</a:t>
            </a:r>
            <a:r>
              <a:rPr lang="en-GB" sz="2500" dirty="0">
                <a:solidFill>
                  <a:srgbClr val="00B0F0"/>
                </a:solidFill>
              </a:rPr>
              <a:t>, h</a:t>
            </a:r>
            <a:r>
              <a:rPr lang="en-GB" sz="2500" b="1" dirty="0">
                <a:solidFill>
                  <a:srgbClr val="00B0F0"/>
                </a:solidFill>
              </a:rPr>
              <a:t>igh</a:t>
            </a:r>
            <a:r>
              <a:rPr lang="en-GB" sz="2500" dirty="0">
                <a:solidFill>
                  <a:srgbClr val="00B0F0"/>
                </a:solidFill>
              </a:rPr>
              <a:t>, sp</a:t>
            </a:r>
            <a:r>
              <a:rPr lang="en-GB" sz="2500" b="1" dirty="0">
                <a:solidFill>
                  <a:srgbClr val="00B0F0"/>
                </a:solidFill>
              </a:rPr>
              <a:t>i</a:t>
            </a:r>
            <a:r>
              <a:rPr lang="en-GB" sz="2500" dirty="0">
                <a:solidFill>
                  <a:srgbClr val="00B0F0"/>
                </a:solidFill>
              </a:rPr>
              <a:t>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98502" y="3514509"/>
            <a:ext cx="187423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>
                <a:solidFill>
                  <a:srgbClr val="00B0F0"/>
                </a:solidFill>
              </a:rPr>
              <a:t>g</a:t>
            </a:r>
            <a:r>
              <a:rPr lang="en-GB" sz="2500" b="1" dirty="0">
                <a:solidFill>
                  <a:srgbClr val="00B0F0"/>
                </a:solidFill>
              </a:rPr>
              <a:t>o</a:t>
            </a:r>
            <a:r>
              <a:rPr lang="en-GB" sz="2500" dirty="0">
                <a:solidFill>
                  <a:srgbClr val="00B0F0"/>
                </a:solidFill>
              </a:rPr>
              <a:t>, b</a:t>
            </a:r>
            <a:r>
              <a:rPr lang="en-GB" sz="2500" b="1" dirty="0">
                <a:solidFill>
                  <a:srgbClr val="00B0F0"/>
                </a:solidFill>
              </a:rPr>
              <a:t>ow</a:t>
            </a:r>
            <a:r>
              <a:rPr lang="en-GB" sz="2500" dirty="0">
                <a:solidFill>
                  <a:srgbClr val="00B0F0"/>
                </a:solidFill>
              </a:rPr>
              <a:t>, t</a:t>
            </a:r>
            <a:r>
              <a:rPr lang="en-GB" sz="2500" b="1" dirty="0">
                <a:solidFill>
                  <a:srgbClr val="00B0F0"/>
                </a:solidFill>
              </a:rPr>
              <a:t>oe</a:t>
            </a:r>
            <a:endParaRPr lang="en-GB" sz="2500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04989" y="3994374"/>
            <a:ext cx="223651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500" dirty="0">
                <a:solidFill>
                  <a:srgbClr val="00B0F0"/>
                </a:solidFill>
              </a:rPr>
              <a:t>h</a:t>
            </a:r>
            <a:r>
              <a:rPr lang="en-GB" sz="2500" b="1" dirty="0">
                <a:solidFill>
                  <a:srgbClr val="00B0F0"/>
                </a:solidFill>
              </a:rPr>
              <a:t>ear</a:t>
            </a:r>
            <a:r>
              <a:rPr lang="en-GB" sz="2500" dirty="0">
                <a:solidFill>
                  <a:srgbClr val="00B0F0"/>
                </a:solidFill>
              </a:rPr>
              <a:t>, p</a:t>
            </a:r>
            <a:r>
              <a:rPr lang="en-GB" sz="2500" b="1" dirty="0">
                <a:solidFill>
                  <a:srgbClr val="00B0F0"/>
                </a:solidFill>
              </a:rPr>
              <a:t>ier</a:t>
            </a:r>
            <a:r>
              <a:rPr lang="en-GB" sz="2500" dirty="0">
                <a:solidFill>
                  <a:srgbClr val="00B0F0"/>
                </a:solidFill>
              </a:rPr>
              <a:t>, b</a:t>
            </a:r>
            <a:r>
              <a:rPr lang="en-GB" sz="2500" b="1" dirty="0">
                <a:solidFill>
                  <a:srgbClr val="00B0F0"/>
                </a:solidFill>
              </a:rPr>
              <a:t>eer</a:t>
            </a:r>
            <a:endParaRPr lang="en-GB" sz="250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04989" y="4396609"/>
            <a:ext cx="320312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>
                <a:solidFill>
                  <a:srgbClr val="00B0F0"/>
                </a:solidFill>
              </a:rPr>
              <a:t>c</a:t>
            </a:r>
            <a:r>
              <a:rPr lang="en-GB" sz="2500" b="1" dirty="0">
                <a:solidFill>
                  <a:srgbClr val="00B0F0"/>
                </a:solidFill>
              </a:rPr>
              <a:t>are</a:t>
            </a:r>
            <a:r>
              <a:rPr lang="en-GB" sz="2500" dirty="0">
                <a:solidFill>
                  <a:srgbClr val="00B0F0"/>
                </a:solidFill>
              </a:rPr>
              <a:t>, b</a:t>
            </a:r>
            <a:r>
              <a:rPr lang="en-GB" sz="2500" b="1" dirty="0">
                <a:solidFill>
                  <a:srgbClr val="00B0F0"/>
                </a:solidFill>
              </a:rPr>
              <a:t>ear</a:t>
            </a:r>
            <a:r>
              <a:rPr lang="en-GB" sz="2500" dirty="0">
                <a:solidFill>
                  <a:srgbClr val="00B0F0"/>
                </a:solidFill>
              </a:rPr>
              <a:t>, fl</a:t>
            </a:r>
            <a:r>
              <a:rPr lang="en-GB" sz="2500" b="1" dirty="0">
                <a:solidFill>
                  <a:srgbClr val="00B0F0"/>
                </a:solidFill>
              </a:rPr>
              <a:t>air</a:t>
            </a:r>
            <a:r>
              <a:rPr lang="en-GB" sz="2500" dirty="0">
                <a:solidFill>
                  <a:srgbClr val="00B0F0"/>
                </a:solidFill>
              </a:rPr>
              <a:t>, wh</a:t>
            </a:r>
            <a:r>
              <a:rPr lang="en-GB" sz="2500" b="1" dirty="0">
                <a:solidFill>
                  <a:srgbClr val="00B0F0"/>
                </a:solidFill>
              </a:rPr>
              <a:t>ere</a:t>
            </a:r>
            <a:endParaRPr lang="en-GB" sz="25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69271" y="4828783"/>
            <a:ext cx="177324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>
                <a:solidFill>
                  <a:srgbClr val="00B0F0"/>
                </a:solidFill>
              </a:rPr>
              <a:t>c</a:t>
            </a:r>
            <a:r>
              <a:rPr lang="en-GB" sz="2500" b="1" dirty="0">
                <a:solidFill>
                  <a:srgbClr val="00B0F0"/>
                </a:solidFill>
              </a:rPr>
              <a:t>ow</a:t>
            </a:r>
            <a:r>
              <a:rPr lang="en-GB" sz="2500" dirty="0">
                <a:solidFill>
                  <a:srgbClr val="00B0F0"/>
                </a:solidFill>
              </a:rPr>
              <a:t>, b</a:t>
            </a:r>
            <a:r>
              <a:rPr lang="en-GB" sz="2500" b="1" dirty="0">
                <a:solidFill>
                  <a:srgbClr val="00B0F0"/>
                </a:solidFill>
              </a:rPr>
              <a:t>ough</a:t>
            </a:r>
            <a:endParaRPr lang="en-GB" sz="2500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51294" y="5265204"/>
            <a:ext cx="156485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>
                <a:solidFill>
                  <a:srgbClr val="00B0F0"/>
                </a:solidFill>
              </a:rPr>
              <a:t>b</a:t>
            </a:r>
            <a:r>
              <a:rPr lang="en-GB" sz="2500" b="1" dirty="0">
                <a:solidFill>
                  <a:srgbClr val="00B0F0"/>
                </a:solidFill>
              </a:rPr>
              <a:t>oy</a:t>
            </a:r>
            <a:r>
              <a:rPr lang="en-GB" sz="2500" dirty="0">
                <a:solidFill>
                  <a:srgbClr val="00B0F0"/>
                </a:solidFill>
              </a:rPr>
              <a:t>, n</a:t>
            </a:r>
            <a:r>
              <a:rPr lang="en-GB" sz="2500" b="1" dirty="0">
                <a:solidFill>
                  <a:srgbClr val="00B0F0"/>
                </a:solidFill>
              </a:rPr>
              <a:t>oi</a:t>
            </a:r>
            <a:r>
              <a:rPr lang="en-GB" sz="2500" dirty="0">
                <a:solidFill>
                  <a:srgbClr val="00B0F0"/>
                </a:solidFill>
              </a:rPr>
              <a:t>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69271" y="5694220"/>
            <a:ext cx="154721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>
                <a:solidFill>
                  <a:srgbClr val="00B0F0"/>
                </a:solidFill>
              </a:rPr>
              <a:t>t</a:t>
            </a:r>
            <a:r>
              <a:rPr lang="en-GB" sz="2500" b="1" dirty="0">
                <a:solidFill>
                  <a:srgbClr val="00B0F0"/>
                </a:solidFill>
              </a:rPr>
              <a:t>our</a:t>
            </a:r>
            <a:r>
              <a:rPr lang="en-GB" sz="2500" dirty="0">
                <a:solidFill>
                  <a:srgbClr val="00B0F0"/>
                </a:solidFill>
              </a:rPr>
              <a:t>, p</a:t>
            </a:r>
            <a:r>
              <a:rPr lang="en-GB" sz="2500" b="1" dirty="0">
                <a:solidFill>
                  <a:srgbClr val="00B0F0"/>
                </a:solidFill>
              </a:rPr>
              <a:t>oor</a:t>
            </a:r>
            <a:endParaRPr lang="en-GB" sz="25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27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Consonants: Plosives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sz="3600" i="1" dirty="0"/>
              <a:t>Created when the airflow is blocked for a brief time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smtClean="0"/>
              <a:t>Voiced:</a:t>
            </a:r>
          </a:p>
          <a:p>
            <a:r>
              <a:rPr lang="en-GB" b="1" dirty="0" smtClean="0"/>
              <a:t>/b/ </a:t>
            </a:r>
            <a:r>
              <a:rPr lang="en-GB" dirty="0" smtClean="0"/>
              <a:t>- </a:t>
            </a:r>
            <a:r>
              <a:rPr lang="en-GB" b="1" dirty="0" smtClean="0"/>
              <a:t>b</a:t>
            </a:r>
            <a:r>
              <a:rPr lang="en-GB" dirty="0" smtClean="0"/>
              <a:t>ig, cra</a:t>
            </a:r>
            <a:r>
              <a:rPr lang="en-GB" b="1" dirty="0" smtClean="0"/>
              <a:t>b</a:t>
            </a:r>
            <a:endParaRPr lang="en-GB" dirty="0" smtClean="0"/>
          </a:p>
          <a:p>
            <a:r>
              <a:rPr lang="en-GB" b="1" dirty="0" smtClean="0"/>
              <a:t>/d/ </a:t>
            </a:r>
            <a:r>
              <a:rPr lang="en-GB" dirty="0" smtClean="0"/>
              <a:t>- </a:t>
            </a:r>
            <a:r>
              <a:rPr lang="en-GB" b="1" dirty="0" smtClean="0"/>
              <a:t>d</a:t>
            </a:r>
            <a:r>
              <a:rPr lang="en-GB" dirty="0" smtClean="0"/>
              <a:t>og, co</a:t>
            </a:r>
            <a:r>
              <a:rPr lang="en-GB" b="1" dirty="0" smtClean="0"/>
              <a:t>d</a:t>
            </a:r>
            <a:endParaRPr lang="en-GB" dirty="0" smtClean="0"/>
          </a:p>
          <a:p>
            <a:r>
              <a:rPr lang="en-GB" b="1" dirty="0" smtClean="0"/>
              <a:t>/g/ </a:t>
            </a:r>
            <a:r>
              <a:rPr lang="en-GB" dirty="0" smtClean="0"/>
              <a:t>- </a:t>
            </a:r>
            <a:r>
              <a:rPr lang="en-GB" b="1" dirty="0" smtClean="0"/>
              <a:t>g</a:t>
            </a:r>
            <a:r>
              <a:rPr lang="en-GB" dirty="0" smtClean="0"/>
              <a:t>arden, da</a:t>
            </a:r>
            <a:r>
              <a:rPr lang="en-GB" b="1" dirty="0" smtClean="0"/>
              <a:t>gg</a:t>
            </a:r>
            <a:r>
              <a:rPr lang="en-GB" dirty="0" smtClean="0"/>
              <a:t>er, lo</a:t>
            </a:r>
            <a:r>
              <a:rPr lang="en-GB" b="1" dirty="0" smtClean="0"/>
              <a:t>g</a:t>
            </a:r>
            <a:endParaRPr lang="en-GB" dirty="0" smtClean="0"/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smtClean="0"/>
              <a:t>Unvoiced:</a:t>
            </a:r>
          </a:p>
          <a:p>
            <a:r>
              <a:rPr lang="en-GB" b="1" dirty="0" smtClean="0"/>
              <a:t>/p/</a:t>
            </a:r>
            <a:r>
              <a:rPr lang="en-GB" dirty="0" smtClean="0"/>
              <a:t> - </a:t>
            </a:r>
            <a:r>
              <a:rPr lang="en-GB" b="1" dirty="0" smtClean="0"/>
              <a:t>p</a:t>
            </a:r>
            <a:r>
              <a:rPr lang="en-GB" dirty="0" smtClean="0"/>
              <a:t>et, s</a:t>
            </a:r>
            <a:r>
              <a:rPr lang="en-GB" b="1" dirty="0" smtClean="0"/>
              <a:t>p</a:t>
            </a:r>
            <a:r>
              <a:rPr lang="en-GB" dirty="0" smtClean="0"/>
              <a:t>ort, ca</a:t>
            </a:r>
            <a:r>
              <a:rPr lang="en-GB" b="1" dirty="0" smtClean="0"/>
              <a:t>p</a:t>
            </a:r>
            <a:endParaRPr lang="en-GB" dirty="0" smtClean="0"/>
          </a:p>
          <a:p>
            <a:r>
              <a:rPr lang="en-GB" b="1" dirty="0" smtClean="0"/>
              <a:t>/t/ </a:t>
            </a:r>
            <a:r>
              <a:rPr lang="en-GB" dirty="0" smtClean="0"/>
              <a:t>- </a:t>
            </a:r>
            <a:r>
              <a:rPr lang="en-GB" b="1" dirty="0" smtClean="0"/>
              <a:t>t</a:t>
            </a:r>
            <a:r>
              <a:rPr lang="en-GB" dirty="0" smtClean="0"/>
              <a:t>ap, s</a:t>
            </a:r>
            <a:r>
              <a:rPr lang="en-GB" b="1" dirty="0" smtClean="0"/>
              <a:t>t</a:t>
            </a:r>
            <a:r>
              <a:rPr lang="en-GB" dirty="0" smtClean="0"/>
              <a:t>ory, co</a:t>
            </a:r>
            <a:r>
              <a:rPr lang="en-GB" b="1" dirty="0" smtClean="0"/>
              <a:t>t</a:t>
            </a:r>
          </a:p>
          <a:p>
            <a:r>
              <a:rPr lang="en-GB" b="1" dirty="0" smtClean="0"/>
              <a:t>/k/ </a:t>
            </a:r>
            <a:r>
              <a:rPr lang="en-GB" dirty="0" smtClean="0"/>
              <a:t>- </a:t>
            </a:r>
            <a:r>
              <a:rPr lang="en-GB" b="1" dirty="0" smtClean="0"/>
              <a:t>c</a:t>
            </a:r>
            <a:r>
              <a:rPr lang="en-GB" dirty="0" smtClean="0"/>
              <a:t>aravan, </a:t>
            </a:r>
            <a:r>
              <a:rPr lang="en-GB" b="1" dirty="0" smtClean="0"/>
              <a:t>k</a:t>
            </a:r>
            <a:r>
              <a:rPr lang="en-GB" dirty="0" smtClean="0"/>
              <a:t>i</a:t>
            </a:r>
            <a:r>
              <a:rPr lang="en-GB" b="1" dirty="0" smtClean="0"/>
              <a:t>ck</a:t>
            </a:r>
            <a:r>
              <a:rPr lang="en-GB" dirty="0" smtClean="0"/>
              <a:t>, s</a:t>
            </a:r>
            <a:r>
              <a:rPr lang="en-GB" b="1" dirty="0" smtClean="0"/>
              <a:t>k</a:t>
            </a:r>
            <a:r>
              <a:rPr lang="en-GB" dirty="0" smtClean="0"/>
              <a:t>y, </a:t>
            </a:r>
            <a:r>
              <a:rPr lang="en-GB" b="1" dirty="0" smtClean="0"/>
              <a:t>q</a:t>
            </a:r>
            <a:r>
              <a:rPr lang="en-GB" dirty="0" smtClean="0"/>
              <a:t>ueasy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0515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Consonants: Fricatives</a:t>
            </a:r>
            <a:endParaRPr lang="en-GB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37607" y="1736271"/>
            <a:ext cx="8210872" cy="470073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indent="-342900" defTabSz="914400">
              <a:spcBef>
                <a:spcPct val="20000"/>
              </a:spcBef>
              <a:defRPr/>
            </a:pPr>
            <a:r>
              <a:rPr lang="en-GB" sz="3600" i="1" dirty="0">
                <a:solidFill>
                  <a:srgbClr val="00B0F0"/>
                </a:solidFill>
              </a:rPr>
              <a:t>	Created when the airflow is only partially blocked and air moves through the mouth in a steady stream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endParaRPr lang="en-GB" sz="3200" b="1" dirty="0">
              <a:solidFill>
                <a:srgbClr val="00B0F0"/>
              </a:solidFill>
            </a:endParaRP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en-GB" sz="3200" b="1" dirty="0">
                <a:solidFill>
                  <a:srgbClr val="00B0F0"/>
                </a:solidFill>
              </a:rPr>
              <a:t>Voiced: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>
                <a:solidFill>
                  <a:srgbClr val="00B0F0"/>
                </a:solidFill>
              </a:rPr>
              <a:t>/v/ </a:t>
            </a:r>
            <a:r>
              <a:rPr lang="en-GB" sz="3200" dirty="0">
                <a:solidFill>
                  <a:srgbClr val="00B0F0"/>
                </a:solidFill>
              </a:rPr>
              <a:t>- </a:t>
            </a:r>
            <a:r>
              <a:rPr lang="en-GB" sz="3200" b="1" dirty="0">
                <a:solidFill>
                  <a:srgbClr val="00B0F0"/>
                </a:solidFill>
              </a:rPr>
              <a:t>v</a:t>
            </a:r>
            <a:r>
              <a:rPr lang="en-GB" sz="3200" dirty="0">
                <a:solidFill>
                  <a:srgbClr val="00B0F0"/>
                </a:solidFill>
              </a:rPr>
              <a:t>ein, gi</a:t>
            </a:r>
            <a:r>
              <a:rPr lang="en-GB" sz="3200" b="1" dirty="0">
                <a:solidFill>
                  <a:srgbClr val="00B0F0"/>
                </a:solidFill>
              </a:rPr>
              <a:t>ve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b="1" dirty="0">
                <a:solidFill>
                  <a:srgbClr val="00B0F0"/>
                </a:solidFill>
              </a:rPr>
              <a:t>/</a:t>
            </a:r>
            <a:r>
              <a:rPr lang="en-GB" sz="3100" b="1" dirty="0">
                <a:solidFill>
                  <a:srgbClr val="00B0F0"/>
                </a:solidFill>
              </a:rPr>
              <a:t>ð/ </a:t>
            </a:r>
            <a:r>
              <a:rPr lang="en-GB" sz="3100" dirty="0">
                <a:solidFill>
                  <a:srgbClr val="00B0F0"/>
                </a:solidFill>
              </a:rPr>
              <a:t>- </a:t>
            </a:r>
            <a:r>
              <a:rPr lang="en-GB" sz="3100" b="1" dirty="0">
                <a:solidFill>
                  <a:srgbClr val="00B0F0"/>
                </a:solidFill>
              </a:rPr>
              <a:t>th</a:t>
            </a:r>
            <a:r>
              <a:rPr lang="en-GB" sz="3100" dirty="0">
                <a:solidFill>
                  <a:srgbClr val="00B0F0"/>
                </a:solidFill>
              </a:rPr>
              <a:t>is, smoo</a:t>
            </a:r>
            <a:r>
              <a:rPr lang="en-GB" sz="3100" b="1" dirty="0">
                <a:solidFill>
                  <a:srgbClr val="00B0F0"/>
                </a:solidFill>
              </a:rPr>
              <a:t>th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>
                <a:solidFill>
                  <a:srgbClr val="00B0F0"/>
                </a:solidFill>
              </a:rPr>
              <a:t>/z/ </a:t>
            </a:r>
            <a:r>
              <a:rPr lang="en-GB" sz="3200" dirty="0">
                <a:solidFill>
                  <a:srgbClr val="00B0F0"/>
                </a:solidFill>
              </a:rPr>
              <a:t>- </a:t>
            </a:r>
            <a:r>
              <a:rPr lang="en-GB" sz="3200" b="1" dirty="0">
                <a:solidFill>
                  <a:srgbClr val="00B0F0"/>
                </a:solidFill>
              </a:rPr>
              <a:t>z</a:t>
            </a:r>
            <a:r>
              <a:rPr lang="en-GB" sz="3200" dirty="0">
                <a:solidFill>
                  <a:srgbClr val="00B0F0"/>
                </a:solidFill>
              </a:rPr>
              <a:t>ero, ho</a:t>
            </a:r>
            <a:r>
              <a:rPr lang="en-GB" sz="3200" b="1" dirty="0">
                <a:solidFill>
                  <a:srgbClr val="00B0F0"/>
                </a:solidFill>
              </a:rPr>
              <a:t>se</a:t>
            </a:r>
            <a:r>
              <a:rPr lang="en-GB" sz="3200" dirty="0">
                <a:solidFill>
                  <a:srgbClr val="00B0F0"/>
                </a:solidFill>
              </a:rPr>
              <a:t>, row</a:t>
            </a:r>
            <a:r>
              <a:rPr lang="en-GB" sz="3200" b="1" dirty="0">
                <a:solidFill>
                  <a:srgbClr val="00B0F0"/>
                </a:solidFill>
              </a:rPr>
              <a:t>s</a:t>
            </a:r>
            <a:endParaRPr lang="en-GB" sz="3200" dirty="0">
              <a:solidFill>
                <a:srgbClr val="00B0F0"/>
              </a:solidFill>
            </a:endParaRP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>
                <a:solidFill>
                  <a:srgbClr val="00B0F0"/>
                </a:solidFill>
              </a:rPr>
              <a:t>/ʒ/ </a:t>
            </a:r>
            <a:r>
              <a:rPr lang="en-GB" sz="3200" dirty="0">
                <a:solidFill>
                  <a:srgbClr val="00B0F0"/>
                </a:solidFill>
              </a:rPr>
              <a:t>- lei</a:t>
            </a:r>
            <a:r>
              <a:rPr lang="en-GB" sz="3200" b="1" dirty="0">
                <a:solidFill>
                  <a:srgbClr val="00B0F0"/>
                </a:solidFill>
              </a:rPr>
              <a:t>su</a:t>
            </a:r>
            <a:r>
              <a:rPr lang="en-GB" sz="3200" dirty="0">
                <a:solidFill>
                  <a:srgbClr val="00B0F0"/>
                </a:solidFill>
              </a:rPr>
              <a:t>re, bei</a:t>
            </a:r>
            <a:r>
              <a:rPr lang="en-GB" sz="3200" b="1" dirty="0">
                <a:solidFill>
                  <a:srgbClr val="00B0F0"/>
                </a:solidFill>
              </a:rPr>
              <a:t>ge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endParaRPr lang="en-GB" sz="3200" b="1" dirty="0">
              <a:solidFill>
                <a:srgbClr val="00B0F0"/>
              </a:solidFill>
            </a:endParaRP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en-GB" sz="3200" b="1" dirty="0">
                <a:solidFill>
                  <a:srgbClr val="00B0F0"/>
                </a:solidFill>
              </a:rPr>
              <a:t>Unvoiced: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>
                <a:solidFill>
                  <a:srgbClr val="00B0F0"/>
                </a:solidFill>
              </a:rPr>
              <a:t>/f/</a:t>
            </a:r>
            <a:r>
              <a:rPr lang="en-GB" sz="3200" dirty="0">
                <a:solidFill>
                  <a:srgbClr val="00B0F0"/>
                </a:solidFill>
              </a:rPr>
              <a:t> - </a:t>
            </a:r>
            <a:r>
              <a:rPr lang="en-GB" sz="3200" b="1" dirty="0">
                <a:solidFill>
                  <a:srgbClr val="00B0F0"/>
                </a:solidFill>
              </a:rPr>
              <a:t>f</a:t>
            </a:r>
            <a:r>
              <a:rPr lang="en-GB" sz="3200" dirty="0">
                <a:solidFill>
                  <a:srgbClr val="00B0F0"/>
                </a:solidFill>
              </a:rPr>
              <a:t>it, cou</a:t>
            </a:r>
            <a:r>
              <a:rPr lang="en-GB" sz="3200" b="1" dirty="0">
                <a:solidFill>
                  <a:srgbClr val="00B0F0"/>
                </a:solidFill>
              </a:rPr>
              <a:t>gh</a:t>
            </a:r>
            <a:r>
              <a:rPr lang="en-GB" sz="3200" dirty="0">
                <a:solidFill>
                  <a:srgbClr val="00B0F0"/>
                </a:solidFill>
              </a:rPr>
              <a:t>, </a:t>
            </a:r>
            <a:r>
              <a:rPr lang="en-GB" sz="3200" b="1" dirty="0">
                <a:solidFill>
                  <a:srgbClr val="00B0F0"/>
                </a:solidFill>
              </a:rPr>
              <a:t>ph</a:t>
            </a:r>
            <a:r>
              <a:rPr lang="en-GB" sz="3200" dirty="0">
                <a:solidFill>
                  <a:srgbClr val="00B0F0"/>
                </a:solidFill>
              </a:rPr>
              <a:t>one, bee</a:t>
            </a:r>
            <a:r>
              <a:rPr lang="en-GB" sz="3200" b="1" dirty="0">
                <a:solidFill>
                  <a:srgbClr val="00B0F0"/>
                </a:solidFill>
              </a:rPr>
              <a:t>f</a:t>
            </a:r>
            <a:endParaRPr lang="en-GB" sz="3200" dirty="0">
              <a:solidFill>
                <a:srgbClr val="00B0F0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b="1" dirty="0">
                <a:solidFill>
                  <a:srgbClr val="00B0F0"/>
                </a:solidFill>
              </a:rPr>
              <a:t>/</a:t>
            </a:r>
            <a:r>
              <a:rPr lang="el-GR" sz="3100" b="1" dirty="0">
                <a:solidFill>
                  <a:srgbClr val="00B0F0"/>
                </a:solidFill>
              </a:rPr>
              <a:t>θ</a:t>
            </a:r>
            <a:r>
              <a:rPr lang="en-GB" sz="3100" b="1" dirty="0">
                <a:solidFill>
                  <a:srgbClr val="00B0F0"/>
                </a:solidFill>
              </a:rPr>
              <a:t>/ </a:t>
            </a:r>
            <a:r>
              <a:rPr lang="en-GB" sz="3100" dirty="0">
                <a:solidFill>
                  <a:srgbClr val="00B0F0"/>
                </a:solidFill>
              </a:rPr>
              <a:t>- </a:t>
            </a:r>
            <a:r>
              <a:rPr lang="en-GB" sz="3100" b="1" dirty="0">
                <a:solidFill>
                  <a:srgbClr val="00B0F0"/>
                </a:solidFill>
              </a:rPr>
              <a:t>th</a:t>
            </a:r>
            <a:r>
              <a:rPr lang="en-GB" sz="3100" dirty="0">
                <a:solidFill>
                  <a:srgbClr val="00B0F0"/>
                </a:solidFill>
              </a:rPr>
              <a:t>imble, four</a:t>
            </a:r>
            <a:r>
              <a:rPr lang="en-GB" sz="3100" b="1" dirty="0">
                <a:solidFill>
                  <a:srgbClr val="00B0F0"/>
                </a:solidFill>
              </a:rPr>
              <a:t>th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>
                <a:solidFill>
                  <a:srgbClr val="00B0F0"/>
                </a:solidFill>
              </a:rPr>
              <a:t>/s/ </a:t>
            </a:r>
            <a:r>
              <a:rPr lang="en-GB" sz="3200" dirty="0">
                <a:solidFill>
                  <a:srgbClr val="00B0F0"/>
                </a:solidFill>
              </a:rPr>
              <a:t>- </a:t>
            </a:r>
            <a:r>
              <a:rPr lang="en-GB" sz="3200" b="1" dirty="0">
                <a:solidFill>
                  <a:srgbClr val="00B0F0"/>
                </a:solidFill>
              </a:rPr>
              <a:t>s</a:t>
            </a:r>
            <a:r>
              <a:rPr lang="en-GB" sz="3200" dirty="0">
                <a:solidFill>
                  <a:srgbClr val="00B0F0"/>
                </a:solidFill>
              </a:rPr>
              <a:t>au</a:t>
            </a:r>
            <a:r>
              <a:rPr lang="en-GB" sz="3200" b="1" dirty="0">
                <a:solidFill>
                  <a:srgbClr val="00B0F0"/>
                </a:solidFill>
              </a:rPr>
              <a:t>ce</a:t>
            </a:r>
            <a:r>
              <a:rPr lang="en-GB" sz="3200" dirty="0">
                <a:solidFill>
                  <a:srgbClr val="00B0F0"/>
                </a:solidFill>
              </a:rPr>
              <a:t>, hi</a:t>
            </a:r>
            <a:r>
              <a:rPr lang="en-GB" sz="3200" b="1" dirty="0">
                <a:solidFill>
                  <a:srgbClr val="00B0F0"/>
                </a:solidFill>
              </a:rPr>
              <a:t>ss</a:t>
            </a:r>
            <a:r>
              <a:rPr lang="en-GB" sz="3200" dirty="0">
                <a:solidFill>
                  <a:srgbClr val="00B0F0"/>
                </a:solidFill>
              </a:rPr>
              <a:t>, </a:t>
            </a:r>
            <a:r>
              <a:rPr lang="en-GB" sz="3200" b="1" dirty="0">
                <a:solidFill>
                  <a:srgbClr val="00B0F0"/>
                </a:solidFill>
              </a:rPr>
              <a:t>c</a:t>
            </a:r>
            <a:r>
              <a:rPr lang="en-GB" sz="3200" dirty="0">
                <a:solidFill>
                  <a:srgbClr val="00B0F0"/>
                </a:solidFill>
              </a:rPr>
              <a:t>inema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>
                <a:solidFill>
                  <a:srgbClr val="00B0F0"/>
                </a:solidFill>
              </a:rPr>
              <a:t>/ʃ/ </a:t>
            </a:r>
            <a:r>
              <a:rPr lang="en-GB" sz="3200" dirty="0">
                <a:solidFill>
                  <a:srgbClr val="00B0F0"/>
                </a:solidFill>
              </a:rPr>
              <a:t>- </a:t>
            </a:r>
            <a:r>
              <a:rPr lang="en-GB" sz="3200" b="1" dirty="0">
                <a:solidFill>
                  <a:srgbClr val="00B0F0"/>
                </a:solidFill>
              </a:rPr>
              <a:t>sh</a:t>
            </a:r>
            <a:r>
              <a:rPr lang="en-GB" sz="3200" dirty="0">
                <a:solidFill>
                  <a:srgbClr val="00B0F0"/>
                </a:solidFill>
              </a:rPr>
              <a:t>op, lo</a:t>
            </a:r>
            <a:r>
              <a:rPr lang="en-GB" sz="3200" b="1" dirty="0">
                <a:solidFill>
                  <a:srgbClr val="00B0F0"/>
                </a:solidFill>
              </a:rPr>
              <a:t>ti</a:t>
            </a:r>
            <a:r>
              <a:rPr lang="en-GB" sz="3200" dirty="0">
                <a:solidFill>
                  <a:srgbClr val="00B0F0"/>
                </a:solidFill>
              </a:rPr>
              <a:t>on, ma</a:t>
            </a:r>
            <a:r>
              <a:rPr lang="en-GB" sz="3200" b="1" dirty="0">
                <a:solidFill>
                  <a:srgbClr val="00B0F0"/>
                </a:solidFill>
              </a:rPr>
              <a:t>sh</a:t>
            </a:r>
            <a:r>
              <a:rPr lang="en-GB" sz="3200" dirty="0">
                <a:solidFill>
                  <a:srgbClr val="00B0F0"/>
                </a:solidFill>
              </a:rPr>
              <a:t>, </a:t>
            </a:r>
            <a:r>
              <a:rPr lang="en-GB" sz="3200" b="1" dirty="0">
                <a:solidFill>
                  <a:srgbClr val="00B0F0"/>
                </a:solidFill>
              </a:rPr>
              <a:t>su</a:t>
            </a:r>
            <a:r>
              <a:rPr lang="en-GB" sz="3200" dirty="0">
                <a:solidFill>
                  <a:srgbClr val="00B0F0"/>
                </a:solidFill>
              </a:rPr>
              <a:t>gar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>
                <a:solidFill>
                  <a:srgbClr val="00B0F0"/>
                </a:solidFill>
              </a:rPr>
              <a:t>/h/ </a:t>
            </a:r>
            <a:r>
              <a:rPr lang="en-GB" sz="3200" dirty="0">
                <a:solidFill>
                  <a:srgbClr val="00B0F0"/>
                </a:solidFill>
              </a:rPr>
              <a:t>- </a:t>
            </a:r>
            <a:r>
              <a:rPr lang="en-GB" sz="3200" b="1" dirty="0">
                <a:solidFill>
                  <a:srgbClr val="00B0F0"/>
                </a:solidFill>
              </a:rPr>
              <a:t>h</a:t>
            </a:r>
            <a:r>
              <a:rPr lang="en-GB" sz="3200" dirty="0">
                <a:solidFill>
                  <a:srgbClr val="00B0F0"/>
                </a:solidFill>
              </a:rPr>
              <a:t>air</a:t>
            </a:r>
            <a:endParaRPr lang="en-GB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70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Consonants: Affricatives</a:t>
            </a:r>
            <a:endParaRPr lang="en-GB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752600"/>
            <a:ext cx="8210872" cy="470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defTabSz="914400">
              <a:spcBef>
                <a:spcPct val="20000"/>
              </a:spcBef>
              <a:defRPr/>
            </a:pPr>
            <a:r>
              <a:rPr lang="en-GB" sz="3600" i="1" dirty="0"/>
              <a:t>	</a:t>
            </a:r>
            <a:r>
              <a:rPr lang="en-GB" sz="2800" i="1" dirty="0">
                <a:solidFill>
                  <a:srgbClr val="00B0F0"/>
                </a:solidFill>
              </a:rPr>
              <a:t>Created by putting plosives and fricatives together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endParaRPr lang="en-GB" sz="3200" b="1" dirty="0">
              <a:solidFill>
                <a:srgbClr val="00B0F0"/>
              </a:solidFill>
            </a:endParaRP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en-GB" sz="3200" b="1" dirty="0">
                <a:solidFill>
                  <a:srgbClr val="00B0F0"/>
                </a:solidFill>
              </a:rPr>
              <a:t>Voiced: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>
                <a:solidFill>
                  <a:srgbClr val="00B0F0"/>
                </a:solidFill>
              </a:rPr>
              <a:t>/ʤ/ </a:t>
            </a:r>
            <a:r>
              <a:rPr lang="en-GB" sz="3200" dirty="0">
                <a:solidFill>
                  <a:srgbClr val="00B0F0"/>
                </a:solidFill>
              </a:rPr>
              <a:t>- </a:t>
            </a:r>
            <a:r>
              <a:rPr lang="en-GB" sz="3200" b="1" dirty="0">
                <a:solidFill>
                  <a:srgbClr val="00B0F0"/>
                </a:solidFill>
              </a:rPr>
              <a:t>g</a:t>
            </a:r>
            <a:r>
              <a:rPr lang="en-GB" sz="3200" dirty="0">
                <a:solidFill>
                  <a:srgbClr val="00B0F0"/>
                </a:solidFill>
              </a:rPr>
              <a:t>erm, </a:t>
            </a:r>
            <a:r>
              <a:rPr lang="en-GB" sz="3200" b="1" dirty="0">
                <a:solidFill>
                  <a:srgbClr val="00B0F0"/>
                </a:solidFill>
              </a:rPr>
              <a:t>j</a:t>
            </a:r>
            <a:r>
              <a:rPr lang="en-GB" sz="3200" dirty="0">
                <a:solidFill>
                  <a:srgbClr val="00B0F0"/>
                </a:solidFill>
              </a:rPr>
              <a:t>et, </a:t>
            </a:r>
            <a:r>
              <a:rPr lang="en-GB" sz="3200" b="1" dirty="0">
                <a:solidFill>
                  <a:srgbClr val="00B0F0"/>
                </a:solidFill>
              </a:rPr>
              <a:t>j</a:t>
            </a:r>
            <a:r>
              <a:rPr lang="en-GB" sz="3200" dirty="0">
                <a:solidFill>
                  <a:srgbClr val="00B0F0"/>
                </a:solidFill>
              </a:rPr>
              <a:t>u</a:t>
            </a:r>
            <a:r>
              <a:rPr lang="en-GB" sz="3200" b="1" dirty="0">
                <a:solidFill>
                  <a:srgbClr val="00B0F0"/>
                </a:solidFill>
              </a:rPr>
              <a:t>dge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endParaRPr lang="en-GB" sz="3200" b="1" dirty="0">
              <a:solidFill>
                <a:srgbClr val="00B0F0"/>
              </a:solidFill>
            </a:endParaRP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en-GB" sz="3200" b="1" dirty="0">
                <a:solidFill>
                  <a:srgbClr val="00B0F0"/>
                </a:solidFill>
              </a:rPr>
              <a:t>Unvoiced: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>
                <a:solidFill>
                  <a:srgbClr val="00B0F0"/>
                </a:solidFill>
              </a:rPr>
              <a:t>/ʧ/ </a:t>
            </a:r>
            <a:r>
              <a:rPr lang="en-GB" sz="3200" dirty="0">
                <a:solidFill>
                  <a:srgbClr val="00B0F0"/>
                </a:solidFill>
              </a:rPr>
              <a:t>- </a:t>
            </a:r>
            <a:r>
              <a:rPr lang="en-GB" sz="3200" b="1" dirty="0">
                <a:solidFill>
                  <a:srgbClr val="00B0F0"/>
                </a:solidFill>
              </a:rPr>
              <a:t>ch</a:t>
            </a:r>
            <a:r>
              <a:rPr lang="en-GB" sz="3200" dirty="0">
                <a:solidFill>
                  <a:srgbClr val="00B0F0"/>
                </a:solidFill>
              </a:rPr>
              <a:t>ampion, fea</a:t>
            </a:r>
            <a:r>
              <a:rPr lang="en-GB" sz="3200" b="1" dirty="0">
                <a:solidFill>
                  <a:srgbClr val="00B0F0"/>
                </a:solidFill>
              </a:rPr>
              <a:t>tu</a:t>
            </a:r>
            <a:r>
              <a:rPr lang="en-GB" sz="3200" dirty="0">
                <a:solidFill>
                  <a:srgbClr val="00B0F0"/>
                </a:solidFill>
              </a:rPr>
              <a:t>re, ca</a:t>
            </a:r>
            <a:r>
              <a:rPr lang="en-GB" sz="3200" b="1" dirty="0">
                <a:solidFill>
                  <a:srgbClr val="00B0F0"/>
                </a:solidFill>
              </a:rPr>
              <a:t>tch</a:t>
            </a:r>
          </a:p>
        </p:txBody>
      </p:sp>
    </p:spTree>
    <p:extLst>
      <p:ext uri="{BB962C8B-B14F-4D97-AF65-F5344CB8AC3E}">
        <p14:creationId xmlns:p14="http://schemas.microsoft.com/office/powerpoint/2010/main" val="385577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Consonants: Approximants</a:t>
            </a:r>
            <a:endParaRPr lang="en-GB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72343" y="1760764"/>
            <a:ext cx="8210872" cy="470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defTabSz="914400">
              <a:spcBef>
                <a:spcPct val="20000"/>
              </a:spcBef>
              <a:defRPr/>
            </a:pPr>
            <a:r>
              <a:rPr lang="en-GB" sz="2800" i="1" dirty="0">
                <a:solidFill>
                  <a:srgbClr val="00B0F0"/>
                </a:solidFill>
              </a:rPr>
              <a:t>Created by a continuous, relatively unrestricted airflow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endParaRPr lang="en-GB" sz="3200" b="1" dirty="0">
              <a:solidFill>
                <a:srgbClr val="00B0F0"/>
              </a:solidFill>
            </a:endParaRP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en-GB" sz="3200" b="1" dirty="0">
                <a:solidFill>
                  <a:srgbClr val="00B0F0"/>
                </a:solidFill>
              </a:rPr>
              <a:t>Voiced: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>
                <a:solidFill>
                  <a:srgbClr val="00B0F0"/>
                </a:solidFill>
              </a:rPr>
              <a:t>/w/</a:t>
            </a:r>
            <a:r>
              <a:rPr lang="en-GB" sz="3200" dirty="0">
                <a:solidFill>
                  <a:srgbClr val="00B0F0"/>
                </a:solidFill>
              </a:rPr>
              <a:t> - </a:t>
            </a:r>
            <a:r>
              <a:rPr lang="en-GB" sz="3200" b="1" dirty="0">
                <a:solidFill>
                  <a:srgbClr val="00B0F0"/>
                </a:solidFill>
              </a:rPr>
              <a:t>w</a:t>
            </a:r>
            <a:r>
              <a:rPr lang="en-GB" sz="3200" dirty="0">
                <a:solidFill>
                  <a:srgbClr val="00B0F0"/>
                </a:solidFill>
              </a:rPr>
              <a:t>all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>
                <a:solidFill>
                  <a:srgbClr val="00B0F0"/>
                </a:solidFill>
              </a:rPr>
              <a:t>/r/ </a:t>
            </a:r>
            <a:r>
              <a:rPr lang="en-GB" sz="3200" dirty="0">
                <a:solidFill>
                  <a:srgbClr val="00B0F0"/>
                </a:solidFill>
              </a:rPr>
              <a:t>- </a:t>
            </a:r>
            <a:r>
              <a:rPr lang="en-GB" sz="3200" b="1" dirty="0">
                <a:solidFill>
                  <a:srgbClr val="00B0F0"/>
                </a:solidFill>
              </a:rPr>
              <a:t>r</a:t>
            </a:r>
            <a:r>
              <a:rPr lang="en-GB" sz="3200" dirty="0">
                <a:solidFill>
                  <a:srgbClr val="00B0F0"/>
                </a:solidFill>
              </a:rPr>
              <a:t>eady, co</a:t>
            </a:r>
            <a:r>
              <a:rPr lang="en-GB" sz="3200" b="1" dirty="0">
                <a:solidFill>
                  <a:srgbClr val="00B0F0"/>
                </a:solidFill>
              </a:rPr>
              <a:t>rr</a:t>
            </a:r>
            <a:r>
              <a:rPr lang="en-GB" sz="3200" dirty="0">
                <a:solidFill>
                  <a:srgbClr val="00B0F0"/>
                </a:solidFill>
              </a:rPr>
              <a:t>upt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>
                <a:solidFill>
                  <a:srgbClr val="00B0F0"/>
                </a:solidFill>
              </a:rPr>
              <a:t>/j/ </a:t>
            </a:r>
            <a:r>
              <a:rPr lang="en-GB" sz="3200" dirty="0">
                <a:solidFill>
                  <a:srgbClr val="00B0F0"/>
                </a:solidFill>
              </a:rPr>
              <a:t>- </a:t>
            </a:r>
            <a:r>
              <a:rPr lang="en-GB" sz="3200" b="1" dirty="0">
                <a:solidFill>
                  <a:srgbClr val="00B0F0"/>
                </a:solidFill>
              </a:rPr>
              <a:t>y</a:t>
            </a:r>
            <a:r>
              <a:rPr lang="en-GB" sz="3200" dirty="0">
                <a:solidFill>
                  <a:srgbClr val="00B0F0"/>
                </a:solidFill>
              </a:rPr>
              <a:t>awn</a:t>
            </a:r>
            <a:endParaRPr lang="en-GB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8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Consonants: Nasals</a:t>
            </a:r>
            <a:endParaRPr lang="en-GB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33600" y="1752600"/>
            <a:ext cx="8210872" cy="470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defTabSz="914400">
              <a:spcBef>
                <a:spcPct val="20000"/>
              </a:spcBef>
              <a:defRPr/>
            </a:pPr>
            <a:r>
              <a:rPr lang="en-GB" sz="2800" i="1" dirty="0">
                <a:solidFill>
                  <a:srgbClr val="00B0F0"/>
                </a:solidFill>
              </a:rPr>
              <a:t>	Created by air moving through the nose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endParaRPr lang="en-GB" sz="3200" b="1" dirty="0">
              <a:solidFill>
                <a:srgbClr val="00B0F0"/>
              </a:solidFill>
            </a:endParaRP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en-GB" sz="3200" b="1" dirty="0">
                <a:solidFill>
                  <a:srgbClr val="00B0F0"/>
                </a:solidFill>
              </a:rPr>
              <a:t>Voiced: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>
                <a:solidFill>
                  <a:srgbClr val="00B0F0"/>
                </a:solidFill>
              </a:rPr>
              <a:t>/m/ </a:t>
            </a:r>
            <a:r>
              <a:rPr lang="en-GB" sz="3200" dirty="0">
                <a:solidFill>
                  <a:srgbClr val="00B0F0"/>
                </a:solidFill>
              </a:rPr>
              <a:t>- </a:t>
            </a:r>
            <a:r>
              <a:rPr lang="en-GB" sz="3200" b="1" dirty="0">
                <a:solidFill>
                  <a:srgbClr val="00B0F0"/>
                </a:solidFill>
              </a:rPr>
              <a:t>m</a:t>
            </a:r>
            <a:r>
              <a:rPr lang="en-GB" sz="3200" dirty="0">
                <a:solidFill>
                  <a:srgbClr val="00B0F0"/>
                </a:solidFill>
              </a:rPr>
              <a:t>ould, nu</a:t>
            </a:r>
            <a:r>
              <a:rPr lang="en-GB" sz="3200" b="1" dirty="0">
                <a:solidFill>
                  <a:srgbClr val="00B0F0"/>
                </a:solidFill>
              </a:rPr>
              <a:t>mb</a:t>
            </a:r>
            <a:r>
              <a:rPr lang="en-GB" sz="3200" dirty="0">
                <a:solidFill>
                  <a:srgbClr val="00B0F0"/>
                </a:solidFill>
              </a:rPr>
              <a:t>, ja</a:t>
            </a:r>
            <a:r>
              <a:rPr lang="en-GB" sz="3200" b="1" dirty="0">
                <a:solidFill>
                  <a:srgbClr val="00B0F0"/>
                </a:solidFill>
              </a:rPr>
              <a:t>m</a:t>
            </a:r>
            <a:endParaRPr lang="en-GB" sz="3200" dirty="0">
              <a:solidFill>
                <a:srgbClr val="00B0F0"/>
              </a:solidFill>
            </a:endParaRP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>
                <a:solidFill>
                  <a:srgbClr val="00B0F0"/>
                </a:solidFill>
              </a:rPr>
              <a:t>/n/ </a:t>
            </a:r>
            <a:r>
              <a:rPr lang="en-GB" sz="3200" dirty="0">
                <a:solidFill>
                  <a:srgbClr val="00B0F0"/>
                </a:solidFill>
              </a:rPr>
              <a:t>- </a:t>
            </a:r>
            <a:r>
              <a:rPr lang="en-GB" sz="3200" b="1" dirty="0">
                <a:solidFill>
                  <a:srgbClr val="00B0F0"/>
                </a:solidFill>
              </a:rPr>
              <a:t>n</a:t>
            </a:r>
            <a:r>
              <a:rPr lang="en-GB" sz="3200" dirty="0">
                <a:solidFill>
                  <a:srgbClr val="00B0F0"/>
                </a:solidFill>
              </a:rPr>
              <a:t>ight, loa</a:t>
            </a:r>
            <a:r>
              <a:rPr lang="en-GB" sz="3200" b="1" dirty="0">
                <a:solidFill>
                  <a:srgbClr val="00B0F0"/>
                </a:solidFill>
              </a:rPr>
              <a:t>n</a:t>
            </a:r>
            <a:endParaRPr lang="en-GB" sz="3200" dirty="0">
              <a:solidFill>
                <a:srgbClr val="00B0F0"/>
              </a:solidFill>
            </a:endParaRP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>
                <a:solidFill>
                  <a:srgbClr val="00B0F0"/>
                </a:solidFill>
              </a:rPr>
              <a:t>/ŋ/ </a:t>
            </a:r>
            <a:r>
              <a:rPr lang="en-GB" sz="3200" dirty="0">
                <a:solidFill>
                  <a:srgbClr val="00B0F0"/>
                </a:solidFill>
              </a:rPr>
              <a:t>- si</a:t>
            </a:r>
            <a:r>
              <a:rPr lang="en-GB" sz="3200" b="1" dirty="0">
                <a:solidFill>
                  <a:srgbClr val="00B0F0"/>
                </a:solidFill>
              </a:rPr>
              <a:t>ng</a:t>
            </a:r>
            <a:r>
              <a:rPr lang="en-GB" sz="3200" dirty="0">
                <a:solidFill>
                  <a:srgbClr val="00B0F0"/>
                </a:solidFill>
              </a:rPr>
              <a:t>er, cli</a:t>
            </a:r>
            <a:r>
              <a:rPr lang="en-GB" sz="3200" b="1" dirty="0">
                <a:solidFill>
                  <a:srgbClr val="00B0F0"/>
                </a:solidFill>
              </a:rPr>
              <a:t>ng</a:t>
            </a:r>
          </a:p>
        </p:txBody>
      </p:sp>
    </p:spTree>
    <p:extLst>
      <p:ext uri="{BB962C8B-B14F-4D97-AF65-F5344CB8AC3E}">
        <p14:creationId xmlns:p14="http://schemas.microsoft.com/office/powerpoint/2010/main" val="356800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Consonants: Laterals</a:t>
            </a:r>
            <a:endParaRPr lang="en-GB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64178" y="2157264"/>
            <a:ext cx="8210872" cy="470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defTabSz="914400">
              <a:spcBef>
                <a:spcPct val="20000"/>
              </a:spcBef>
              <a:defRPr/>
            </a:pPr>
            <a:r>
              <a:rPr lang="en-GB" sz="2800" i="1" dirty="0">
                <a:solidFill>
                  <a:srgbClr val="00B0F0"/>
                </a:solidFill>
              </a:rPr>
              <a:t>Created by placing the tongue on the ridge of the teeth and then air moving down the side of your mouth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endParaRPr lang="en-GB" sz="3200" b="1" dirty="0">
              <a:solidFill>
                <a:srgbClr val="00B0F0"/>
              </a:solidFill>
            </a:endParaRP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en-GB" sz="3200" b="1" dirty="0">
                <a:solidFill>
                  <a:srgbClr val="00B0F0"/>
                </a:solidFill>
              </a:rPr>
              <a:t>Voiced: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>
                <a:solidFill>
                  <a:srgbClr val="00B0F0"/>
                </a:solidFill>
              </a:rPr>
              <a:t>/l/ </a:t>
            </a:r>
            <a:r>
              <a:rPr lang="en-GB" sz="3200" dirty="0">
                <a:solidFill>
                  <a:srgbClr val="00B0F0"/>
                </a:solidFill>
              </a:rPr>
              <a:t>- </a:t>
            </a:r>
            <a:r>
              <a:rPr lang="en-GB" sz="3200" b="1" dirty="0">
                <a:solidFill>
                  <a:srgbClr val="00B0F0"/>
                </a:solidFill>
              </a:rPr>
              <a:t>l</a:t>
            </a:r>
            <a:r>
              <a:rPr lang="en-GB" sz="3200" dirty="0">
                <a:solidFill>
                  <a:srgbClr val="00B0F0"/>
                </a:solidFill>
              </a:rPr>
              <a:t>augh, be</a:t>
            </a:r>
            <a:r>
              <a:rPr lang="en-GB" sz="3200" b="1" dirty="0">
                <a:solidFill>
                  <a:srgbClr val="00B0F0"/>
                </a:solidFill>
              </a:rPr>
              <a:t>l</a:t>
            </a:r>
            <a:r>
              <a:rPr lang="en-GB" sz="3200" dirty="0">
                <a:solidFill>
                  <a:srgbClr val="00B0F0"/>
                </a:solidFill>
              </a:rPr>
              <a:t>ow</a:t>
            </a:r>
            <a:endParaRPr lang="en-GB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1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Regional Consonants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Cockney:</a:t>
            </a:r>
          </a:p>
          <a:p>
            <a:r>
              <a:rPr lang="en-GB" b="1" dirty="0" smtClean="0"/>
              <a:t>/ɫ/ </a:t>
            </a:r>
            <a:r>
              <a:rPr lang="en-GB" dirty="0" smtClean="0"/>
              <a:t>- mi</a:t>
            </a:r>
            <a:r>
              <a:rPr lang="en-GB" b="1" dirty="0" smtClean="0"/>
              <a:t>l</a:t>
            </a:r>
            <a:r>
              <a:rPr lang="en-GB" dirty="0" smtClean="0"/>
              <a:t>k, te</a:t>
            </a:r>
            <a:r>
              <a:rPr lang="en-GB" b="1" dirty="0" smtClean="0"/>
              <a:t>ll</a:t>
            </a:r>
            <a:endParaRPr lang="en-GB" dirty="0" smtClean="0"/>
          </a:p>
          <a:p>
            <a:r>
              <a:rPr lang="en-GB" b="1" dirty="0" smtClean="0"/>
              <a:t>/ʔ/ </a:t>
            </a:r>
            <a:r>
              <a:rPr lang="en-GB" dirty="0" smtClean="0"/>
              <a:t>- bu</a:t>
            </a:r>
            <a:r>
              <a:rPr lang="en-GB" b="1" dirty="0" smtClean="0"/>
              <a:t>tt</a:t>
            </a:r>
            <a:r>
              <a:rPr lang="en-GB" dirty="0" smtClean="0"/>
              <a:t>er, bo</a:t>
            </a:r>
            <a:r>
              <a:rPr lang="en-GB" b="1" dirty="0" smtClean="0"/>
              <a:t>tt</a:t>
            </a:r>
            <a:r>
              <a:rPr lang="en-GB" dirty="0" smtClean="0"/>
              <a:t>le 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smtClean="0"/>
              <a:t>Scottish:</a:t>
            </a:r>
          </a:p>
          <a:p>
            <a:r>
              <a:rPr lang="en-GB" b="1" dirty="0" smtClean="0"/>
              <a:t>/ʍ/ </a:t>
            </a:r>
            <a:r>
              <a:rPr lang="en-GB" dirty="0" smtClean="0"/>
              <a:t>- </a:t>
            </a:r>
            <a:r>
              <a:rPr lang="en-GB" b="1" dirty="0" smtClean="0"/>
              <a:t>wh</a:t>
            </a:r>
            <a:r>
              <a:rPr lang="en-GB" dirty="0" smtClean="0"/>
              <a:t>ich</a:t>
            </a:r>
          </a:p>
          <a:p>
            <a:r>
              <a:rPr lang="en-GB" b="1" dirty="0" smtClean="0"/>
              <a:t>/x/ </a:t>
            </a:r>
            <a:r>
              <a:rPr lang="en-GB" dirty="0" smtClean="0"/>
              <a:t>- lo</a:t>
            </a:r>
            <a:r>
              <a:rPr lang="en-GB" b="1" dirty="0" smtClean="0"/>
              <a:t>ch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1263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Long Vowels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i="1" dirty="0" smtClean="0"/>
              <a:t>	Vowels are sounds made without closure or audible friction</a:t>
            </a:r>
          </a:p>
          <a:p>
            <a:endParaRPr lang="en-GB" b="1" dirty="0"/>
          </a:p>
          <a:p>
            <a:r>
              <a:rPr lang="en-GB" b="1" dirty="0" smtClean="0"/>
              <a:t>/ɑ:/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</a:t>
            </a:r>
            <a:r>
              <a:rPr lang="en-GB" b="1" dirty="0" err="1" smtClean="0"/>
              <a:t>i</a:t>
            </a:r>
            <a:r>
              <a:rPr lang="en-GB" b="1" dirty="0" smtClean="0"/>
              <a:t>:/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/ɜ:/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/ɔ:/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/u:/ </a:t>
            </a:r>
            <a:r>
              <a:rPr lang="en-GB" dirty="0" smtClean="0"/>
              <a:t>-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37081" y="2951295"/>
            <a:ext cx="1821332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900" dirty="0">
                <a:solidFill>
                  <a:srgbClr val="00B0F0"/>
                </a:solidFill>
              </a:rPr>
              <a:t>b</a:t>
            </a:r>
            <a:r>
              <a:rPr lang="en-GB" sz="2900" b="1" dirty="0">
                <a:solidFill>
                  <a:srgbClr val="00B0F0"/>
                </a:solidFill>
              </a:rPr>
              <a:t>ar</a:t>
            </a:r>
            <a:r>
              <a:rPr lang="en-GB" sz="2900" dirty="0">
                <a:solidFill>
                  <a:srgbClr val="00B0F0"/>
                </a:solidFill>
              </a:rPr>
              <a:t>, f</a:t>
            </a:r>
            <a:r>
              <a:rPr lang="en-GB" sz="2900" b="1" dirty="0">
                <a:solidFill>
                  <a:srgbClr val="00B0F0"/>
                </a:solidFill>
              </a:rPr>
              <a:t>a</a:t>
            </a:r>
            <a:r>
              <a:rPr lang="en-GB" sz="2900" dirty="0">
                <a:solidFill>
                  <a:srgbClr val="00B0F0"/>
                </a:solidFill>
              </a:rPr>
              <a:t>ther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61740" y="3413175"/>
            <a:ext cx="1896673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900" dirty="0">
                <a:solidFill>
                  <a:srgbClr val="00B0F0"/>
                </a:solidFill>
              </a:rPr>
              <a:t>f</a:t>
            </a:r>
            <a:r>
              <a:rPr lang="en-GB" sz="2900" b="1" dirty="0">
                <a:solidFill>
                  <a:srgbClr val="00B0F0"/>
                </a:solidFill>
              </a:rPr>
              <a:t>ee</a:t>
            </a:r>
            <a:r>
              <a:rPr lang="en-GB" sz="2900" dirty="0">
                <a:solidFill>
                  <a:srgbClr val="00B0F0"/>
                </a:solidFill>
              </a:rPr>
              <a:t>t, sp</a:t>
            </a:r>
            <a:r>
              <a:rPr lang="en-GB" sz="2900" b="1" dirty="0">
                <a:solidFill>
                  <a:srgbClr val="00B0F0"/>
                </a:solidFill>
              </a:rPr>
              <a:t>ea</a:t>
            </a:r>
            <a:r>
              <a:rPr lang="en-GB" sz="2900" dirty="0">
                <a:solidFill>
                  <a:srgbClr val="00B0F0"/>
                </a:solidFill>
              </a:rPr>
              <a:t>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5822" y="3892899"/>
            <a:ext cx="1883849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900" dirty="0">
                <a:solidFill>
                  <a:srgbClr val="00B0F0"/>
                </a:solidFill>
              </a:rPr>
              <a:t>h</a:t>
            </a:r>
            <a:r>
              <a:rPr lang="en-GB" sz="2900" b="1" dirty="0">
                <a:solidFill>
                  <a:srgbClr val="00B0F0"/>
                </a:solidFill>
              </a:rPr>
              <a:t>ear</a:t>
            </a:r>
            <a:r>
              <a:rPr lang="en-GB" sz="2900" dirty="0">
                <a:solidFill>
                  <a:srgbClr val="00B0F0"/>
                </a:solidFill>
              </a:rPr>
              <a:t>d, b</a:t>
            </a:r>
            <a:r>
              <a:rPr lang="en-GB" sz="2900" b="1" dirty="0">
                <a:solidFill>
                  <a:srgbClr val="00B0F0"/>
                </a:solidFill>
              </a:rPr>
              <a:t>ir</a:t>
            </a:r>
            <a:r>
              <a:rPr lang="en-GB" sz="2900" dirty="0">
                <a:solidFill>
                  <a:srgbClr val="00B0F0"/>
                </a:solidFill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05822" y="4372623"/>
            <a:ext cx="3876382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900" dirty="0">
                <a:solidFill>
                  <a:srgbClr val="00B0F0"/>
                </a:solidFill>
              </a:rPr>
              <a:t>t</a:t>
            </a:r>
            <a:r>
              <a:rPr lang="en-GB" sz="2900" b="1" dirty="0">
                <a:solidFill>
                  <a:srgbClr val="00B0F0"/>
                </a:solidFill>
              </a:rPr>
              <a:t>au</a:t>
            </a:r>
            <a:r>
              <a:rPr lang="en-GB" sz="2900" dirty="0">
                <a:solidFill>
                  <a:srgbClr val="00B0F0"/>
                </a:solidFill>
              </a:rPr>
              <a:t>ght, p</a:t>
            </a:r>
            <a:r>
              <a:rPr lang="en-GB" sz="2900" b="1" dirty="0">
                <a:solidFill>
                  <a:srgbClr val="00B0F0"/>
                </a:solidFill>
              </a:rPr>
              <a:t>or</a:t>
            </a:r>
            <a:r>
              <a:rPr lang="en-GB" sz="2900" dirty="0">
                <a:solidFill>
                  <a:srgbClr val="00B0F0"/>
                </a:solidFill>
              </a:rPr>
              <a:t>t, s</a:t>
            </a:r>
            <a:r>
              <a:rPr lang="en-GB" sz="2900" b="1" dirty="0">
                <a:solidFill>
                  <a:srgbClr val="00B0F0"/>
                </a:solidFill>
              </a:rPr>
              <a:t>aw</a:t>
            </a:r>
            <a:r>
              <a:rPr lang="en-GB" sz="2900" dirty="0">
                <a:solidFill>
                  <a:srgbClr val="00B0F0"/>
                </a:solidFill>
              </a:rPr>
              <a:t>, m</a:t>
            </a:r>
            <a:r>
              <a:rPr lang="en-GB" sz="2900" b="1" dirty="0">
                <a:solidFill>
                  <a:srgbClr val="00B0F0"/>
                </a:solidFill>
              </a:rPr>
              <a:t>oor</a:t>
            </a:r>
            <a:endParaRPr lang="en-GB" sz="29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5822" y="4845679"/>
            <a:ext cx="4325223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900" dirty="0">
                <a:solidFill>
                  <a:srgbClr val="00B0F0"/>
                </a:solidFill>
              </a:rPr>
              <a:t>m</a:t>
            </a:r>
            <a:r>
              <a:rPr lang="en-GB" sz="2900" b="1" dirty="0">
                <a:solidFill>
                  <a:srgbClr val="00B0F0"/>
                </a:solidFill>
              </a:rPr>
              <a:t>oo</a:t>
            </a:r>
            <a:r>
              <a:rPr lang="en-GB" sz="2900" dirty="0">
                <a:solidFill>
                  <a:srgbClr val="00B0F0"/>
                </a:solidFill>
              </a:rPr>
              <a:t>n, tr</a:t>
            </a:r>
            <a:r>
              <a:rPr lang="en-GB" sz="2900" b="1" dirty="0">
                <a:solidFill>
                  <a:srgbClr val="00B0F0"/>
                </a:solidFill>
              </a:rPr>
              <a:t>ue</a:t>
            </a:r>
            <a:r>
              <a:rPr lang="en-GB" sz="2900" dirty="0">
                <a:solidFill>
                  <a:srgbClr val="00B0F0"/>
                </a:solidFill>
              </a:rPr>
              <a:t>, thr</a:t>
            </a:r>
            <a:r>
              <a:rPr lang="en-GB" sz="2900" b="1" dirty="0">
                <a:solidFill>
                  <a:srgbClr val="00B0F0"/>
                </a:solidFill>
              </a:rPr>
              <a:t>ough</a:t>
            </a:r>
            <a:r>
              <a:rPr lang="en-GB" sz="2900" dirty="0">
                <a:solidFill>
                  <a:srgbClr val="00B0F0"/>
                </a:solidFill>
              </a:rPr>
              <a:t>, gr</a:t>
            </a:r>
            <a:r>
              <a:rPr lang="en-GB" sz="2900" b="1" dirty="0">
                <a:solidFill>
                  <a:srgbClr val="00B0F0"/>
                </a:solidFill>
              </a:rPr>
              <a:t>ew</a:t>
            </a:r>
            <a:endParaRPr lang="en-GB" sz="29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53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237</TotalTime>
  <Words>300</Words>
  <Application>Microsoft Office PowerPoint</Application>
  <PresentationFormat>Widescreen</PresentationFormat>
  <Paragraphs>113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Corbel</vt:lpstr>
      <vt:lpstr>Times New Roman</vt:lpstr>
      <vt:lpstr>Basis</vt:lpstr>
      <vt:lpstr>Understanding spoken language</vt:lpstr>
      <vt:lpstr>Consonants: Plosives</vt:lpstr>
      <vt:lpstr>Consonants: Fricatives</vt:lpstr>
      <vt:lpstr>Consonants: Affricatives</vt:lpstr>
      <vt:lpstr>Consonants: Approximants</vt:lpstr>
      <vt:lpstr>Consonants: Nasals</vt:lpstr>
      <vt:lpstr>Consonants: Laterals</vt:lpstr>
      <vt:lpstr>Regional Consonants</vt:lpstr>
      <vt:lpstr>Long Vowels</vt:lpstr>
      <vt:lpstr>Short Vowels</vt:lpstr>
      <vt:lpstr>Diphthongs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Politeness strategies &amp; Pragmatic acts</dc:title>
  <dc:creator>Adam Duce</dc:creator>
  <cp:lastModifiedBy>Adam Duce</cp:lastModifiedBy>
  <cp:revision>33</cp:revision>
  <dcterms:created xsi:type="dcterms:W3CDTF">2016-09-19T13:35:05Z</dcterms:created>
  <dcterms:modified xsi:type="dcterms:W3CDTF">2019-10-11T08:55:46Z</dcterms:modified>
</cp:coreProperties>
</file>