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e8983ff45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e8983ff45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e8983ff45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e8983ff45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e8983ff45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e8983ff45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e8983ff45_0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e8983ff45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e8983ff45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e8983ff45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e8983ff45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e8983ff45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e8983ff45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e8983ff45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e8983ff45_0_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e8983ff45_0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e8983ff45_0_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e8983ff45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e8983ff45_0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e8983ff45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e8983ff45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e8983ff45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e8983ff45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e8983ff45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e8983ff45_0_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e8983ff45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e8983ff45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e8983ff45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e8983ff45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e8983ff45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e8983ff45_0_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e8983ff45_0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e8983ff45_0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e8983ff45_0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e8983ff45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e8983ff45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e8983ff45_0_6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e8983ff45_0_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e8983ff45_0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e8983ff45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e8983ff45_0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e8983ff45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e8983ff45_0_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5e8983ff45_0_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e8983ff4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e8983ff4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e8983ff45_0_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5e8983ff45_0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e8983ff45_0_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5e8983ff45_0_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eaaa2f7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eaaa2f7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eaaa2f79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eaaa2f79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e8983ff45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e8983ff45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e8983ff45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e8983ff45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e8983ff45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e8983ff45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e8983ff45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e8983ff45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e8983ff45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e8983ff45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e8983ff45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e8983ff45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1pPr>
            <a:lvl2pPr indent="-317500" lvl="1" marL="914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2pPr>
            <a:lvl3pPr indent="-317500" lvl="2" marL="1371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3pPr>
            <a:lvl4pPr indent="-317500" lvl="3" marL="1828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4pPr>
            <a:lvl5pPr indent="-317500" lvl="4" marL="22860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5pPr>
            <a:lvl6pPr indent="-317500" lvl="5" marL="27432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6pPr>
            <a:lvl7pPr indent="-317500" lvl="6" marL="3200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7pPr>
            <a:lvl8pPr indent="-317500" lvl="7" marL="3657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8pPr>
            <a:lvl9pPr indent="-317500" lvl="8" marL="4114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72944" y="4407309"/>
            <a:ext cx="21945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 txBox="1"/>
          <p:nvPr>
            <p:ph type="ctrTitle"/>
          </p:nvPr>
        </p:nvSpPr>
        <p:spPr>
          <a:xfrm>
            <a:off x="452628" y="577850"/>
            <a:ext cx="808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  <a:defRPr sz="6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500634" y="3155157"/>
            <a:ext cx="69213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 sz="2100"/>
            </a:lvl2pPr>
            <a:lvl3pPr lvl="2" rtl="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3pPr>
            <a:lvl4pPr lvl="3" rtl="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4pPr>
            <a:lvl5pPr lvl="4" rtl="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5pPr>
            <a:lvl6pPr lvl="5" rtl="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6pPr>
            <a:lvl7pPr lvl="6" rtl="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7pPr>
            <a:lvl8pPr lvl="7" rtl="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8pPr>
            <a:lvl9pPr lvl="8" rtl="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66" name="Google Shape;66;p15"/>
          <p:cNvSpPr txBox="1"/>
          <p:nvPr>
            <p:ph idx="10" type="dt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6572944" y="4407309"/>
            <a:ext cx="21945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7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b="0" i="0" sz="7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b="0" i="0" sz="7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b="0" i="0" sz="7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b="0" i="0" sz="7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b="0" i="0" sz="7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b="0" i="0" sz="7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b="0" i="0" sz="7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b="0" i="0" sz="7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507492" y="1498600"/>
            <a:ext cx="3497700" cy="28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1pPr>
            <a:lvl2pPr indent="-323850" lvl="1" marL="914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2pPr>
            <a:lvl3pPr indent="-317500" lvl="2" marL="1371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 sz="1400"/>
            </a:lvl3pPr>
            <a:lvl4pPr indent="-304800" lvl="3" marL="1828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4pPr>
            <a:lvl5pPr indent="-304800" lvl="4" marL="22860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5pPr>
            <a:lvl6pPr indent="-304800" lvl="5" marL="27432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6pPr>
            <a:lvl7pPr indent="-304800" lvl="6" marL="3200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7pPr>
            <a:lvl8pPr indent="-304800" lvl="7" marL="3657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8pPr>
            <a:lvl9pPr indent="-304800" lvl="8" marL="4114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9pPr>
          </a:lstStyle>
          <a:p/>
        </p:txBody>
      </p:sp>
      <p:sp>
        <p:nvSpPr>
          <p:cNvPr id="72" name="Google Shape;72;p16"/>
          <p:cNvSpPr txBox="1"/>
          <p:nvPr>
            <p:ph idx="2" type="body"/>
          </p:nvPr>
        </p:nvSpPr>
        <p:spPr>
          <a:xfrm>
            <a:off x="4508498" y="1498600"/>
            <a:ext cx="3497700" cy="28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1pPr>
            <a:lvl2pPr indent="-323850" lvl="1" marL="914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2pPr>
            <a:lvl3pPr indent="-317500" lvl="2" marL="1371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 sz="1400"/>
            </a:lvl3pPr>
            <a:lvl4pPr indent="-304800" lvl="3" marL="1828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4pPr>
            <a:lvl5pPr indent="-304800" lvl="4" marL="22860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5pPr>
            <a:lvl6pPr indent="-304800" lvl="5" marL="27432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6pPr>
            <a:lvl7pPr indent="-304800" lvl="6" marL="3200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7pPr>
            <a:lvl8pPr indent="-304800" lvl="7" marL="3657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8pPr>
            <a:lvl9pPr indent="-304800" lvl="8" marL="4114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9pPr>
          </a:lstStyle>
          <a:p/>
        </p:txBody>
      </p:sp>
      <p:sp>
        <p:nvSpPr>
          <p:cNvPr id="73" name="Google Shape;73;p16"/>
          <p:cNvSpPr txBox="1"/>
          <p:nvPr>
            <p:ph idx="10" type="dt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6572944" y="4407309"/>
            <a:ext cx="21945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507492" y="1530350"/>
            <a:ext cx="34977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700"/>
              <a:buNone/>
              <a:defRPr b="0" sz="17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507492" y="2064813"/>
            <a:ext cx="34977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1pPr>
            <a:lvl2pPr indent="-323850" lvl="1" marL="914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2pPr>
            <a:lvl3pPr indent="-317500" lvl="2" marL="1371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 sz="1400"/>
            </a:lvl3pPr>
            <a:lvl4pPr indent="-304800" lvl="3" marL="1828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4pPr>
            <a:lvl5pPr indent="-304800" lvl="4" marL="22860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5pPr>
            <a:lvl6pPr indent="-304800" lvl="5" marL="27432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6pPr>
            <a:lvl7pPr indent="-304800" lvl="6" marL="3200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7pPr>
            <a:lvl8pPr indent="-304800" lvl="7" marL="3657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8pPr>
            <a:lvl9pPr indent="-304800" lvl="8" marL="4114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3" type="body"/>
          </p:nvPr>
        </p:nvSpPr>
        <p:spPr>
          <a:xfrm>
            <a:off x="4505706" y="1528826"/>
            <a:ext cx="34977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700"/>
              <a:buNone/>
              <a:defRPr b="0" sz="17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1" name="Google Shape;81;p17"/>
          <p:cNvSpPr txBox="1"/>
          <p:nvPr>
            <p:ph idx="4" type="body"/>
          </p:nvPr>
        </p:nvSpPr>
        <p:spPr>
          <a:xfrm>
            <a:off x="4505706" y="2063243"/>
            <a:ext cx="34977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1pPr>
            <a:lvl2pPr indent="-323850" lvl="1" marL="914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2pPr>
            <a:lvl3pPr indent="-317500" lvl="2" marL="1371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 sz="1400"/>
            </a:lvl3pPr>
            <a:lvl4pPr indent="-304800" lvl="3" marL="1828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4pPr>
            <a:lvl5pPr indent="-304800" lvl="4" marL="22860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5pPr>
            <a:lvl6pPr indent="-304800" lvl="5" marL="27432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6pPr>
            <a:lvl7pPr indent="-304800" lvl="6" marL="3200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7pPr>
            <a:lvl8pPr indent="-304800" lvl="7" marL="3657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8pPr>
            <a:lvl9pPr indent="-304800" lvl="8" marL="4114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6572944" y="4407309"/>
            <a:ext cx="21945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452628" y="575564"/>
            <a:ext cx="8085600" cy="2517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Calibri"/>
              <a:buNone/>
              <a:defRPr b="0" sz="6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500634" y="3153157"/>
            <a:ext cx="69198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6572944" y="4407309"/>
            <a:ext cx="21945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6572944" y="4407309"/>
            <a:ext cx="21945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0" type="dt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572944" y="4407309"/>
            <a:ext cx="21945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1"/>
          <p:cNvSpPr txBox="1"/>
          <p:nvPr>
            <p:ph type="title"/>
          </p:nvPr>
        </p:nvSpPr>
        <p:spPr>
          <a:xfrm>
            <a:off x="6196053" y="406711"/>
            <a:ext cx="25374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571500" y="571500"/>
            <a:ext cx="4572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indent="-361950" lvl="1" marL="914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Char char=" "/>
              <a:defRPr sz="2100"/>
            </a:lvl2pPr>
            <a:lvl3pPr indent="-342900" lvl="2" marL="1371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indent="-323850" lvl="3" marL="1828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4pPr>
            <a:lvl5pPr indent="-323850" lvl="4" marL="22860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5pPr>
            <a:lvl6pPr indent="-323850" lvl="5" marL="27432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6pPr>
            <a:lvl7pPr indent="-323850" lvl="6" marL="3200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7pPr>
            <a:lvl8pPr indent="-323850" lvl="7" marL="3657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8pPr>
            <a:lvl9pPr indent="-323850" lvl="8" marL="4114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9pPr>
          </a:lstStyle>
          <a:p/>
        </p:txBody>
      </p:sp>
      <p:sp>
        <p:nvSpPr>
          <p:cNvPr id="104" name="Google Shape;104;p21"/>
          <p:cNvSpPr txBox="1"/>
          <p:nvPr>
            <p:ph idx="2" type="body"/>
          </p:nvPr>
        </p:nvSpPr>
        <p:spPr>
          <a:xfrm>
            <a:off x="6206987" y="1883860"/>
            <a:ext cx="2548800" cy="23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None/>
              <a:defRPr sz="1400">
                <a:solidFill>
                  <a:srgbClr val="262626"/>
                </a:solidFill>
              </a:defRPr>
            </a:lvl1pPr>
            <a:lvl2pPr indent="-228600" lvl="1" marL="914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3pPr>
            <a:lvl4pPr indent="-228600" lvl="3" marL="1828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4pPr>
            <a:lvl5pPr indent="-228600" lvl="4" marL="22860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5pPr>
            <a:lvl6pPr indent="-228600" lvl="5" marL="27432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6pPr>
            <a:lvl7pPr indent="-228600" lvl="6" marL="3200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7pPr>
            <a:lvl8pPr indent="-228600" lvl="7" marL="3657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8pPr>
            <a:lvl9pPr indent="-228600" lvl="8" marL="4114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05" name="Google Shape;105;p21"/>
          <p:cNvSpPr txBox="1"/>
          <p:nvPr>
            <p:ph idx="10" type="dt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1" type="ftr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6572944" y="4407309"/>
            <a:ext cx="21945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bg>
      <p:bgPr>
        <a:solidFill>
          <a:schemeClr val="accen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86918" y="4064000"/>
            <a:ext cx="8085600" cy="45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b="0"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/>
          <p:nvPr>
            <p:ph idx="2" type="pic"/>
          </p:nvPr>
        </p:nvSpPr>
        <p:spPr>
          <a:xfrm>
            <a:off x="0" y="0"/>
            <a:ext cx="9144000" cy="3998100"/>
          </a:xfrm>
          <a:prstGeom prst="rect">
            <a:avLst/>
          </a:prstGeom>
          <a:solidFill>
            <a:srgbClr val="B7E0E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1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507492" y="4432301"/>
            <a:ext cx="69219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>
                <a:solidFill>
                  <a:srgbClr val="262626"/>
                </a:solidFill>
              </a:defRPr>
            </a:lvl1pPr>
            <a:lvl2pPr indent="-228600" lvl="1" marL="914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3pPr>
            <a:lvl4pPr indent="-228600" lvl="3" marL="1828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4pPr>
            <a:lvl5pPr indent="-228600" lvl="4" marL="22860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5pPr>
            <a:lvl6pPr indent="-228600" lvl="5" marL="27432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6pPr>
            <a:lvl7pPr indent="-228600" lvl="6" marL="3200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7pPr>
            <a:lvl8pPr indent="-228600" lvl="7" marL="3657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8pPr>
            <a:lvl9pPr indent="-228600" lvl="8" marL="4114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12" name="Google Shape;112;p22"/>
          <p:cNvSpPr txBox="1"/>
          <p:nvPr>
            <p:ph idx="10" type="dt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1" type="ftr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6572944" y="4407309"/>
            <a:ext cx="21945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 rot="5400000">
            <a:off x="3127936" y="-1111590"/>
            <a:ext cx="2824500" cy="80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1pPr>
            <a:lvl2pPr indent="-317500" lvl="1" marL="914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2pPr>
            <a:lvl3pPr indent="-317500" lvl="2" marL="1371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3pPr>
            <a:lvl4pPr indent="-317500" lvl="3" marL="1828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4pPr>
            <a:lvl5pPr indent="-317500" lvl="4" marL="22860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5pPr>
            <a:lvl6pPr indent="-317500" lvl="5" marL="27432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6pPr>
            <a:lvl7pPr indent="-317500" lvl="6" marL="3200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7pPr>
            <a:lvl8pPr indent="-317500" lvl="7" marL="3657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8pPr>
            <a:lvl9pPr indent="-317500" lvl="8" marL="4114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572944" y="4407309"/>
            <a:ext cx="21945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 rot="5400000">
            <a:off x="5743538" y="1335994"/>
            <a:ext cx="36006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 rot="5400000">
            <a:off x="1453669" y="-339319"/>
            <a:ext cx="40506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1pPr>
            <a:lvl2pPr indent="-317500" lvl="1" marL="914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2pPr>
            <a:lvl3pPr indent="-317500" lvl="2" marL="1371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3pPr>
            <a:lvl4pPr indent="-317500" lvl="3" marL="1828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4pPr>
            <a:lvl5pPr indent="-317500" lvl="4" marL="22860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5pPr>
            <a:lvl6pPr indent="-317500" lvl="5" marL="27432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6pPr>
            <a:lvl7pPr indent="-317500" lvl="6" marL="3200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7pPr>
            <a:lvl8pPr indent="-317500" lvl="7" marL="3657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8pPr>
            <a:lvl9pPr indent="-317500" lvl="8" marL="4114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0" type="dt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1" type="ftr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6572944" y="4407309"/>
            <a:ext cx="21945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>
              <a:spcBef>
                <a:spcPts val="10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>
              <a:spcBef>
                <a:spcPts val="500"/>
              </a:spcBef>
              <a:spcAft>
                <a:spcPts val="0"/>
              </a:spcAft>
              <a:buSzPts val="1800"/>
              <a:buChar char=" "/>
              <a:defRPr/>
            </a:lvl2pPr>
            <a:lvl3pPr indent="-323850" lvl="2" marL="1371600" rtl="0">
              <a:spcBef>
                <a:spcPts val="500"/>
              </a:spcBef>
              <a:spcAft>
                <a:spcPts val="0"/>
              </a:spcAft>
              <a:buSzPts val="1500"/>
              <a:buChar char=" "/>
              <a:defRPr/>
            </a:lvl3pPr>
            <a:lvl4pPr indent="-317500" lvl="3" marL="1828800" rtl="0">
              <a:spcBef>
                <a:spcPts val="500"/>
              </a:spcBef>
              <a:spcAft>
                <a:spcPts val="0"/>
              </a:spcAft>
              <a:buSzPts val="1400"/>
              <a:buChar char=" "/>
              <a:defRPr/>
            </a:lvl4pPr>
            <a:lvl5pPr indent="-317500" lvl="4" marL="2286000" rtl="0">
              <a:spcBef>
                <a:spcPts val="500"/>
              </a:spcBef>
              <a:spcAft>
                <a:spcPts val="0"/>
              </a:spcAft>
              <a:buSzPts val="1400"/>
              <a:buChar char=" "/>
              <a:defRPr/>
            </a:lvl5pPr>
            <a:lvl6pPr indent="-317500" lvl="5" marL="2743200" rtl="0">
              <a:spcBef>
                <a:spcPts val="500"/>
              </a:spcBef>
              <a:spcAft>
                <a:spcPts val="0"/>
              </a:spcAft>
              <a:buSzPts val="1400"/>
              <a:buChar char=" "/>
              <a:defRPr/>
            </a:lvl6pPr>
            <a:lvl7pPr indent="-317500" lvl="6" marL="3200400" rtl="0">
              <a:spcBef>
                <a:spcPts val="500"/>
              </a:spcBef>
              <a:spcAft>
                <a:spcPts val="0"/>
              </a:spcAft>
              <a:buSzPts val="1400"/>
              <a:buChar char=" "/>
              <a:defRPr/>
            </a:lvl7pPr>
            <a:lvl8pPr indent="-317500" lvl="7" marL="3657600" rtl="0">
              <a:spcBef>
                <a:spcPts val="500"/>
              </a:spcBef>
              <a:spcAft>
                <a:spcPts val="0"/>
              </a:spcAft>
              <a:buSzPts val="1400"/>
              <a:buChar char=" "/>
              <a:defRPr/>
            </a:lvl8pPr>
            <a:lvl9pPr indent="-317500" lvl="8" marL="4114800" rtl="0">
              <a:spcBef>
                <a:spcPts val="500"/>
              </a:spcBef>
              <a:spcAft>
                <a:spcPts val="0"/>
              </a:spcAft>
              <a:buSzPts val="1400"/>
              <a:buChar char=" "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Calibri"/>
              <a:buNone/>
              <a:defRPr b="0" i="0" sz="4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 "/>
              <a:defRPr b="0" i="1" sz="15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72944" y="4407309"/>
            <a:ext cx="21945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jp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ctrTitle"/>
          </p:nvPr>
        </p:nvSpPr>
        <p:spPr>
          <a:xfrm>
            <a:off x="452628" y="577850"/>
            <a:ext cx="8086800" cy="2514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Key Psychological Approaches</a:t>
            </a:r>
            <a:endParaRPr/>
          </a:p>
        </p:txBody>
      </p:sp>
      <p:sp>
        <p:nvSpPr>
          <p:cNvPr id="136" name="Google Shape;136;p26"/>
          <p:cNvSpPr txBox="1"/>
          <p:nvPr>
            <p:ph idx="1" type="subTitle"/>
          </p:nvPr>
        </p:nvSpPr>
        <p:spPr>
          <a:xfrm>
            <a:off x="500634" y="3155157"/>
            <a:ext cx="6921300" cy="123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Punishment</a:t>
            </a:r>
            <a:endParaRPr/>
          </a:p>
        </p:txBody>
      </p:sp>
      <p:sp>
        <p:nvSpPr>
          <p:cNvPr id="202" name="Google Shape;202;p35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1" marL="5461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300"/>
              <a:buChar char="○"/>
            </a:pPr>
            <a:r>
              <a:rPr b="1" lang="en" sz="2300"/>
              <a:t>Negative</a:t>
            </a:r>
            <a:r>
              <a:rPr lang="en" sz="2300"/>
              <a:t> consequence</a:t>
            </a:r>
            <a:endParaRPr sz="2300"/>
          </a:p>
          <a:p>
            <a:pPr indent="-285750" lvl="1" marL="5461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Behaviour is </a:t>
            </a:r>
            <a:r>
              <a:rPr b="1" lang="en" sz="2300"/>
              <a:t>less</a:t>
            </a:r>
            <a:r>
              <a:rPr lang="en" sz="2300"/>
              <a:t> likely to occur</a:t>
            </a:r>
            <a:endParaRPr/>
          </a:p>
        </p:txBody>
      </p:sp>
      <p:sp>
        <p:nvSpPr>
          <p:cNvPr id="203" name="Google Shape;203;p35"/>
          <p:cNvSpPr txBox="1"/>
          <p:nvPr/>
        </p:nvSpPr>
        <p:spPr>
          <a:xfrm>
            <a:off x="248000" y="4013750"/>
            <a:ext cx="3000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Examples?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Negative Reinforcement</a:t>
            </a:r>
            <a:endParaRPr/>
          </a:p>
        </p:txBody>
      </p:sp>
      <p:sp>
        <p:nvSpPr>
          <p:cNvPr id="209" name="Google Shape;209;p36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1" marL="5461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300"/>
              <a:buChar char="○"/>
            </a:pPr>
            <a:r>
              <a:rPr b="1" lang="en" sz="2300"/>
              <a:t>Avoidance</a:t>
            </a:r>
            <a:r>
              <a:rPr lang="en" sz="2300"/>
              <a:t> of a </a:t>
            </a:r>
            <a:r>
              <a:rPr b="1" lang="en" sz="2300"/>
              <a:t>negative</a:t>
            </a:r>
            <a:r>
              <a:rPr lang="en" sz="2300"/>
              <a:t> consequence</a:t>
            </a:r>
            <a:endParaRPr sz="2300"/>
          </a:p>
          <a:p>
            <a:pPr indent="-285750" lvl="1" marL="5461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Behaviour is </a:t>
            </a:r>
            <a:r>
              <a:rPr b="1" lang="en" sz="2300"/>
              <a:t>more</a:t>
            </a:r>
            <a:r>
              <a:rPr lang="en" sz="2300"/>
              <a:t> likely to occur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6"/>
          <p:cNvSpPr txBox="1"/>
          <p:nvPr/>
        </p:nvSpPr>
        <p:spPr>
          <a:xfrm>
            <a:off x="248000" y="4013750"/>
            <a:ext cx="3000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Examples?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Strengths of Behaviourist approach</a:t>
            </a:r>
            <a:endParaRPr/>
          </a:p>
        </p:txBody>
      </p:sp>
      <p:sp>
        <p:nvSpPr>
          <p:cNvPr id="216" name="Google Shape;216;p37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of Behaviourist Approach</a:t>
            </a:r>
            <a:endParaRPr/>
          </a:p>
        </p:txBody>
      </p:sp>
      <p:sp>
        <p:nvSpPr>
          <p:cNvPr id="222" name="Google Shape;222;p38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/>
          <p:nvPr>
            <p:ph type="title"/>
          </p:nvPr>
        </p:nvSpPr>
        <p:spPr>
          <a:xfrm>
            <a:off x="452628" y="575564"/>
            <a:ext cx="8085600" cy="2517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Social Learning Theory Approach</a:t>
            </a:r>
            <a:endParaRPr/>
          </a:p>
        </p:txBody>
      </p:sp>
      <p:sp>
        <p:nvSpPr>
          <p:cNvPr id="228" name="Google Shape;228;p39"/>
          <p:cNvSpPr txBox="1"/>
          <p:nvPr>
            <p:ph idx="1" type="body"/>
          </p:nvPr>
        </p:nvSpPr>
        <p:spPr>
          <a:xfrm>
            <a:off x="500634" y="3153157"/>
            <a:ext cx="6919800" cy="123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(SLT)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</a:t>
            </a:r>
            <a:endParaRPr/>
          </a:p>
        </p:txBody>
      </p:sp>
      <p:sp>
        <p:nvSpPr>
          <p:cNvPr id="234" name="Google Shape;234;p40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40"/>
          <p:cNvPicPr preferRelativeResize="0"/>
          <p:nvPr/>
        </p:nvPicPr>
        <p:blipFill rotWithShape="1">
          <a:blip r:embed="rId3">
            <a:alphaModFix/>
          </a:blip>
          <a:srcRect b="21216" l="1854" r="67127" t="16217"/>
          <a:stretch/>
        </p:blipFill>
        <p:spPr>
          <a:xfrm>
            <a:off x="1262800" y="1411950"/>
            <a:ext cx="2392976" cy="321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1225" y="1411950"/>
            <a:ext cx="272415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using key terms</a:t>
            </a:r>
            <a:endParaRPr/>
          </a:p>
        </p:txBody>
      </p:sp>
      <p:sp>
        <p:nvSpPr>
          <p:cNvPr id="242" name="Google Shape;242;p41"/>
          <p:cNvSpPr txBox="1"/>
          <p:nvPr>
            <p:ph idx="1" type="body"/>
          </p:nvPr>
        </p:nvSpPr>
        <p:spPr>
          <a:xfrm>
            <a:off x="500117" y="172881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5171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i="1" lang="en" sz="2400"/>
              <a:t>Jack and Jess are two 10 year-old children.  Their mother has noticed that Jack has a tendency to be disruptive and badly behaved after watching television programmes with a violent theme.  She is shocked when she discovers that he has been caught fighting at school and the teacher asks whether he has been watching a lot of violent TV.  Jack’s mum is puzzled because Jess watches the same programmes but doesn’t appear to be as affected by them. </a:t>
            </a:r>
            <a:r>
              <a:rPr lang="en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Mediational Processes</a:t>
            </a:r>
            <a:endParaRPr/>
          </a:p>
        </p:txBody>
      </p:sp>
      <p:sp>
        <p:nvSpPr>
          <p:cNvPr id="248" name="Google Shape;248;p42"/>
          <p:cNvSpPr txBox="1"/>
          <p:nvPr>
            <p:ph idx="1" type="body"/>
          </p:nvPr>
        </p:nvSpPr>
        <p:spPr>
          <a:xfrm>
            <a:off x="500117" y="1719635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She wants to imitate the behaviour of her role model (her mother) because she wants to feel grown up and get compliments too.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She knows where the lipstick is kept, she can reach it and she knows how to apply it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little girl watches her mother applying lipstick and a positive reaction from her father.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She remembers the behaviour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Bandura’s Bobo Doll Research</a:t>
            </a:r>
            <a:endParaRPr/>
          </a:p>
        </p:txBody>
      </p:sp>
      <p:sp>
        <p:nvSpPr>
          <p:cNvPr id="254" name="Google Shape;254;p43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68578">
            <a:off x="3826163" y="1523387"/>
            <a:ext cx="1427877" cy="377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Strengths of SLT Approach</a:t>
            </a:r>
            <a:endParaRPr/>
          </a:p>
        </p:txBody>
      </p:sp>
      <p:sp>
        <p:nvSpPr>
          <p:cNvPr id="261" name="Google Shape;261;p44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452628" y="575564"/>
            <a:ext cx="8085600" cy="2517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Behaviourist Approach</a:t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500634" y="3153157"/>
            <a:ext cx="6919800" cy="123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AKA Learning Theory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of SLT Approach</a:t>
            </a:r>
            <a:endParaRPr/>
          </a:p>
        </p:txBody>
      </p:sp>
      <p:sp>
        <p:nvSpPr>
          <p:cNvPr id="267" name="Google Shape;267;p45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/>
          <p:nvPr>
            <p:ph type="title"/>
          </p:nvPr>
        </p:nvSpPr>
        <p:spPr>
          <a:xfrm>
            <a:off x="452628" y="575564"/>
            <a:ext cx="8085600" cy="2517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Cognitive Approach </a:t>
            </a:r>
            <a:endParaRPr/>
          </a:p>
        </p:txBody>
      </p:sp>
      <p:sp>
        <p:nvSpPr>
          <p:cNvPr id="273" name="Google Shape;273;p46"/>
          <p:cNvSpPr txBox="1"/>
          <p:nvPr>
            <p:ph idx="1" type="body"/>
          </p:nvPr>
        </p:nvSpPr>
        <p:spPr>
          <a:xfrm>
            <a:off x="500634" y="3153157"/>
            <a:ext cx="6919800" cy="123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 </a:t>
            </a:r>
            <a:endParaRPr/>
          </a:p>
        </p:txBody>
      </p:sp>
      <p:sp>
        <p:nvSpPr>
          <p:cNvPr id="279" name="Google Shape;279;p47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50" y="1371725"/>
            <a:ext cx="3518650" cy="351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3796" y="1861200"/>
            <a:ext cx="3185800" cy="22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8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Schema Theory</a:t>
            </a:r>
            <a:endParaRPr/>
          </a:p>
        </p:txBody>
      </p:sp>
      <p:sp>
        <p:nvSpPr>
          <p:cNvPr id="287" name="Google Shape;287;p48"/>
          <p:cNvSpPr txBox="1"/>
          <p:nvPr>
            <p:ph idx="1" type="body"/>
          </p:nvPr>
        </p:nvSpPr>
        <p:spPr>
          <a:xfrm>
            <a:off x="197975" y="1442025"/>
            <a:ext cx="5536500" cy="309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Schemas are packages of knowledge (like files in a filing cabinet)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Unique to each person and built through experiences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Help us to organise the world and in directing our behaviour.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Allow us to take mental ‘short-cuts’ however, these ‘short-cuts’ can lead to distorted perceptions.</a:t>
            </a:r>
            <a:endParaRPr sz="2400"/>
          </a:p>
        </p:txBody>
      </p:sp>
      <p:pic>
        <p:nvPicPr>
          <p:cNvPr id="288" name="Google Shape;288;p48"/>
          <p:cNvPicPr preferRelativeResize="0"/>
          <p:nvPr/>
        </p:nvPicPr>
        <p:blipFill rotWithShape="1">
          <a:blip r:embed="rId3">
            <a:alphaModFix/>
          </a:blip>
          <a:srcRect b="15752" l="25642" r="18866" t="12321"/>
          <a:stretch/>
        </p:blipFill>
        <p:spPr>
          <a:xfrm>
            <a:off x="6094625" y="722000"/>
            <a:ext cx="2828924" cy="36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9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Cognitive Models</a:t>
            </a:r>
            <a:endParaRPr/>
          </a:p>
        </p:txBody>
      </p:sp>
      <p:sp>
        <p:nvSpPr>
          <p:cNvPr id="294" name="Google Shape;294;p49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Beck’s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cognitive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Triad										Atkinson + Shiffrin’s MSM</a:t>
            </a:r>
            <a:endParaRPr/>
          </a:p>
        </p:txBody>
      </p:sp>
      <p:pic>
        <p:nvPicPr>
          <p:cNvPr id="295" name="Google Shape;29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200" y="1508750"/>
            <a:ext cx="3067975" cy="18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9"/>
          <p:cNvPicPr preferRelativeResize="0"/>
          <p:nvPr/>
        </p:nvPicPr>
        <p:blipFill rotWithShape="1">
          <a:blip r:embed="rId4">
            <a:alphaModFix/>
          </a:blip>
          <a:srcRect b="4751" l="2474" r="2702" t="29713"/>
          <a:stretch/>
        </p:blipFill>
        <p:spPr>
          <a:xfrm>
            <a:off x="4798825" y="2783000"/>
            <a:ext cx="4116574" cy="213387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9"/>
          <p:cNvSpPr/>
          <p:nvPr/>
        </p:nvSpPr>
        <p:spPr>
          <a:xfrm>
            <a:off x="4845500" y="2783000"/>
            <a:ext cx="1791000" cy="25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Strengths of the Cognitive Approach</a:t>
            </a:r>
            <a:endParaRPr/>
          </a:p>
        </p:txBody>
      </p:sp>
      <p:sp>
        <p:nvSpPr>
          <p:cNvPr id="303" name="Google Shape;303;p50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1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r>
              <a:rPr lang="en"/>
              <a:t> of the Cognitive Approach</a:t>
            </a:r>
            <a:endParaRPr/>
          </a:p>
        </p:txBody>
      </p:sp>
      <p:sp>
        <p:nvSpPr>
          <p:cNvPr id="309" name="Google Shape;309;p51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2"/>
          <p:cNvSpPr txBox="1"/>
          <p:nvPr>
            <p:ph type="title"/>
          </p:nvPr>
        </p:nvSpPr>
        <p:spPr>
          <a:xfrm>
            <a:off x="452628" y="575564"/>
            <a:ext cx="8085600" cy="2517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Biological Approach</a:t>
            </a:r>
            <a:endParaRPr/>
          </a:p>
        </p:txBody>
      </p:sp>
      <p:sp>
        <p:nvSpPr>
          <p:cNvPr id="315" name="Google Shape;315;p52"/>
          <p:cNvSpPr txBox="1"/>
          <p:nvPr>
            <p:ph idx="1" type="body"/>
          </p:nvPr>
        </p:nvSpPr>
        <p:spPr>
          <a:xfrm>
            <a:off x="500634" y="3153157"/>
            <a:ext cx="6919800" cy="123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3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 </a:t>
            </a:r>
            <a:endParaRPr/>
          </a:p>
        </p:txBody>
      </p:sp>
      <p:sp>
        <p:nvSpPr>
          <p:cNvPr id="321" name="Google Shape;321;p53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063" y="1464450"/>
            <a:ext cx="195262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5588" y="2718700"/>
            <a:ext cx="2085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7633" y="789900"/>
            <a:ext cx="3285066" cy="184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4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Genotype and Phenotype</a:t>
            </a:r>
            <a:endParaRPr/>
          </a:p>
        </p:txBody>
      </p:sp>
      <p:sp>
        <p:nvSpPr>
          <p:cNvPr id="330" name="Google Shape;330;p54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1" name="Google Shape;33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3100" y="1343425"/>
            <a:ext cx="4537800" cy="348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 </a:t>
            </a: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775" y="1442025"/>
            <a:ext cx="4335227" cy="289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6650" y="880150"/>
            <a:ext cx="3859925" cy="38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5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Brain and Biochemistry</a:t>
            </a:r>
            <a:endParaRPr/>
          </a:p>
        </p:txBody>
      </p:sp>
      <p:sp>
        <p:nvSpPr>
          <p:cNvPr id="337" name="Google Shape;337;p55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8" name="Google Shape;33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638" y="1483463"/>
            <a:ext cx="216217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1925" y="2443400"/>
            <a:ext cx="2162175" cy="1768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5"/>
          <p:cNvPicPr preferRelativeResize="0"/>
          <p:nvPr/>
        </p:nvPicPr>
        <p:blipFill rotWithShape="1">
          <a:blip r:embed="rId5">
            <a:alphaModFix/>
          </a:blip>
          <a:srcRect b="0" l="47371" r="0" t="19191"/>
          <a:stretch/>
        </p:blipFill>
        <p:spPr>
          <a:xfrm>
            <a:off x="6514469" y="3245594"/>
            <a:ext cx="2274324" cy="196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6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</a:t>
            </a:r>
            <a:endParaRPr/>
          </a:p>
        </p:txBody>
      </p:sp>
      <p:sp>
        <p:nvSpPr>
          <p:cNvPr id="346" name="Google Shape;346;p56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7" name="Google Shape;347;p56"/>
          <p:cNvPicPr preferRelativeResize="0"/>
          <p:nvPr/>
        </p:nvPicPr>
        <p:blipFill rotWithShape="1">
          <a:blip r:embed="rId3">
            <a:alphaModFix/>
          </a:blip>
          <a:srcRect b="33930" l="0" r="0" t="34105"/>
          <a:stretch/>
        </p:blipFill>
        <p:spPr>
          <a:xfrm>
            <a:off x="492925" y="1508750"/>
            <a:ext cx="8079600" cy="30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7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Strengths of the Biological Approach</a:t>
            </a:r>
            <a:endParaRPr/>
          </a:p>
        </p:txBody>
      </p:sp>
      <p:sp>
        <p:nvSpPr>
          <p:cNvPr id="353" name="Google Shape;353;p57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8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of the Biological Approach</a:t>
            </a:r>
            <a:endParaRPr/>
          </a:p>
        </p:txBody>
      </p:sp>
      <p:sp>
        <p:nvSpPr>
          <p:cNvPr id="359" name="Google Shape;359;p58"/>
          <p:cNvSpPr txBox="1"/>
          <p:nvPr>
            <p:ph idx="1" type="body"/>
          </p:nvPr>
        </p:nvSpPr>
        <p:spPr>
          <a:xfrm>
            <a:off x="507492" y="1508760"/>
            <a:ext cx="8065200" cy="282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Classical Conditioning is learning via...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Conditioning</a:t>
            </a:r>
            <a:endParaRPr/>
          </a:p>
        </p:txBody>
      </p:sp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013" y="1498600"/>
            <a:ext cx="1301974" cy="148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013" y="3304275"/>
            <a:ext cx="1301974" cy="148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0"/>
          <p:cNvPicPr preferRelativeResize="0"/>
          <p:nvPr/>
        </p:nvPicPr>
        <p:blipFill rotWithShape="1">
          <a:blip r:embed="rId4">
            <a:alphaModFix/>
          </a:blip>
          <a:srcRect b="5124" l="17901" r="21683" t="4809"/>
          <a:stretch/>
        </p:blipFill>
        <p:spPr>
          <a:xfrm>
            <a:off x="1022000" y="1498599"/>
            <a:ext cx="1696950" cy="16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5001" y="756100"/>
            <a:ext cx="1618950" cy="228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7050" y="3304275"/>
            <a:ext cx="1522775" cy="155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Conditioning</a:t>
            </a:r>
            <a:endParaRPr/>
          </a:p>
        </p:txBody>
      </p:sp>
      <p:pic>
        <p:nvPicPr>
          <p:cNvPr id="171" name="Google Shape;1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922" y="2260600"/>
            <a:ext cx="983125" cy="1123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 txBox="1"/>
          <p:nvPr>
            <p:ph idx="2" type="body"/>
          </p:nvPr>
        </p:nvSpPr>
        <p:spPr>
          <a:xfrm>
            <a:off x="175800" y="4560675"/>
            <a:ext cx="8759400" cy="582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Repeated pairings. This is where the association is taking place. 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2400"/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8025" y="2416087"/>
            <a:ext cx="711050" cy="81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1"/>
          <p:cNvPicPr preferRelativeResize="0"/>
          <p:nvPr/>
        </p:nvPicPr>
        <p:blipFill rotWithShape="1">
          <a:blip r:embed="rId5">
            <a:alphaModFix/>
          </a:blip>
          <a:srcRect b="5124" l="17901" r="21683" t="4809"/>
          <a:stretch/>
        </p:blipFill>
        <p:spPr>
          <a:xfrm>
            <a:off x="923000" y="2260604"/>
            <a:ext cx="1388910" cy="13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9475" y="1615325"/>
            <a:ext cx="1537825" cy="21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8424" y="2393250"/>
            <a:ext cx="1217586" cy="12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Conditioning</a:t>
            </a:r>
            <a:endParaRPr/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013" y="1498600"/>
            <a:ext cx="1301974" cy="148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2"/>
          <p:cNvSpPr txBox="1"/>
          <p:nvPr>
            <p:ph idx="2" type="body"/>
          </p:nvPr>
        </p:nvSpPr>
        <p:spPr>
          <a:xfrm>
            <a:off x="175800" y="4560675"/>
            <a:ext cx="8759400" cy="582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The NS becomes the CS and now produces the CR (was UCR)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2400"/>
          </a:p>
        </p:txBody>
      </p:sp>
      <p:pic>
        <p:nvPicPr>
          <p:cNvPr id="184" name="Google Shape;18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0350" y="1205575"/>
            <a:ext cx="1834650" cy="258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0999" y="1950000"/>
            <a:ext cx="1217586" cy="12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Operant</a:t>
            </a:r>
            <a:r>
              <a:rPr lang="en"/>
              <a:t> Conditioning is learning via...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Positive Reinforcement</a:t>
            </a:r>
            <a:endParaRPr/>
          </a:p>
        </p:txBody>
      </p:sp>
      <p:sp>
        <p:nvSpPr>
          <p:cNvPr id="196" name="Google Shape;196;p34"/>
          <p:cNvSpPr txBox="1"/>
          <p:nvPr>
            <p:ph idx="1" type="body"/>
          </p:nvPr>
        </p:nvSpPr>
        <p:spPr>
          <a:xfrm>
            <a:off x="507500" y="1508749"/>
            <a:ext cx="8065200" cy="3231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1" marL="5461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300"/>
              <a:buChar char="○"/>
            </a:pPr>
            <a:r>
              <a:rPr b="1" lang="en" sz="2300"/>
              <a:t>Positive</a:t>
            </a:r>
            <a:r>
              <a:rPr lang="en" sz="2300"/>
              <a:t> consequence</a:t>
            </a:r>
            <a:endParaRPr sz="2300"/>
          </a:p>
          <a:p>
            <a:pPr indent="-285750" lvl="1" marL="5461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Behaviour </a:t>
            </a:r>
            <a:r>
              <a:rPr b="1" lang="en" sz="2300"/>
              <a:t>more</a:t>
            </a:r>
            <a:r>
              <a:rPr lang="en" sz="2300"/>
              <a:t> likely to occur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300"/>
              <a:t>Examples?</a:t>
            </a:r>
            <a:endParaRPr sz="2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etropolitan">
  <a:themeElements>
    <a:clrScheme name="Metropolitan">
      <a:dk1>
        <a:srgbClr val="000000"/>
      </a:dk1>
      <a:lt1>
        <a:srgbClr val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